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3" r:id="rId6"/>
    <p:sldId id="261" r:id="rId7"/>
    <p:sldId id="259" r:id="rId8"/>
    <p:sldId id="260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1DDC-F46B-4730-A6E3-DA3859F32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AC094-E327-4FD3-81AE-BB2371AB7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479C-5486-44E5-843F-992B175D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C05EC-5927-45E0-8854-21624FD8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A2F4-F8AC-49E6-8E9F-A563FADC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943D-D4FE-4EDE-8C62-8A77C249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CD1ED-5C01-4691-BB29-6C0C636AF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9F5A6-8E45-4827-BEAE-5AC062A3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22A1E-94EA-477C-81F3-FD42C962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1A795-2FF5-496A-AE21-0B8FA457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0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DC73F-D1D3-4D40-8627-02AAF2159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C5C9F-4698-4034-A39D-03CBF3BB2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6FEDE-C7D5-4729-9A8C-1983F394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0074-9142-4787-822D-EF9CC073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8E4BD-A29A-46BA-9469-A1177A3D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6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95CB-351E-417C-9F2F-70F64B2E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18503-5202-42E8-82CC-BBC16D543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827B4-2149-4405-9744-EF3B3972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AF1C6-245E-424F-93DD-68292C69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74490-7827-4924-8A40-BF2636BD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9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172B-F419-4805-8051-75CDA7AF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637BA-5FA5-4838-BD59-923BEDF37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E5537-F7B2-45AC-9BBF-D01FBDE6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D198-D182-4CDA-AD3A-CBBC8759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B9268-D3EA-4720-93ED-EF2A251A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3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5AA0-008E-47B1-BF86-F905651C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6FFF-518B-4144-A875-F9A7C0168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0256F-CB3C-4243-8AE8-3D372CCE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62BFC-D54E-4286-B649-01C42F26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CA599-8D68-4238-8CFA-34A102B3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A49F6-DC02-4744-9D92-4B99E3A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15A60-84FC-469D-846E-9F58F9B0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3E6B6-10FF-4E1A-93D1-71F2E9CF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D9DDF-8C28-44B3-8818-79B42A771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DF867-0271-492D-AE9B-8B1F0C3EE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3691B-310E-4804-A31C-C81DBF0EF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0C2CA-525B-4A8A-BD17-679467C2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340B8-DDEE-4127-93FA-34102EEE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F2301-AD68-43D3-8029-16DAA93A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2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4A09-5EA4-4337-8AF2-6B2BF080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C03E8-D9BE-4407-B0C9-AD64A7B5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BD63C-8499-4D91-913C-32E6DC97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3678A-4BA4-49EE-9B97-A257D29F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3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F042C-9647-4E5D-AC1C-A4599989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4CA45-5335-4600-9DAE-8BDB63D2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E609C-1B02-48E4-9272-0C75A075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4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96D1-F44B-4379-B5EE-711327CF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23C7-127F-4963-A44A-B325C0B30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D9F0-4392-4AED-AA1A-C0B9EB481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AF086-ED1F-4E5F-AE88-2BFBE02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B030A-CF2F-4691-9DAD-DF83013E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E05F7-7763-4D02-AC2D-ECD11D4D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1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83CD-5DF9-4E1B-AE2C-D51F6236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12E58-D1C9-46D7-BA47-0FE12852B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B6213-AD94-48E7-A06A-EA58DE6BA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EB54C-55C5-4319-B432-CE9944AC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3BC29-E995-4AB0-92C7-E1D518D6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0FC5-9ACA-4562-83B3-8FC81F17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0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8E8BA-C994-4353-AE28-61A5FCE4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7A532-35DF-41BC-A6AF-956093AC0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EBCEB-AB90-4283-AA41-2F0B83494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8D4E-7F8C-4BC3-B107-9350054C5EB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51D00-208A-4D32-8FF4-BDC10E29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C0534-3158-4640-928D-2CAE43CA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9865-8756-4548-A9EB-E2A03F9C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6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C627-9752-4D10-BB8E-EFF79CD02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Basic Chemistry </a:t>
            </a:r>
            <a:r>
              <a:rPr lang="en-US" dirty="0"/>
              <a:t>for Biology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235B5-9334-4827-9906-CD5AA445A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7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DF7F-B061-4110-9254-C85B4DCA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Dot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DC08B-DA6B-4F14-8B7E-69851829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valence electrons are involved in bonding, so inner electrons are typically ignored (since their shells are full)</a:t>
            </a:r>
          </a:p>
          <a:p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Replace the protons and neutrons in the nucleus with the atom’s symbol: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Ignore all of the inner shells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p:pic>
        <p:nvPicPr>
          <p:cNvPr id="6146" name="Picture 2" descr="Image result for carbon atom">
            <a:extLst>
              <a:ext uri="{FF2B5EF4-FFF2-40B4-BE49-F238E27FC236}">
                <a16:creationId xmlns:a16="http://schemas.microsoft.com/office/drawing/2014/main" id="{93E40CCC-24FE-4EDF-8C95-13AB6B5D0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" b="7275"/>
          <a:stretch/>
        </p:blipFill>
        <p:spPr bwMode="auto">
          <a:xfrm>
            <a:off x="3202056" y="3856382"/>
            <a:ext cx="1543137" cy="13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arbon atom">
            <a:extLst>
              <a:ext uri="{FF2B5EF4-FFF2-40B4-BE49-F238E27FC236}">
                <a16:creationId xmlns:a16="http://schemas.microsoft.com/office/drawing/2014/main" id="{89DA753D-969D-4A4C-BDD4-D6D6F7716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" b="7275"/>
          <a:stretch/>
        </p:blipFill>
        <p:spPr bwMode="auto">
          <a:xfrm>
            <a:off x="6821224" y="3856382"/>
            <a:ext cx="1543137" cy="13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E14CB52-8444-4E6E-9C2D-C086D679399F}"/>
              </a:ext>
            </a:extLst>
          </p:cNvPr>
          <p:cNvSpPr/>
          <p:nvPr/>
        </p:nvSpPr>
        <p:spPr>
          <a:xfrm>
            <a:off x="7275444" y="4214191"/>
            <a:ext cx="628154" cy="636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AB4D9-0AB4-4F14-BC37-F1038B54D1C5}"/>
              </a:ext>
            </a:extLst>
          </p:cNvPr>
          <p:cNvSpPr txBox="1"/>
          <p:nvPr/>
        </p:nvSpPr>
        <p:spPr>
          <a:xfrm>
            <a:off x="7275444" y="4070578"/>
            <a:ext cx="64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C</a:t>
            </a:r>
          </a:p>
        </p:txBody>
      </p:sp>
      <p:pic>
        <p:nvPicPr>
          <p:cNvPr id="8" name="Picture 2" descr="Image result for carbon atom">
            <a:extLst>
              <a:ext uri="{FF2B5EF4-FFF2-40B4-BE49-F238E27FC236}">
                <a16:creationId xmlns:a16="http://schemas.microsoft.com/office/drawing/2014/main" id="{309169F1-4BF6-45B0-93D3-CB9AE6127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" b="7275"/>
          <a:stretch/>
        </p:blipFill>
        <p:spPr bwMode="auto">
          <a:xfrm>
            <a:off x="9589603" y="5090159"/>
            <a:ext cx="1543137" cy="13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AD48675-C2EC-4A5A-AC48-30D92AF0A0C7}"/>
              </a:ext>
            </a:extLst>
          </p:cNvPr>
          <p:cNvSpPr/>
          <p:nvPr/>
        </p:nvSpPr>
        <p:spPr>
          <a:xfrm>
            <a:off x="9819861" y="5279666"/>
            <a:ext cx="1025718" cy="10163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40E8A-E2C9-4E4D-9934-A6B44DEDC224}"/>
              </a:ext>
            </a:extLst>
          </p:cNvPr>
          <p:cNvSpPr txBox="1"/>
          <p:nvPr/>
        </p:nvSpPr>
        <p:spPr>
          <a:xfrm>
            <a:off x="10043823" y="5304355"/>
            <a:ext cx="64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C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D83F12A-FFB8-4640-A5FA-50B5C70DA3D0}"/>
              </a:ext>
            </a:extLst>
          </p:cNvPr>
          <p:cNvSpPr/>
          <p:nvPr/>
        </p:nvSpPr>
        <p:spPr>
          <a:xfrm>
            <a:off x="5208104" y="4214191"/>
            <a:ext cx="1232453" cy="63610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88DFFC0-4D97-40CD-B506-C22FFEBB4F9A}"/>
              </a:ext>
            </a:extLst>
          </p:cNvPr>
          <p:cNvSpPr/>
          <p:nvPr/>
        </p:nvSpPr>
        <p:spPr>
          <a:xfrm rot="1864058">
            <a:off x="8360322" y="4860626"/>
            <a:ext cx="1232453" cy="63610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Dot and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357643" cy="4917007"/>
          </a:xfrm>
        </p:spPr>
        <p:txBody>
          <a:bodyPr/>
          <a:lstStyle/>
          <a:p>
            <a:r>
              <a:rPr lang="en-US" dirty="0" smtClean="0"/>
              <a:t>Since valence electrons are the only important electrons for bonding, let’s compare a few.</a:t>
            </a:r>
          </a:p>
          <a:p>
            <a:endParaRPr lang="en-US" dirty="0"/>
          </a:p>
          <a:p>
            <a:r>
              <a:rPr lang="en-US" dirty="0" smtClean="0"/>
              <a:t>Look at Hydrogen, Lithium and Sodium</a:t>
            </a:r>
          </a:p>
          <a:p>
            <a:endParaRPr lang="en-US" dirty="0"/>
          </a:p>
          <a:p>
            <a:r>
              <a:rPr lang="en-US" dirty="0" smtClean="0"/>
              <a:t>How about carbon and silicon?</a:t>
            </a:r>
            <a:endParaRPr lang="en-US" dirty="0"/>
          </a:p>
        </p:txBody>
      </p:sp>
      <p:pic>
        <p:nvPicPr>
          <p:cNvPr id="1026" name="Picture 2" descr="https://files.mtstatic.com/site_4334/53806/0?Expires=1507728660&amp;Signature=rTl4GWw~Yyfjugu8m5mvuEaEsg33ZvtUXIa1c1PtrbujplKxO0l5iZcStX3ZWFZEEQSi-MuxUOMq37mKiab7jN0W-1BO7Y~Ea7ZJX7tywsjfyhl9v4DParWjlEeFdyELnyySJNPKLQ91p3roQSIBxp9FcPx7fFn22Run0cbhhSTm9ylnrJE5dHRKOlY8zrDLpHAf6UWMsYmtoj13QLDyUhhhaKLbhjIG~jh4FhKUHHkGOOWbMyOucSDwRHtrWvgYqxVEhWYIlOQd2MEkg8UkdMje~FroYqnUGuPr3PSbL00TyeQ9lkucSuiZZKMe0tPvOt2ngOfD-PUqT-zPIfLWMG5pFz0eIA4dwnQ9EB1419VdwttMCyoOt5oih9~UdxVefzp8ucjt8ieV5r~NiR8091R3sbuxSZ8NKVWeAZp8F72DsIEfrKzMYwL4arFXxrFOqYfTYrxpbv56vDNx4jTdO5NGLuVeYOqhEzpCnNiEaP6ybCuNmzj0zz21BDfTQ4gXycoAffxF1iXIlKauuLwr-NiDJcou7HpuW6eAt-KlVY1hPe6SuoXlMr9ggK1WQumybqOsFulckRPNRiEap7XKKVxEtVsrtHuDUONqtkX9vz4cwIdx9fr7TaxpQBgeS1kf27YBlPnw~ysfpwS~bQoEW6jzznOBrLOlUGc3ulkJFok_&amp;Key-Pair-Id=APKAIX7ZMYEQ4P6XAT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97" y="1824037"/>
            <a:ext cx="64770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04860" y="1824037"/>
            <a:ext cx="1333144" cy="4352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38004" y="1824037"/>
            <a:ext cx="1359300" cy="4352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97304" y="1824037"/>
            <a:ext cx="1452266" cy="4352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Dot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Lewis Dot arrangement for oxygen look like?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does the Lewis Dot arrangement for Nitrogen look like?</a:t>
            </a:r>
            <a:endParaRPr lang="en-US" dirty="0"/>
          </a:p>
        </p:txBody>
      </p:sp>
      <p:pic>
        <p:nvPicPr>
          <p:cNvPr id="2050" name="Picture 2" descr="https://lilchemistry.wikispaces.com/file/view/Lewis%20Dot%20Structure%20of%20Oxygen.png/480715470/174x173/Lewis%20Dot%20Structure%20of%20Oxy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55" y="2358639"/>
            <a:ext cx="1496041" cy="14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24992" y="4723502"/>
            <a:ext cx="1324597" cy="1569660"/>
            <a:chOff x="4524992" y="4723502"/>
            <a:chExt cx="1324597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4720797" y="4723502"/>
              <a:ext cx="97975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N</a:t>
              </a:r>
              <a:endParaRPr lang="en-US" sz="96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984136" y="4793604"/>
              <a:ext cx="136733" cy="1452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2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273977" y="4793604"/>
              <a:ext cx="136733" cy="1452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2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12856" y="5363053"/>
              <a:ext cx="136733" cy="1452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2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132266" y="6110243"/>
              <a:ext cx="136733" cy="1452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2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24992" y="5364672"/>
              <a:ext cx="136733" cy="1452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2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18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74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covalent bond </a:t>
            </a:r>
            <a:r>
              <a:rPr lang="en-US" dirty="0" smtClean="0"/>
              <a:t>is a sharing of two valence electrons between to atoms.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Any time a line is drawn between two</a:t>
            </a:r>
            <a:br>
              <a:rPr lang="en-US" dirty="0" smtClean="0"/>
            </a:br>
            <a:r>
              <a:rPr lang="en-US" dirty="0" smtClean="0"/>
              <a:t>atom’s symbols it means a covalent</a:t>
            </a:r>
            <a:br>
              <a:rPr lang="en-US" dirty="0" smtClean="0"/>
            </a:br>
            <a:r>
              <a:rPr lang="en-US" dirty="0" smtClean="0"/>
              <a:t>bond exists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</a:t>
            </a:r>
            <a:r>
              <a:rPr lang="en-US" sz="9600" dirty="0" smtClean="0"/>
              <a:t>O  H</a:t>
            </a:r>
            <a:endParaRPr lang="en-US" sz="9600" dirty="0"/>
          </a:p>
        </p:txBody>
      </p:sp>
      <p:pic>
        <p:nvPicPr>
          <p:cNvPr id="3074" name="Picture 2" descr="Image result for covalent 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321050"/>
            <a:ext cx="40767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788817" y="5797485"/>
            <a:ext cx="443060" cy="9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ket 5"/>
          <p:cNvSpPr/>
          <p:nvPr/>
        </p:nvSpPr>
        <p:spPr>
          <a:xfrm rot="16200000">
            <a:off x="6959338" y="4098303"/>
            <a:ext cx="405353" cy="4303335"/>
          </a:xfrm>
          <a:prstGeom prst="leftBracket">
            <a:avLst/>
          </a:prstGeom>
          <a:noFill/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Molecules with the Octet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element in groups 1, 2 and 13 – 17 want to be like the inert gases in group 18.</a:t>
            </a:r>
          </a:p>
          <a:p>
            <a:endParaRPr lang="en-US" dirty="0"/>
          </a:p>
          <a:p>
            <a:r>
              <a:rPr lang="en-US" dirty="0" smtClean="0"/>
              <a:t>Oxygen wants to have 8 valence electrons (it has 6)</a:t>
            </a:r>
            <a:br>
              <a:rPr lang="en-US" dirty="0" smtClean="0"/>
            </a:br>
            <a:r>
              <a:rPr lang="en-US" dirty="0" smtClean="0"/>
              <a:t>Hydrogen wants to have 2 valence electrons (it has 1)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abetterchemtext.com/Bonding/images/wa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r="36225"/>
          <a:stretch/>
        </p:blipFill>
        <p:spPr bwMode="auto">
          <a:xfrm>
            <a:off x="1687397" y="4472462"/>
            <a:ext cx="2234154" cy="15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Water molecule lewis 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821">
            <a:off x="8733967" y="4567309"/>
            <a:ext cx="2185996" cy="16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atoms share more than one covalent bond, it is called a</a:t>
            </a:r>
            <a:br>
              <a:rPr lang="en-US" dirty="0" smtClean="0"/>
            </a:br>
            <a:r>
              <a:rPr lang="en-US" b="1" dirty="0" smtClean="0"/>
              <a:t>double covalent bond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You draw this with two lines.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(Try drawing the Lewis Dot set up)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 Carbon dioxide					  Oxygen gas</a:t>
            </a:r>
            <a:endParaRPr lang="en-US" dirty="0"/>
          </a:p>
        </p:txBody>
      </p:sp>
      <p:pic>
        <p:nvPicPr>
          <p:cNvPr id="5122" name="Picture 2" descr="http://nonsibihighschool.org/intbasch11_files/image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25" y="5250783"/>
            <a:ext cx="32766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stack.imgur.com/oLDF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24" y="5250783"/>
            <a:ext cx="19812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ED4E7-0E74-4BF6-B98A-1949A743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16E8D-B5B1-4958-B8D9-58354EFAB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Proton</a:t>
            </a:r>
          </a:p>
          <a:p>
            <a:r>
              <a:rPr lang="en-US" dirty="0"/>
              <a:t>Neutron</a:t>
            </a:r>
          </a:p>
          <a:p>
            <a:r>
              <a:rPr lang="en-US" dirty="0"/>
              <a:t>Electron</a:t>
            </a:r>
          </a:p>
          <a:p>
            <a:r>
              <a:rPr lang="en-US" dirty="0"/>
              <a:t>Valence Electron</a:t>
            </a:r>
          </a:p>
          <a:p>
            <a:r>
              <a:rPr lang="en-US" dirty="0"/>
              <a:t>Bohr Model</a:t>
            </a:r>
          </a:p>
          <a:p>
            <a:r>
              <a:rPr lang="en-US" dirty="0"/>
              <a:t>Main Group Elements (A Groups)</a:t>
            </a:r>
          </a:p>
          <a:p>
            <a:r>
              <a:rPr lang="en-US" dirty="0"/>
              <a:t>Transition Metals (B Groups)</a:t>
            </a:r>
          </a:p>
          <a:p>
            <a:r>
              <a:rPr lang="en-US" dirty="0"/>
              <a:t>Lewis Dot Model</a:t>
            </a:r>
          </a:p>
          <a:p>
            <a:r>
              <a:rPr lang="en-US" dirty="0"/>
              <a:t>Covalent Bond</a:t>
            </a:r>
          </a:p>
          <a:p>
            <a:r>
              <a:rPr lang="en-US" dirty="0"/>
              <a:t>Polar Covalent Bond</a:t>
            </a:r>
          </a:p>
        </p:txBody>
      </p:sp>
    </p:spTree>
    <p:extLst>
      <p:ext uri="{BB962C8B-B14F-4D97-AF65-F5344CB8AC3E}">
        <p14:creationId xmlns:p14="http://schemas.microsoft.com/office/powerpoint/2010/main" val="223812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9D0E-B69E-4BF0-AEBE-DB645B6B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Bohr Atomic Model (Niels Bohr, 1913)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D6B3-1199-42D9-924D-05CF677BF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1913, Niels Bohr theorizes that atoms are mostly empty space.</a:t>
            </a:r>
          </a:p>
          <a:p>
            <a:endParaRPr lang="en-US" dirty="0"/>
          </a:p>
          <a:p>
            <a:r>
              <a:rPr lang="en-US" dirty="0"/>
              <a:t>Negative electrons do not just randomly orbit the positive nucleus, they move in dedicated layers.</a:t>
            </a:r>
          </a:p>
        </p:txBody>
      </p:sp>
      <p:pic>
        <p:nvPicPr>
          <p:cNvPr id="2050" name="Picture 2" descr="Image result for atomic bohr diagram">
            <a:extLst>
              <a:ext uri="{FF2B5EF4-FFF2-40B4-BE49-F238E27FC236}">
                <a16:creationId xmlns:a16="http://schemas.microsoft.com/office/drawing/2014/main" id="{98F0C08F-6601-40AC-8F62-87B483DD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63" y="3611405"/>
            <a:ext cx="3162595" cy="32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9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55B2-D724-495C-99B0-E1DD3DA9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Subatomics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A9012-DD4A-40C5-A6D9-99EAA8E59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Atoms are made of 3 sub atomic particles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Nucleus region:</a:t>
            </a:r>
          </a:p>
          <a:p>
            <a:pPr marL="971550" lvl="1" indent="-514350">
              <a:buAutoNum type="arabicParenR"/>
            </a:pPr>
            <a:r>
              <a:rPr lang="en-US" dirty="0"/>
              <a:t>Proton (+)</a:t>
            </a:r>
          </a:p>
          <a:p>
            <a:pPr marL="971550" lvl="1" indent="-514350">
              <a:buAutoNum type="arabicParenR"/>
            </a:pPr>
            <a:r>
              <a:rPr lang="en-US" dirty="0"/>
              <a:t>Neutron (no charge)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Orbital regions:</a:t>
            </a:r>
          </a:p>
          <a:p>
            <a:pPr marL="457200" lvl="1" indent="0">
              <a:buNone/>
            </a:pPr>
            <a:r>
              <a:rPr lang="en-US" dirty="0"/>
              <a:t>3) Electrons (-)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e</a:t>
            </a:r>
            <a:r>
              <a:rPr lang="en-US" baseline="30000" dirty="0"/>
              <a:t>-</a:t>
            </a:r>
          </a:p>
        </p:txBody>
      </p:sp>
      <p:pic>
        <p:nvPicPr>
          <p:cNvPr id="1026" name="Picture 2" descr="https://media1.britannica.com/eb-media/74/22474-004-4A328FF3.jpg">
            <a:extLst>
              <a:ext uri="{FF2B5EF4-FFF2-40B4-BE49-F238E27FC236}">
                <a16:creationId xmlns:a16="http://schemas.microsoft.com/office/drawing/2014/main" id="{17894DEB-32F3-4FA1-8FD5-C1A09CAD6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0"/>
          <a:stretch/>
        </p:blipFill>
        <p:spPr bwMode="auto">
          <a:xfrm>
            <a:off x="4949782" y="2795628"/>
            <a:ext cx="5591619" cy="35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4576-145E-4985-9402-C377172C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Octet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CE7C-6E91-4089-9B2F-E4D3E6E41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Main-group elements (A Group elements: 1,2, 13-18) are most stable when their outermost shell of electrons is “full”</a:t>
            </a:r>
          </a:p>
          <a:p>
            <a:endParaRPr lang="en-US" dirty="0"/>
          </a:p>
          <a:p>
            <a:r>
              <a:rPr lang="en-US" dirty="0"/>
              <a:t>Due to the mobile nature of electrons, we claim that atoms are stable with 8 electrons in their outer shell. (Inner shells fill past 8 sometimes)</a:t>
            </a:r>
          </a:p>
          <a:p>
            <a:endParaRPr lang="en-US" dirty="0"/>
          </a:p>
          <a:p>
            <a:r>
              <a:rPr lang="en-US" dirty="0"/>
              <a:t>(Hydrogen and Helium are special in that they have 2 electrons in their outer shell)</a:t>
            </a:r>
          </a:p>
          <a:p>
            <a:endParaRPr lang="en-US" dirty="0"/>
          </a:p>
          <a:p>
            <a:r>
              <a:rPr lang="en-US" dirty="0"/>
              <a:t>This is called the </a:t>
            </a:r>
            <a:r>
              <a:rPr lang="en-US" b="1" dirty="0"/>
              <a:t>Octet Rule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88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7945-DC95-4D23-ADA3-073AD628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5845-DA86-4FED-9135-B42AC89D9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electrons in the outermost shell are called </a:t>
            </a:r>
            <a:r>
              <a:rPr lang="en-US" b="1" dirty="0"/>
              <a:t>valence electrons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20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C450-B588-4ED4-9AE2-DB3C32EE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Periodic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FE755-EF60-47D0-B89D-EF2799559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1869, Russian chemist Dimitri Mendeleev starts the development of periodic table by organizing elements according to atomic mass.</a:t>
            </a:r>
          </a:p>
        </p:txBody>
      </p:sp>
      <p:pic>
        <p:nvPicPr>
          <p:cNvPr id="3074" name="Picture 2" descr="Image result for mendeleev's original arrangement of the periodic table">
            <a:extLst>
              <a:ext uri="{FF2B5EF4-FFF2-40B4-BE49-F238E27FC236}">
                <a16:creationId xmlns:a16="http://schemas.microsoft.com/office/drawing/2014/main" id="{B9B8CEE6-DD09-4A09-8DCA-0D45B2E6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34" y="3297680"/>
            <a:ext cx="57054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EAB2-5EED-4130-BB87-C29D066A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Periodic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316A7-AC23-4430-9A61-E54FDAC91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Arranged into Periods (horizontal rows) and Groups (vertical columns)</a:t>
            </a:r>
          </a:p>
        </p:txBody>
      </p:sp>
      <p:pic>
        <p:nvPicPr>
          <p:cNvPr id="4100" name="Picture 4" descr="https://byjus.com/chemistry/wp-content/uploads/2016/01/Periodic-Table.png">
            <a:extLst>
              <a:ext uri="{FF2B5EF4-FFF2-40B4-BE49-F238E27FC236}">
                <a16:creationId xmlns:a16="http://schemas.microsoft.com/office/drawing/2014/main" id="{E7DB3AB6-31F8-441B-9584-F1B1BA4DF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6"/>
          <a:stretch/>
        </p:blipFill>
        <p:spPr bwMode="auto">
          <a:xfrm>
            <a:off x="1844703" y="2273576"/>
            <a:ext cx="8444285" cy="45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0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2ED7-9C3E-4989-8B7C-E1A66A76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Group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D79B3-F9C9-4770-9220-389A3E5AA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 1, 2 and 13-18 are the main group elements.</a:t>
            </a:r>
          </a:p>
          <a:p>
            <a:endParaRPr lang="en-US" dirty="0"/>
          </a:p>
          <a:p>
            <a:r>
              <a:rPr lang="en-US" dirty="0"/>
              <a:t>They follow the Octet rule.</a:t>
            </a:r>
          </a:p>
        </p:txBody>
      </p:sp>
      <p:pic>
        <p:nvPicPr>
          <p:cNvPr id="5122" name="Picture 2" descr="Image result for main group elements">
            <a:extLst>
              <a:ext uri="{FF2B5EF4-FFF2-40B4-BE49-F238E27FC236}">
                <a16:creationId xmlns:a16="http://schemas.microsoft.com/office/drawing/2014/main" id="{477B668F-60B1-4F06-A125-0E559C1A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67" y="2711395"/>
            <a:ext cx="6442975" cy="4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434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Basic Chemistry for Biology</vt:lpstr>
      <vt:lpstr>Vocabulary</vt:lpstr>
      <vt:lpstr>Bohr Atomic Model (Niels Bohr, 1913)</vt:lpstr>
      <vt:lpstr>Subatomics</vt:lpstr>
      <vt:lpstr>Octet Rule</vt:lpstr>
      <vt:lpstr>Valence Electrons</vt:lpstr>
      <vt:lpstr>Early Periodic Table</vt:lpstr>
      <vt:lpstr>Modern Periodic Table</vt:lpstr>
      <vt:lpstr>Main Group Elements</vt:lpstr>
      <vt:lpstr>Lewis Dot Model</vt:lpstr>
      <vt:lpstr>Lewis Dot and the Periodic Table</vt:lpstr>
      <vt:lpstr>Lewis Dot Practice</vt:lpstr>
      <vt:lpstr>Covalent Bonds</vt:lpstr>
      <vt:lpstr>Making Molecules with the Octet Rule</vt:lpstr>
      <vt:lpstr>Double Covalent Bonds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for Biology</dc:title>
  <dc:creator>Alfred Kapa</dc:creator>
  <cp:lastModifiedBy>Alfred Kapa</cp:lastModifiedBy>
  <cp:revision>13</cp:revision>
  <dcterms:created xsi:type="dcterms:W3CDTF">2017-10-10T03:21:36Z</dcterms:created>
  <dcterms:modified xsi:type="dcterms:W3CDTF">2017-10-11T13:09:14Z</dcterms:modified>
</cp:coreProperties>
</file>