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3" r:id="rId7"/>
    <p:sldId id="261" r:id="rId8"/>
    <p:sldId id="266" r:id="rId9"/>
    <p:sldId id="265" r:id="rId10"/>
    <p:sldId id="267" r:id="rId11"/>
    <p:sldId id="269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6182-090A-4DF3-9E8E-EF82FDFC2D8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290D-4A3C-4A17-9BDF-95847A5D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8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6182-090A-4DF3-9E8E-EF82FDFC2D8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290D-4A3C-4A17-9BDF-95847A5D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6182-090A-4DF3-9E8E-EF82FDFC2D8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290D-4A3C-4A17-9BDF-95847A5D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9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6182-090A-4DF3-9E8E-EF82FDFC2D8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290D-4A3C-4A17-9BDF-95847A5D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55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6182-090A-4DF3-9E8E-EF82FDFC2D8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290D-4A3C-4A17-9BDF-95847A5D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6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6182-090A-4DF3-9E8E-EF82FDFC2D8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290D-4A3C-4A17-9BDF-95847A5D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7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6182-090A-4DF3-9E8E-EF82FDFC2D8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290D-4A3C-4A17-9BDF-95847A5D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4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6182-090A-4DF3-9E8E-EF82FDFC2D8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290D-4A3C-4A17-9BDF-95847A5D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7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6182-090A-4DF3-9E8E-EF82FDFC2D8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290D-4A3C-4A17-9BDF-95847A5D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11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6182-090A-4DF3-9E8E-EF82FDFC2D8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290D-4A3C-4A17-9BDF-95847A5D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8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6182-090A-4DF3-9E8E-EF82FDFC2D8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290D-4A3C-4A17-9BDF-95847A5D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86182-090A-4DF3-9E8E-EF82FDFC2D89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E290D-4A3C-4A17-9BDF-95847A5DD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876214"/>
          </a:xfrm>
        </p:spPr>
        <p:txBody>
          <a:bodyPr anchor="ctr">
            <a:normAutofit/>
          </a:bodyPr>
          <a:lstStyle/>
          <a:p>
            <a:r>
              <a:rPr lang="en-US" sz="5500" dirty="0" smtClean="0"/>
              <a:t>Characteristics of Living Things</a:t>
            </a:r>
            <a:br>
              <a:rPr lang="en-US" sz="5500" dirty="0" smtClean="0"/>
            </a:br>
            <a:endParaRPr lang="en-US" sz="5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98577"/>
            <a:ext cx="9144000" cy="1655762"/>
          </a:xfr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258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6-Maintain Stable Environment (Homeostasis)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1831975"/>
          </a:xfrm>
        </p:spPr>
        <p:txBody>
          <a:bodyPr>
            <a:normAutofit/>
          </a:bodyPr>
          <a:lstStyle/>
          <a:p>
            <a:r>
              <a:rPr lang="en-US" dirty="0" smtClean="0"/>
              <a:t>Moving resources (food, water, energetic chemicals) and waste through cells to keep a constant internal cellular environment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4647" y="4037027"/>
            <a:ext cx="11236828" cy="60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7-Obtain and Use Materials &amp; Energy (Metabolism)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4648" y="4990454"/>
            <a:ext cx="10515600" cy="1527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All the chemical reactions that store and release energy from resources</a:t>
            </a:r>
          </a:p>
          <a:p>
            <a:r>
              <a:rPr lang="en-US" dirty="0" smtClean="0"/>
              <a:t>Enzyme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3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8-As a group/species, all living things Evolve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954923"/>
          </a:xfrm>
        </p:spPr>
        <p:txBody>
          <a:bodyPr>
            <a:normAutofit/>
          </a:bodyPr>
          <a:lstStyle/>
          <a:p>
            <a:r>
              <a:rPr lang="en-US" dirty="0" smtClean="0"/>
              <a:t>Individuals do not evolve, they mutate</a:t>
            </a:r>
          </a:p>
          <a:p>
            <a:endParaRPr lang="en-US" dirty="0" smtClean="0"/>
          </a:p>
          <a:p>
            <a:r>
              <a:rPr lang="en-US" dirty="0" smtClean="0"/>
              <a:t>Populations/Species evolve as a group</a:t>
            </a:r>
          </a:p>
          <a:p>
            <a:pPr lvl="1"/>
            <a:r>
              <a:rPr lang="en-US" dirty="0" smtClean="0"/>
              <a:t>Generally evolution happens over a very long time period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4647" y="3529954"/>
            <a:ext cx="1123682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9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Mastery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you, as a scientist, tell if something is alive?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Are you, as an </a:t>
            </a:r>
            <a:r>
              <a:rPr lang="en-US" smtClean="0"/>
              <a:t>individual person, </a:t>
            </a:r>
            <a:r>
              <a:rPr lang="en-US" dirty="0" smtClean="0"/>
              <a:t>evolving right now?  Explain.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8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TEKS and S.E.s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B.7 </a:t>
            </a:r>
            <a:r>
              <a:rPr lang="en-US" dirty="0"/>
              <a:t>Science concepts. The student knows </a:t>
            </a:r>
            <a:r>
              <a:rPr lang="en-US" dirty="0" smtClean="0"/>
              <a:t>evolutionary theory </a:t>
            </a:r>
            <a:r>
              <a:rPr lang="en-US" dirty="0"/>
              <a:t>is a scientific explanation for the unity </a:t>
            </a:r>
            <a:r>
              <a:rPr lang="en-US" dirty="0" smtClean="0"/>
              <a:t>and diversity </a:t>
            </a:r>
            <a:r>
              <a:rPr lang="en-US" dirty="0"/>
              <a:t>of life. The student is expected to</a:t>
            </a:r>
            <a:r>
              <a:rPr lang="en-US" dirty="0" smtClean="0"/>
              <a:t>:</a:t>
            </a:r>
          </a:p>
          <a:p>
            <a:r>
              <a:rPr lang="en-US" dirty="0"/>
              <a:t>B.7A analyze and evaluate how evidence of </a:t>
            </a:r>
            <a:r>
              <a:rPr lang="en-US" dirty="0" smtClean="0"/>
              <a:t>common ancestry </a:t>
            </a:r>
            <a:r>
              <a:rPr lang="en-US" dirty="0"/>
              <a:t>among groups is provided by the fossil </a:t>
            </a:r>
            <a:r>
              <a:rPr lang="en-US" dirty="0" smtClean="0"/>
              <a:t>record, biogeography</a:t>
            </a:r>
            <a:r>
              <a:rPr lang="en-US" dirty="0"/>
              <a:t>, and homologies, including </a:t>
            </a:r>
            <a:r>
              <a:rPr lang="en-US" dirty="0" smtClean="0"/>
              <a:t>anatomical, molecular</a:t>
            </a:r>
            <a:r>
              <a:rPr lang="en-US" dirty="0"/>
              <a:t>, and </a:t>
            </a:r>
            <a:r>
              <a:rPr lang="en-US" dirty="0" smtClean="0"/>
              <a:t>developmental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8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u="sng" dirty="0" smtClean="0"/>
              <a:t>Characteristics of Life</a:t>
            </a:r>
          </a:p>
          <a:p>
            <a:r>
              <a:rPr lang="en-US" dirty="0" smtClean="0"/>
              <a:t>Homeostasis</a:t>
            </a:r>
          </a:p>
          <a:p>
            <a:r>
              <a:rPr lang="en-US" dirty="0" smtClean="0"/>
              <a:t>Genetic code</a:t>
            </a:r>
          </a:p>
          <a:p>
            <a:r>
              <a:rPr lang="en-US" dirty="0" smtClean="0"/>
              <a:t>Stimulus</a:t>
            </a:r>
          </a:p>
          <a:p>
            <a:r>
              <a:rPr lang="en-US" dirty="0" smtClean="0"/>
              <a:t>Response</a:t>
            </a:r>
          </a:p>
          <a:p>
            <a:r>
              <a:rPr lang="en-US" dirty="0" smtClean="0"/>
              <a:t>Metabolism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35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8 characteristics of all living things?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6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it possible for scientists to classify something as living?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2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Characteristics of Living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130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 Made up of one or more </a:t>
            </a:r>
            <a:r>
              <a:rPr lang="en-US" b="1" dirty="0" smtClean="0">
                <a:solidFill>
                  <a:srgbClr val="0070C0"/>
                </a:solidFill>
              </a:rPr>
              <a:t>cells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 Based on a </a:t>
            </a:r>
            <a:r>
              <a:rPr lang="en-US" b="1" dirty="0" smtClean="0">
                <a:solidFill>
                  <a:srgbClr val="0070C0"/>
                </a:solidFill>
              </a:rPr>
              <a:t>universal genetic code </a:t>
            </a:r>
            <a:r>
              <a:rPr lang="en-US" dirty="0" smtClean="0"/>
              <a:t>(They contain DNA)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Grow</a:t>
            </a:r>
            <a:r>
              <a:rPr lang="en-US" dirty="0" smtClean="0"/>
              <a:t> (cell division) </a:t>
            </a:r>
            <a:r>
              <a:rPr lang="en-US" dirty="0" smtClean="0">
                <a:solidFill>
                  <a:srgbClr val="0070C0"/>
                </a:solidFill>
              </a:rPr>
              <a:t>and </a:t>
            </a:r>
            <a:r>
              <a:rPr lang="en-US" b="1" dirty="0" smtClean="0">
                <a:solidFill>
                  <a:srgbClr val="0070C0"/>
                </a:solidFill>
              </a:rPr>
              <a:t>Develop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(cell specialization)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Reproduce</a:t>
            </a:r>
            <a:r>
              <a:rPr lang="en-US" dirty="0"/>
              <a:t> (Asexual or Sexual)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Respond</a:t>
            </a:r>
            <a:r>
              <a:rPr lang="en-US" dirty="0" smtClean="0">
                <a:solidFill>
                  <a:srgbClr val="0070C0"/>
                </a:solidFill>
              </a:rPr>
              <a:t> to their environment </a:t>
            </a:r>
            <a:r>
              <a:rPr lang="en-US" dirty="0" smtClean="0"/>
              <a:t>(Stimulus/Response)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Maintain stable internal environments </a:t>
            </a:r>
            <a:r>
              <a:rPr lang="en-US" dirty="0" smtClean="0"/>
              <a:t>(Homeostasis)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Obtain </a:t>
            </a:r>
            <a:r>
              <a:rPr lang="en-US" dirty="0" smtClean="0">
                <a:solidFill>
                  <a:srgbClr val="0070C0"/>
                </a:solidFill>
              </a:rPr>
              <a:t>and </a:t>
            </a:r>
            <a:r>
              <a:rPr lang="en-US" b="1" dirty="0" smtClean="0">
                <a:solidFill>
                  <a:srgbClr val="0070C0"/>
                </a:solidFill>
              </a:rPr>
              <a:t>use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materials &amp; energy </a:t>
            </a:r>
            <a:r>
              <a:rPr lang="en-US" dirty="0" smtClean="0"/>
              <a:t>(Metabolism)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Evolve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(the population group changes over time)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5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1-Living </a:t>
            </a:r>
            <a:r>
              <a:rPr lang="en-US" dirty="0"/>
              <a:t>things are made of at least 1 </a:t>
            </a:r>
            <a:r>
              <a:rPr lang="en-US" dirty="0" smtClean="0"/>
              <a:t>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To be a cell it </a:t>
            </a:r>
            <a:r>
              <a:rPr lang="en-US" b="1" dirty="0" smtClean="0">
                <a:solidFill>
                  <a:srgbClr val="FF0000"/>
                </a:solidFill>
              </a:rPr>
              <a:t>must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contain: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cell membrane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Cytosol/cytoplasm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Ribosomes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Genetic material (DNA and RNA)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Cells can contain more organelles than those 4, </a:t>
            </a:r>
            <a:br>
              <a:rPr lang="en-US" dirty="0" smtClean="0"/>
            </a:br>
            <a:r>
              <a:rPr lang="en-US" dirty="0" smtClean="0"/>
              <a:t>but no less than those.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1055" y="4784861"/>
            <a:ext cx="3455144" cy="17448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5041" y="1464974"/>
            <a:ext cx="4995034" cy="312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29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2-DNA and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7871"/>
          </a:xfrm>
        </p:spPr>
        <p:txBody>
          <a:bodyPr/>
          <a:lstStyle/>
          <a:p>
            <a:r>
              <a:rPr lang="en-US" dirty="0" smtClean="0"/>
              <a:t>DNA is the code for the making of proteins used </a:t>
            </a:r>
            <a:br>
              <a:rPr lang="en-US" dirty="0" smtClean="0"/>
            </a:br>
            <a:r>
              <a:rPr lang="en-US" dirty="0" smtClean="0"/>
              <a:t>for structure and function (enzymes)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4648" y="35299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3-Grow and Develop(Specialize)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4648" y="4990454"/>
            <a:ext cx="10515600" cy="1527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Cell division allows for organism growth and repair</a:t>
            </a:r>
          </a:p>
          <a:p>
            <a:r>
              <a:rPr lang="en-US" dirty="0" smtClean="0"/>
              <a:t>Cell specialization is caused by accessing different DNA genes for specific proteins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5308" y="839700"/>
            <a:ext cx="2484239" cy="248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18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4-Reproduce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7871"/>
          </a:xfrm>
        </p:spPr>
        <p:txBody>
          <a:bodyPr/>
          <a:lstStyle/>
          <a:p>
            <a:r>
              <a:rPr lang="en-US" dirty="0" smtClean="0"/>
              <a:t>Asexual (Binary fission, Budding )</a:t>
            </a:r>
          </a:p>
          <a:p>
            <a:r>
              <a:rPr lang="en-US" dirty="0" smtClean="0"/>
              <a:t>Sexual (Conjugation, Fertilization)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4648" y="35299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5-Respond to their Environment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64648" y="4990454"/>
            <a:ext cx="10515600" cy="1527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Stimulus</a:t>
            </a:r>
          </a:p>
          <a:p>
            <a:r>
              <a:rPr lang="en-US" dirty="0" smtClean="0"/>
              <a:t>Response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599" y="4425391"/>
            <a:ext cx="3718805" cy="23154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7967" y="532847"/>
            <a:ext cx="5989076" cy="254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5170</TotalTime>
  <Words>384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Characteristics of Living Things </vt:lpstr>
      <vt:lpstr>TEKS and S.E.s</vt:lpstr>
      <vt:lpstr>Vocabulary</vt:lpstr>
      <vt:lpstr>Prerequisite Questions</vt:lpstr>
      <vt:lpstr>Essential Question</vt:lpstr>
      <vt:lpstr>8 Characteristics of Living Things</vt:lpstr>
      <vt:lpstr>1-Living things are made of at least 1 cell</vt:lpstr>
      <vt:lpstr>2-DNA and RNA</vt:lpstr>
      <vt:lpstr>4-Reproduce</vt:lpstr>
      <vt:lpstr>6-Maintain Stable Environment (Homeostasis)</vt:lpstr>
      <vt:lpstr>8-As a group/species, all living things Evolve</vt:lpstr>
      <vt:lpstr>Concept Mastery Questions</vt:lpstr>
    </vt:vector>
  </TitlesOfParts>
  <Company>Pflugerville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Living Things &amp; Introduction to Evolution</dc:title>
  <dc:creator>Alfred Kapa</dc:creator>
  <cp:lastModifiedBy>Alfred Kapa</cp:lastModifiedBy>
  <cp:revision>33</cp:revision>
  <dcterms:created xsi:type="dcterms:W3CDTF">2016-07-28T19:46:07Z</dcterms:created>
  <dcterms:modified xsi:type="dcterms:W3CDTF">2017-09-01T17:57:06Z</dcterms:modified>
</cp:coreProperties>
</file>