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84" r:id="rId6"/>
    <p:sldId id="257" r:id="rId7"/>
    <p:sldId id="260" r:id="rId8"/>
    <p:sldId id="261" r:id="rId9"/>
    <p:sldId id="263" r:id="rId10"/>
    <p:sldId id="264" r:id="rId11"/>
    <p:sldId id="285" r:id="rId12"/>
    <p:sldId id="274" r:id="rId13"/>
    <p:sldId id="265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B5C8-F09B-4AC0-9E8F-044483D770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E16E-5864-4052-83E1-AF4066D8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dirty="0" smtClean="0"/>
              <a:t>Structure and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Watson and Crick (1953)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59437" cy="4351338"/>
          </a:xfrm>
        </p:spPr>
        <p:txBody>
          <a:bodyPr/>
          <a:lstStyle/>
          <a:p>
            <a:r>
              <a:rPr lang="en-US" dirty="0"/>
              <a:t>Used evidence from previous scientists to build a model of DNA.</a:t>
            </a:r>
          </a:p>
          <a:p>
            <a:endParaRPr lang="en-US" dirty="0"/>
          </a:p>
          <a:p>
            <a:r>
              <a:rPr lang="en-US" dirty="0"/>
              <a:t>Won the Nobel prize in 1962</a:t>
            </a:r>
          </a:p>
        </p:txBody>
      </p:sp>
      <p:pic>
        <p:nvPicPr>
          <p:cNvPr id="4" name="Picture 11" descr="16_01WatsonAndCrick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47" y="2085174"/>
            <a:ext cx="6059096" cy="46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4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DNA replication essential to the cell cycle?</a:t>
            </a:r>
          </a:p>
        </p:txBody>
      </p:sp>
    </p:spTree>
    <p:extLst>
      <p:ext uri="{BB962C8B-B14F-4D97-AF65-F5344CB8AC3E}">
        <p14:creationId xmlns:p14="http://schemas.microsoft.com/office/powerpoint/2010/main" val="66036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Nucleotide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Nucleotides are the monomers that make up the Nucleic Acid polymer.</a:t>
            </a:r>
          </a:p>
          <a:p>
            <a:endParaRPr lang="en-US" dirty="0"/>
          </a:p>
        </p:txBody>
      </p:sp>
      <p:pic>
        <p:nvPicPr>
          <p:cNvPr id="1028" name="Picture 4" descr="Image result for nucleotid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44" y="2594204"/>
            <a:ext cx="5467558" cy="41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5650" y="4413705"/>
            <a:ext cx="236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Phosphate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2340" y="5934089"/>
            <a:ext cx="24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Deoxyribose Sugar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2023" y="3762397"/>
            <a:ext cx="2379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Nitrogenous 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785655" y="4576169"/>
            <a:ext cx="341964" cy="166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579696">
            <a:off x="7431522" y="5924486"/>
            <a:ext cx="341964" cy="166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9051838" y="3909858"/>
            <a:ext cx="341964" cy="166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4716" cy="4351338"/>
          </a:xfrm>
        </p:spPr>
        <p:txBody>
          <a:bodyPr>
            <a:normAutofit/>
          </a:bodyPr>
          <a:lstStyle/>
          <a:p>
            <a:r>
              <a:rPr lang="en-US" dirty="0"/>
              <a:t>DNA is a double helix</a:t>
            </a:r>
          </a:p>
          <a:p>
            <a:endParaRPr lang="en-US" dirty="0"/>
          </a:p>
          <a:p>
            <a:r>
              <a:rPr lang="en-US" dirty="0"/>
              <a:t>The “backbone” is made of alternating phosphate groups and deoxyribose sugars</a:t>
            </a:r>
          </a:p>
          <a:p>
            <a:endParaRPr lang="en-US" dirty="0"/>
          </a:p>
          <a:p>
            <a:r>
              <a:rPr lang="en-US" dirty="0"/>
              <a:t>The bases in the middle pair A to T and G to 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512040" y="1473508"/>
            <a:ext cx="6132320" cy="5172076"/>
            <a:chOff x="392113" y="136525"/>
            <a:chExt cx="8401050" cy="6451600"/>
          </a:xfrm>
        </p:grpSpPr>
        <p:pic>
          <p:nvPicPr>
            <p:cNvPr id="4" name="Picture 58" descr="16_07aDoubleHelix-U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77"/>
            <a:stretch/>
          </p:blipFill>
          <p:spPr bwMode="auto">
            <a:xfrm>
              <a:off x="392113" y="136525"/>
              <a:ext cx="8359774" cy="640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2824163" y="1598613"/>
              <a:ext cx="946150" cy="32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3.4 nm</a:t>
              </a:r>
            </a:p>
          </p:txBody>
        </p:sp>
        <p:sp>
          <p:nvSpPr>
            <p:cNvPr id="6" name="Text Box 60"/>
            <p:cNvSpPr txBox="1">
              <a:spLocks noChangeArrowheads="1"/>
            </p:cNvSpPr>
            <p:nvPr/>
          </p:nvSpPr>
          <p:spPr bwMode="auto">
            <a:xfrm>
              <a:off x="777875" y="3255963"/>
              <a:ext cx="5556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1 nm</a:t>
              </a:r>
            </a:p>
          </p:txBody>
        </p:sp>
        <p:sp>
          <p:nvSpPr>
            <p:cNvPr id="7" name="Text Box 61"/>
            <p:cNvSpPr txBox="1">
              <a:spLocks noChangeArrowheads="1"/>
            </p:cNvSpPr>
            <p:nvPr/>
          </p:nvSpPr>
          <p:spPr bwMode="auto">
            <a:xfrm>
              <a:off x="2868613" y="5426075"/>
              <a:ext cx="946150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0.34 nm</a:t>
              </a:r>
            </a:p>
          </p:txBody>
        </p:sp>
        <p:sp>
          <p:nvSpPr>
            <p:cNvPr id="8" name="Text Box 62"/>
            <p:cNvSpPr txBox="1">
              <a:spLocks noChangeArrowheads="1"/>
            </p:cNvSpPr>
            <p:nvPr/>
          </p:nvSpPr>
          <p:spPr bwMode="auto">
            <a:xfrm>
              <a:off x="5170488" y="531813"/>
              <a:ext cx="1709737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Hydrogen bond</a:t>
              </a: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460375" y="6064250"/>
              <a:ext cx="2103438" cy="523875"/>
              <a:chOff x="215" y="3428"/>
              <a:chExt cx="1079" cy="270"/>
            </a:xfrm>
          </p:grpSpPr>
          <p:sp>
            <p:nvSpPr>
              <p:cNvPr id="10" name="Text Box 64"/>
              <p:cNvSpPr txBox="1">
                <a:spLocks noChangeArrowheads="1"/>
              </p:cNvSpPr>
              <p:nvPr/>
            </p:nvSpPr>
            <p:spPr bwMode="auto">
              <a:xfrm>
                <a:off x="215" y="3428"/>
                <a:ext cx="143" cy="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spcBef>
                    <a:spcPct val="20000"/>
                  </a:spcBef>
                  <a:buClr>
                    <a:srgbClr val="D1300D"/>
                  </a:buClr>
                  <a:buFont typeface="Times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/>
                  <a:t>(a)</a:t>
                </a:r>
              </a:p>
            </p:txBody>
          </p:sp>
          <p:sp>
            <p:nvSpPr>
              <p:cNvPr id="11" name="Text Box 65"/>
              <p:cNvSpPr txBox="1">
                <a:spLocks noChangeArrowheads="1"/>
              </p:cNvSpPr>
              <p:nvPr/>
            </p:nvSpPr>
            <p:spPr bwMode="auto">
              <a:xfrm>
                <a:off x="385" y="3432"/>
                <a:ext cx="909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spcBef>
                    <a:spcPct val="20000"/>
                  </a:spcBef>
                  <a:buClr>
                    <a:srgbClr val="D1300D"/>
                  </a:buClr>
                  <a:buFont typeface="Times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100"/>
                  <a:t>Key features of</a:t>
                </a:r>
                <a:br>
                  <a:rPr lang="en-US" altLang="en-US" sz="1100"/>
                </a:br>
                <a:r>
                  <a:rPr lang="en-US" altLang="en-US" sz="1100"/>
                  <a:t>DNA structure</a:t>
                </a:r>
              </a:p>
            </p:txBody>
          </p:sp>
        </p:grpSp>
        <p:sp>
          <p:nvSpPr>
            <p:cNvPr id="12" name="Text Box 66"/>
            <p:cNvSpPr txBox="1">
              <a:spLocks noChangeArrowheads="1"/>
            </p:cNvSpPr>
            <p:nvPr/>
          </p:nvSpPr>
          <p:spPr bwMode="auto">
            <a:xfrm>
              <a:off x="3840163" y="6057900"/>
              <a:ext cx="3189287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(b) Partial chemical structure</a:t>
              </a:r>
            </a:p>
          </p:txBody>
        </p:sp>
        <p:sp>
          <p:nvSpPr>
            <p:cNvPr id="13" name="Text Box 67"/>
            <p:cNvSpPr txBox="1">
              <a:spLocks noChangeArrowheads="1"/>
            </p:cNvSpPr>
            <p:nvPr/>
          </p:nvSpPr>
          <p:spPr bwMode="auto">
            <a:xfrm>
              <a:off x="4205288" y="5005388"/>
              <a:ext cx="7524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31C8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>
                  <a:solidFill>
                    <a:srgbClr val="C31C8E"/>
                  </a:solidFill>
                </a:rPr>
                <a:t>3</a:t>
              </a:r>
              <a:r>
                <a:rPr lang="en-US" altLang="en-US" sz="1100">
                  <a:solidFill>
                    <a:srgbClr val="C31C8E"/>
                  </a:solidFill>
                  <a:sym typeface="Symbol" panose="05050102010706020507" pitchFamily="18" charset="2"/>
                </a:rPr>
                <a:t></a:t>
              </a:r>
              <a:r>
                <a:rPr lang="en-US" altLang="en-US" sz="1100">
                  <a:solidFill>
                    <a:srgbClr val="C31C8E"/>
                  </a:solidFill>
                </a:rPr>
                <a:t> end</a:t>
              </a:r>
            </a:p>
          </p:txBody>
        </p: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8040688" y="5562600"/>
              <a:ext cx="7524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31C8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>
                  <a:solidFill>
                    <a:srgbClr val="C31C8E"/>
                  </a:solidFill>
                </a:rPr>
                <a:t>5</a:t>
              </a:r>
              <a:r>
                <a:rPr lang="en-US" altLang="en-US" sz="1100">
                  <a:solidFill>
                    <a:srgbClr val="C31C8E"/>
                  </a:solidFill>
                  <a:sym typeface="Symbol" panose="05050102010706020507" pitchFamily="18" charset="2"/>
                </a:rPr>
                <a:t></a:t>
              </a:r>
              <a:r>
                <a:rPr lang="en-US" altLang="en-US" sz="1100">
                  <a:solidFill>
                    <a:srgbClr val="C31C8E"/>
                  </a:solidFill>
                </a:rPr>
                <a:t> end</a:t>
              </a:r>
            </a:p>
          </p:txBody>
        </p:sp>
        <p:sp>
          <p:nvSpPr>
            <p:cNvPr id="15" name="Text Box 69"/>
            <p:cNvSpPr txBox="1">
              <a:spLocks noChangeArrowheads="1"/>
            </p:cNvSpPr>
            <p:nvPr/>
          </p:nvSpPr>
          <p:spPr bwMode="auto">
            <a:xfrm>
              <a:off x="7697788" y="706438"/>
              <a:ext cx="7524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31C8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>
                  <a:solidFill>
                    <a:srgbClr val="C31C8E"/>
                  </a:solidFill>
                </a:rPr>
                <a:t>3</a:t>
              </a:r>
              <a:r>
                <a:rPr lang="en-US" altLang="en-US" sz="1100">
                  <a:solidFill>
                    <a:srgbClr val="C31C8E"/>
                  </a:solidFill>
                  <a:sym typeface="Symbol" panose="05050102010706020507" pitchFamily="18" charset="2"/>
                </a:rPr>
                <a:t></a:t>
              </a:r>
              <a:r>
                <a:rPr lang="en-US" altLang="en-US" sz="1100">
                  <a:solidFill>
                    <a:srgbClr val="C31C8E"/>
                  </a:solidFill>
                </a:rPr>
                <a:t> end</a:t>
              </a:r>
            </a:p>
          </p:txBody>
        </p:sp>
        <p:sp>
          <p:nvSpPr>
            <p:cNvPr id="16" name="Text Box 70"/>
            <p:cNvSpPr txBox="1">
              <a:spLocks noChangeArrowheads="1"/>
            </p:cNvSpPr>
            <p:nvPr/>
          </p:nvSpPr>
          <p:spPr bwMode="auto">
            <a:xfrm>
              <a:off x="3702050" y="152400"/>
              <a:ext cx="7524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31C8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>
                  <a:solidFill>
                    <a:srgbClr val="C31C8E"/>
                  </a:solidFill>
                </a:rPr>
                <a:t>5</a:t>
              </a:r>
              <a:r>
                <a:rPr lang="en-US" altLang="en-US" sz="1100">
                  <a:solidFill>
                    <a:srgbClr val="C31C8E"/>
                  </a:solidFill>
                  <a:sym typeface="Symbol" panose="05050102010706020507" pitchFamily="18" charset="2"/>
                </a:rPr>
                <a:t></a:t>
              </a:r>
              <a:r>
                <a:rPr lang="en-US" altLang="en-US" sz="1100">
                  <a:solidFill>
                    <a:srgbClr val="C31C8E"/>
                  </a:solidFill>
                </a:rPr>
                <a:t> end</a:t>
              </a:r>
            </a:p>
          </p:txBody>
        </p:sp>
        <p:sp>
          <p:nvSpPr>
            <p:cNvPr id="17" name="Text Box 71"/>
            <p:cNvSpPr txBox="1">
              <a:spLocks noChangeArrowheads="1"/>
            </p:cNvSpPr>
            <p:nvPr/>
          </p:nvSpPr>
          <p:spPr bwMode="auto">
            <a:xfrm>
              <a:off x="5526088" y="1204913"/>
              <a:ext cx="18097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>
              <a:off x="6843713" y="4356100"/>
              <a:ext cx="180975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19" name="Text Box 73"/>
            <p:cNvSpPr txBox="1">
              <a:spLocks noChangeArrowheads="1"/>
            </p:cNvSpPr>
            <p:nvPr/>
          </p:nvSpPr>
          <p:spPr bwMode="auto">
            <a:xfrm>
              <a:off x="6477000" y="1198563"/>
              <a:ext cx="18097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5854700" y="4362450"/>
              <a:ext cx="180975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21" name="Text Box 75"/>
            <p:cNvSpPr txBox="1">
              <a:spLocks noChangeArrowheads="1"/>
            </p:cNvSpPr>
            <p:nvPr/>
          </p:nvSpPr>
          <p:spPr bwMode="auto">
            <a:xfrm>
              <a:off x="5880100" y="2252663"/>
              <a:ext cx="18097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22" name="Text Box 76"/>
            <p:cNvSpPr txBox="1">
              <a:spLocks noChangeArrowheads="1"/>
            </p:cNvSpPr>
            <p:nvPr/>
          </p:nvSpPr>
          <p:spPr bwMode="auto">
            <a:xfrm>
              <a:off x="6451600" y="3308350"/>
              <a:ext cx="180975" cy="239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23" name="Text Box 77"/>
            <p:cNvSpPr txBox="1">
              <a:spLocks noChangeArrowheads="1"/>
            </p:cNvSpPr>
            <p:nvPr/>
          </p:nvSpPr>
          <p:spPr bwMode="auto">
            <a:xfrm>
              <a:off x="6843713" y="2259013"/>
              <a:ext cx="18097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4" name="Text Box 78"/>
            <p:cNvSpPr txBox="1">
              <a:spLocks noChangeArrowheads="1"/>
            </p:cNvSpPr>
            <p:nvPr/>
          </p:nvSpPr>
          <p:spPr bwMode="auto">
            <a:xfrm>
              <a:off x="5500688" y="3300413"/>
              <a:ext cx="180975" cy="239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5" name="Text Box 79"/>
            <p:cNvSpPr txBox="1">
              <a:spLocks noChangeArrowheads="1"/>
            </p:cNvSpPr>
            <p:nvPr/>
          </p:nvSpPr>
          <p:spPr bwMode="auto">
            <a:xfrm>
              <a:off x="1860550" y="3444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114425" y="6286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7" name="Text Box 81"/>
            <p:cNvSpPr txBox="1">
              <a:spLocks noChangeArrowheads="1"/>
            </p:cNvSpPr>
            <p:nvPr/>
          </p:nvSpPr>
          <p:spPr bwMode="auto">
            <a:xfrm>
              <a:off x="1716088" y="9334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938213" y="121126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1744663" y="21780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30" name="Text Box 84"/>
            <p:cNvSpPr txBox="1">
              <a:spLocks noChangeArrowheads="1"/>
            </p:cNvSpPr>
            <p:nvPr/>
          </p:nvSpPr>
          <p:spPr bwMode="auto">
            <a:xfrm>
              <a:off x="1152525" y="25082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31" name="Text Box 85"/>
            <p:cNvSpPr txBox="1">
              <a:spLocks noChangeArrowheads="1"/>
            </p:cNvSpPr>
            <p:nvPr/>
          </p:nvSpPr>
          <p:spPr bwMode="auto">
            <a:xfrm>
              <a:off x="1089025" y="380523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652588" y="41084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571500" y="44005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C</a:t>
              </a: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auto">
            <a:xfrm>
              <a:off x="2352675" y="33813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35" name="Text Box 89"/>
            <p:cNvSpPr txBox="1">
              <a:spLocks noChangeArrowheads="1"/>
            </p:cNvSpPr>
            <p:nvPr/>
          </p:nvSpPr>
          <p:spPr bwMode="auto">
            <a:xfrm>
              <a:off x="1684338" y="63500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36" name="Text Box 90"/>
            <p:cNvSpPr txBox="1">
              <a:spLocks noChangeArrowheads="1"/>
            </p:cNvSpPr>
            <p:nvPr/>
          </p:nvSpPr>
          <p:spPr bwMode="auto">
            <a:xfrm>
              <a:off x="1174750" y="93980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37" name="Text Box 91"/>
            <p:cNvSpPr txBox="1">
              <a:spLocks noChangeArrowheads="1"/>
            </p:cNvSpPr>
            <p:nvPr/>
          </p:nvSpPr>
          <p:spPr bwMode="auto">
            <a:xfrm>
              <a:off x="539750" y="120650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201738" y="21732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39" name="Text Box 93"/>
            <p:cNvSpPr txBox="1">
              <a:spLocks noChangeArrowheads="1"/>
            </p:cNvSpPr>
            <p:nvPr/>
          </p:nvSpPr>
          <p:spPr bwMode="auto">
            <a:xfrm>
              <a:off x="1682750" y="25034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40" name="Text Box 94"/>
            <p:cNvSpPr txBox="1">
              <a:spLocks noChangeArrowheads="1"/>
            </p:cNvSpPr>
            <p:nvPr/>
          </p:nvSpPr>
          <p:spPr bwMode="auto">
            <a:xfrm>
              <a:off x="1698625" y="38115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41" name="Text Box 95"/>
            <p:cNvSpPr txBox="1">
              <a:spLocks noChangeArrowheads="1"/>
            </p:cNvSpPr>
            <p:nvPr/>
          </p:nvSpPr>
          <p:spPr bwMode="auto">
            <a:xfrm>
              <a:off x="1146175" y="41163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42" name="Text Box 96"/>
            <p:cNvSpPr txBox="1">
              <a:spLocks noChangeArrowheads="1"/>
            </p:cNvSpPr>
            <p:nvPr/>
          </p:nvSpPr>
          <p:spPr bwMode="auto">
            <a:xfrm>
              <a:off x="946150" y="43957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G</a:t>
              </a:r>
            </a:p>
          </p:txBody>
        </p:sp>
        <p:sp>
          <p:nvSpPr>
            <p:cNvPr id="43" name="Text Box 97"/>
            <p:cNvSpPr txBox="1">
              <a:spLocks noChangeArrowheads="1"/>
            </p:cNvSpPr>
            <p:nvPr/>
          </p:nvSpPr>
          <p:spPr bwMode="auto">
            <a:xfrm>
              <a:off x="682625" y="186531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2192338" y="286226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5" name="Text Box 99"/>
            <p:cNvSpPr txBox="1">
              <a:spLocks noChangeArrowheads="1"/>
            </p:cNvSpPr>
            <p:nvPr/>
          </p:nvSpPr>
          <p:spPr bwMode="auto">
            <a:xfrm>
              <a:off x="1939925" y="349885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6" name="Text Box 100"/>
            <p:cNvSpPr txBox="1">
              <a:spLocks noChangeArrowheads="1"/>
            </p:cNvSpPr>
            <p:nvPr/>
          </p:nvSpPr>
          <p:spPr bwMode="auto">
            <a:xfrm>
              <a:off x="1174750" y="499586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7" name="Text Box 101"/>
            <p:cNvSpPr txBox="1">
              <a:spLocks noChangeArrowheads="1"/>
            </p:cNvSpPr>
            <p:nvPr/>
          </p:nvSpPr>
          <p:spPr bwMode="auto">
            <a:xfrm>
              <a:off x="1768475" y="532288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8" name="Text Box 102"/>
            <p:cNvSpPr txBox="1">
              <a:spLocks noChangeArrowheads="1"/>
            </p:cNvSpPr>
            <p:nvPr/>
          </p:nvSpPr>
          <p:spPr bwMode="auto">
            <a:xfrm>
              <a:off x="833438" y="5616575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T</a:t>
              </a:r>
            </a:p>
          </p:txBody>
        </p:sp>
        <p:sp>
          <p:nvSpPr>
            <p:cNvPr id="49" name="Text Box 103"/>
            <p:cNvSpPr txBox="1">
              <a:spLocks noChangeArrowheads="1"/>
            </p:cNvSpPr>
            <p:nvPr/>
          </p:nvSpPr>
          <p:spPr bwMode="auto">
            <a:xfrm>
              <a:off x="1187450" y="185896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0" name="Text Box 104"/>
            <p:cNvSpPr txBox="1">
              <a:spLocks noChangeArrowheads="1"/>
            </p:cNvSpPr>
            <p:nvPr/>
          </p:nvSpPr>
          <p:spPr bwMode="auto">
            <a:xfrm>
              <a:off x="1662113" y="285591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1" name="Text Box 105"/>
            <p:cNvSpPr txBox="1">
              <a:spLocks noChangeArrowheads="1"/>
            </p:cNvSpPr>
            <p:nvPr/>
          </p:nvSpPr>
          <p:spPr bwMode="auto">
            <a:xfrm>
              <a:off x="2366963" y="3505200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2" name="Text Box 106"/>
            <p:cNvSpPr txBox="1">
              <a:spLocks noChangeArrowheads="1"/>
            </p:cNvSpPr>
            <p:nvPr/>
          </p:nvSpPr>
          <p:spPr bwMode="auto">
            <a:xfrm>
              <a:off x="669925" y="5002213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3" name="Text Box 107"/>
            <p:cNvSpPr txBox="1">
              <a:spLocks noChangeArrowheads="1"/>
            </p:cNvSpPr>
            <p:nvPr/>
          </p:nvSpPr>
          <p:spPr bwMode="auto">
            <a:xfrm>
              <a:off x="1185863" y="5316538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4" name="Text Box 108"/>
            <p:cNvSpPr txBox="1">
              <a:spLocks noChangeArrowheads="1"/>
            </p:cNvSpPr>
            <p:nvPr/>
          </p:nvSpPr>
          <p:spPr bwMode="auto">
            <a:xfrm>
              <a:off x="1416050" y="5610225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100"/>
                <a:t>A</a:t>
              </a:r>
            </a:p>
          </p:txBody>
        </p:sp>
        <p:sp>
          <p:nvSpPr>
            <p:cNvPr id="55" name="Line 109"/>
            <p:cNvSpPr>
              <a:spLocks noChangeShapeType="1"/>
            </p:cNvSpPr>
            <p:nvPr/>
          </p:nvSpPr>
          <p:spPr bwMode="auto">
            <a:xfrm>
              <a:off x="6005513" y="781050"/>
              <a:ext cx="12700" cy="317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359051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Nitrogenous Base Pairing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Chargaff’s Rules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81549" y="1737360"/>
            <a:ext cx="7549278" cy="5026712"/>
            <a:chOff x="2358024" y="1268982"/>
            <a:chExt cx="7776576" cy="5409632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>
            <a:xfrm>
              <a:off x="2358024" y="1268982"/>
              <a:ext cx="7776576" cy="52667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sz="3600" b="1" dirty="0">
                  <a:solidFill>
                    <a:srgbClr val="0070C0"/>
                  </a:solidFill>
                </a:rPr>
                <a:t>Adenine</a:t>
              </a:r>
              <a:r>
                <a:rPr lang="en-US" altLang="en-US" sz="3600" b="1" dirty="0"/>
                <a:t> pairs with </a:t>
              </a:r>
              <a:r>
                <a:rPr lang="en-US" altLang="en-US" sz="3600" b="1" dirty="0">
                  <a:solidFill>
                    <a:srgbClr val="0070C0"/>
                  </a:solidFill>
                </a:rPr>
                <a:t>Thymine</a:t>
              </a:r>
              <a:r>
                <a:rPr lang="en-US" altLang="en-US" sz="3600" b="1" dirty="0">
                  <a:solidFill>
                    <a:schemeClr val="accent2"/>
                  </a:solidFill>
                </a:rPr>
                <a:t> </a:t>
              </a:r>
            </a:p>
            <a:p>
              <a:endParaRPr lang="en-US" altLang="en-US" b="1" dirty="0">
                <a:solidFill>
                  <a:schemeClr val="accent2"/>
                </a:solidFill>
              </a:endParaRPr>
            </a:p>
            <a:p>
              <a:pPr marL="0" indent="0"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</a:rPr>
                <a:t>					</a:t>
              </a:r>
              <a:r>
                <a:rPr lang="en-US" altLang="en-US" sz="5400" b="1" dirty="0">
                  <a:solidFill>
                    <a:srgbClr val="0070C0"/>
                  </a:solidFill>
                </a:rPr>
                <a:t>A</a:t>
              </a:r>
              <a:r>
                <a:rPr lang="en-US" altLang="en-US" sz="5400" b="1" dirty="0">
                  <a:solidFill>
                    <a:schemeClr val="accent2"/>
                  </a:solidFill>
                </a:rPr>
                <a:t>    </a:t>
              </a:r>
              <a:r>
                <a:rPr lang="en-US" altLang="en-US" sz="5400" b="1" dirty="0">
                  <a:solidFill>
                    <a:srgbClr val="0070C0"/>
                  </a:solidFill>
                </a:rPr>
                <a:t>T</a:t>
              </a:r>
            </a:p>
            <a:p>
              <a:endParaRPr lang="en-US" altLang="en-US" b="1" dirty="0">
                <a:solidFill>
                  <a:schemeClr val="accent2"/>
                </a:solidFill>
              </a:endParaRPr>
            </a:p>
            <a:p>
              <a:pPr marL="0" indent="0">
                <a:buNone/>
              </a:pPr>
              <a:r>
                <a:rPr lang="en-US" altLang="en-US" sz="3600" b="1" dirty="0"/>
                <a:t> </a:t>
              </a:r>
              <a:r>
                <a:rPr lang="en-US" altLang="en-US" sz="3600" b="1" dirty="0">
                  <a:solidFill>
                    <a:schemeClr val="accent2"/>
                  </a:solidFill>
                </a:rPr>
                <a:t>Guanine </a:t>
              </a:r>
              <a:r>
                <a:rPr lang="en-US" altLang="en-US" sz="3600" b="1" dirty="0"/>
                <a:t>pairs with </a:t>
              </a:r>
              <a:r>
                <a:rPr lang="en-US" altLang="en-US" sz="3600" b="1" dirty="0">
                  <a:solidFill>
                    <a:schemeClr val="accent2"/>
                  </a:solidFill>
                </a:rPr>
                <a:t>Cytosine</a:t>
              </a:r>
            </a:p>
            <a:p>
              <a:pPr marL="0" indent="0"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</a:rPr>
                <a:t>					</a:t>
              </a:r>
            </a:p>
            <a:p>
              <a:pPr marL="0" indent="0">
                <a:buNone/>
              </a:pPr>
              <a:r>
                <a:rPr lang="en-US" altLang="en-US" sz="3600" b="1" dirty="0">
                  <a:solidFill>
                    <a:schemeClr val="accent2"/>
                  </a:solidFill>
                </a:rPr>
                <a:t>				</a:t>
              </a:r>
              <a:r>
                <a:rPr lang="en-US" altLang="en-US" sz="5400" b="1" dirty="0">
                  <a:solidFill>
                    <a:schemeClr val="accent2"/>
                  </a:solidFill>
                </a:rPr>
                <a:t>	G    C</a:t>
              </a:r>
              <a:endParaRPr lang="en-US" altLang="en-US" sz="5400" b="1" dirty="0"/>
            </a:p>
          </p:txBody>
        </p:sp>
        <p:pic>
          <p:nvPicPr>
            <p:cNvPr id="5" name="Picture 10" descr="http://weloveteaching.com/0bio105/lectures/organics/base-pair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62" b="3584"/>
            <a:stretch>
              <a:fillRect/>
            </a:stretch>
          </p:blipFill>
          <p:spPr bwMode="auto">
            <a:xfrm>
              <a:off x="3616325" y="4648201"/>
              <a:ext cx="2838450" cy="203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 descr="http://weloveteaching.com/0bio105/lectures/organics/base-pair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16"/>
            <a:stretch>
              <a:fillRect/>
            </a:stretch>
          </p:blipFill>
          <p:spPr bwMode="auto">
            <a:xfrm>
              <a:off x="3581400" y="2033589"/>
              <a:ext cx="2838450" cy="18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2"/>
            <p:cNvCxnSpPr>
              <a:cxnSpLocks noChangeShapeType="1"/>
            </p:cNvCxnSpPr>
            <p:nvPr/>
          </p:nvCxnSpPr>
          <p:spPr bwMode="auto">
            <a:xfrm>
              <a:off x="7696200" y="2895600"/>
              <a:ext cx="381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2"/>
            <p:cNvCxnSpPr>
              <a:cxnSpLocks noChangeShapeType="1"/>
            </p:cNvCxnSpPr>
            <p:nvPr/>
          </p:nvCxnSpPr>
          <p:spPr bwMode="auto">
            <a:xfrm>
              <a:off x="7696200" y="3048000"/>
              <a:ext cx="381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3"/>
            <p:cNvCxnSpPr>
              <a:cxnSpLocks noChangeShapeType="1"/>
            </p:cNvCxnSpPr>
            <p:nvPr/>
          </p:nvCxnSpPr>
          <p:spPr bwMode="auto">
            <a:xfrm>
              <a:off x="7696200" y="5638800"/>
              <a:ext cx="381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4"/>
            <p:cNvCxnSpPr>
              <a:cxnSpLocks noChangeShapeType="1"/>
            </p:cNvCxnSpPr>
            <p:nvPr/>
          </p:nvCxnSpPr>
          <p:spPr bwMode="auto">
            <a:xfrm>
              <a:off x="7696200" y="5791200"/>
              <a:ext cx="381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5"/>
            <p:cNvCxnSpPr>
              <a:cxnSpLocks noChangeShapeType="1"/>
            </p:cNvCxnSpPr>
            <p:nvPr/>
          </p:nvCxnSpPr>
          <p:spPr bwMode="auto">
            <a:xfrm>
              <a:off x="7696200" y="5943600"/>
              <a:ext cx="381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853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Eukaryotic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Eukaryotic DNA comes in two forms: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b="1" dirty="0"/>
              <a:t>Chromatin</a:t>
            </a:r>
            <a:r>
              <a:rPr lang="en-US" dirty="0"/>
              <a:t> – nucleic acid strands are unwound and in a “spaghetti” arrangement</a:t>
            </a:r>
          </a:p>
          <a:p>
            <a:pPr lvl="1"/>
            <a:r>
              <a:rPr lang="en-US" dirty="0"/>
              <a:t>Found only during Interphase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/>
              <a:t>Chromosome</a:t>
            </a:r>
            <a:r>
              <a:rPr lang="en-US" dirty="0"/>
              <a:t> – nucleic acid strands are tightly wound around histone proteins, and folded on scaffolding proteins</a:t>
            </a:r>
          </a:p>
          <a:p>
            <a:pPr lvl="1"/>
            <a:r>
              <a:rPr lang="en-US" dirty="0"/>
              <a:t>Found only during Mitotic stages</a:t>
            </a:r>
          </a:p>
        </p:txBody>
      </p:sp>
    </p:spTree>
    <p:extLst>
      <p:ext uri="{BB962C8B-B14F-4D97-AF65-F5344CB8AC3E}">
        <p14:creationId xmlns:p14="http://schemas.microsoft.com/office/powerpoint/2010/main" val="166453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Prokaryote vs. Eukaryote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Prokaryotes have a single loop of DNA</a:t>
            </a:r>
          </a:p>
          <a:p>
            <a:r>
              <a:rPr lang="en-US" sz="2400" dirty="0"/>
              <a:t>Eukaryotes have multiple strands/strings of DNA</a:t>
            </a:r>
          </a:p>
        </p:txBody>
      </p:sp>
      <p:pic>
        <p:nvPicPr>
          <p:cNvPr id="3074" name="Picture 2" descr="http://images.slideplayer.com/32/10064147/slides/slide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b="22730"/>
          <a:stretch/>
        </p:blipFill>
        <p:spPr bwMode="auto">
          <a:xfrm>
            <a:off x="2523858" y="2802274"/>
            <a:ext cx="6927792" cy="40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763" indent="-512763">
              <a:buNone/>
            </a:pPr>
            <a:r>
              <a:rPr lang="en-US" dirty="0"/>
              <a:t>(6)  Science concepts. </a:t>
            </a:r>
            <a:r>
              <a:rPr lang="en-US" dirty="0">
                <a:solidFill>
                  <a:srgbClr val="FF0000"/>
                </a:solidFill>
              </a:rPr>
              <a:t>The student knows the mechanisms of genetics, including the role of nucleic acids </a:t>
            </a:r>
            <a:r>
              <a:rPr lang="en-US" dirty="0"/>
              <a:t>and the principles of Mendelian Genetics. The student is expected to:</a:t>
            </a:r>
          </a:p>
          <a:p>
            <a:pPr marL="512763" indent="-512763">
              <a:buNone/>
            </a:pPr>
            <a:endParaRPr lang="en-US" dirty="0"/>
          </a:p>
          <a:p>
            <a:pPr marL="512763" indent="-512763">
              <a:buNone/>
            </a:pPr>
            <a:r>
              <a:rPr lang="en-US" dirty="0"/>
              <a:t>	(A)  identify components of DNA, and describe how information for 		specifying the traits of an organism is carried in the DNA;</a:t>
            </a:r>
          </a:p>
          <a:p>
            <a:pPr marL="512763" indent="-512763">
              <a:buNone/>
            </a:pPr>
            <a:r>
              <a:rPr lang="en-US" dirty="0"/>
              <a:t>	(B)  recognize that components that make up the genetic code are 		common to all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5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Nucleic Acid</a:t>
            </a:r>
          </a:p>
          <a:p>
            <a:r>
              <a:rPr lang="en-US" dirty="0"/>
              <a:t>Nucleotide</a:t>
            </a:r>
          </a:p>
          <a:p>
            <a:r>
              <a:rPr lang="en-US" dirty="0"/>
              <a:t>Base pairing</a:t>
            </a:r>
          </a:p>
          <a:p>
            <a:r>
              <a:rPr lang="en-US" dirty="0"/>
              <a:t>Complementary</a:t>
            </a:r>
          </a:p>
          <a:p>
            <a:r>
              <a:rPr lang="en-US" dirty="0"/>
              <a:t>Template Strand</a:t>
            </a:r>
          </a:p>
          <a:p>
            <a:r>
              <a:rPr lang="en-US" dirty="0" smtClean="0"/>
              <a:t>Semiconservative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monomer molecules that make up nucleic acids?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3 structures of a nucleotide?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purpose of DNA?</a:t>
            </a:r>
          </a:p>
        </p:txBody>
      </p:sp>
    </p:spTree>
    <p:extLst>
      <p:ext uri="{BB962C8B-B14F-4D97-AF65-F5344CB8AC3E}">
        <p14:creationId xmlns:p14="http://schemas.microsoft.com/office/powerpoint/2010/main" val="4942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was DNA determined to be the hereditary molecule?</a:t>
            </a:r>
          </a:p>
        </p:txBody>
      </p:sp>
    </p:spTree>
    <p:extLst>
      <p:ext uri="{BB962C8B-B14F-4D97-AF65-F5344CB8AC3E}">
        <p14:creationId xmlns:p14="http://schemas.microsoft.com/office/powerpoint/2010/main" val="97403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 years ago, DNA was a mystery to most scientists</a:t>
            </a:r>
          </a:p>
          <a:p>
            <a:endParaRPr lang="en-US" dirty="0"/>
          </a:p>
          <a:p>
            <a:r>
              <a:rPr lang="en-US" dirty="0"/>
              <a:t>Scientists knew of its existence, but not of its purpose.</a:t>
            </a:r>
          </a:p>
          <a:p>
            <a:endParaRPr lang="en-US" dirty="0"/>
          </a:p>
          <a:p>
            <a:r>
              <a:rPr lang="en-US" dirty="0"/>
              <a:t>The following slides are just some of the major experiments that helped to define the role of DNA in biology</a:t>
            </a:r>
          </a:p>
        </p:txBody>
      </p:sp>
    </p:spTree>
    <p:extLst>
      <p:ext uri="{BB962C8B-B14F-4D97-AF65-F5344CB8AC3E}">
        <p14:creationId xmlns:p14="http://schemas.microsoft.com/office/powerpoint/2010/main" val="20937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Erwin Chargaff (1950)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3135594" cy="4840095"/>
          </a:xfrm>
        </p:spPr>
        <p:txBody>
          <a:bodyPr>
            <a:normAutofit/>
          </a:bodyPr>
          <a:lstStyle/>
          <a:p>
            <a:r>
              <a:rPr lang="en-US" sz="2400" dirty="0"/>
              <a:t>Common knowledge that nucleotides consist of phosphate group, a sugar and a nitrogenous base.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Compared composition of the 4 bases between many different organisms.</a:t>
            </a:r>
          </a:p>
        </p:txBody>
      </p:sp>
      <p:pic>
        <p:nvPicPr>
          <p:cNvPr id="4" name="Picture 3" descr="16_UN04Test_Q10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28" y="3351747"/>
            <a:ext cx="7135740" cy="35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2.bp.blogspot.com/-xPuNVM4cKX8/UWnyfXlVm2I/AAAAAAAAAGM/XsOazwduK9I/s1600/three+parts+of+nucleot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47" y="1272416"/>
            <a:ext cx="2348343" cy="18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8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Erwin Chargaff (1950)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3247"/>
          </a:xfrm>
        </p:spPr>
        <p:txBody>
          <a:bodyPr/>
          <a:lstStyle/>
          <a:p>
            <a:r>
              <a:rPr lang="en-US" dirty="0"/>
              <a:t>Stated what we know today as </a:t>
            </a:r>
            <a:r>
              <a:rPr lang="en-US" b="1" dirty="0"/>
              <a:t>Chargaff’s Rules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r>
              <a:rPr lang="en-US" dirty="0"/>
              <a:t>Only certain bases pair 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Adenine pairs with Thymine</a:t>
            </a:r>
          </a:p>
          <a:p>
            <a:endParaRPr lang="en-US" dirty="0"/>
          </a:p>
          <a:p>
            <a:r>
              <a:rPr lang="en-US" dirty="0"/>
              <a:t>Guanine pairs with Cytosine.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531849" y="1928174"/>
            <a:ext cx="3261349" cy="4778620"/>
            <a:chOff x="2254250" y="136525"/>
            <a:chExt cx="4656138" cy="6584950"/>
          </a:xfrm>
        </p:grpSpPr>
        <p:pic>
          <p:nvPicPr>
            <p:cNvPr id="5" name="Picture 3" descr="16_08BasePairing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0" y="136525"/>
              <a:ext cx="4633913" cy="6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98700" y="1816100"/>
              <a:ext cx="8223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Sugar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088063" y="2298700"/>
              <a:ext cx="8223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Sugar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05050" y="4959350"/>
              <a:ext cx="8223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Sugar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088063" y="5446713"/>
              <a:ext cx="822325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Sugar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98775" y="2709863"/>
              <a:ext cx="152241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Adenine (A)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299075" y="2716213"/>
              <a:ext cx="1522413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Thymine (T)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905125" y="6248400"/>
              <a:ext cx="1522413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Guanine (G)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46688" y="6248400"/>
              <a:ext cx="1641475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/>
                <a:t>Cytosine (C)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88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Rosalind Franklin (1952)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853441" cy="4351338"/>
          </a:xfrm>
        </p:spPr>
        <p:txBody>
          <a:bodyPr/>
          <a:lstStyle/>
          <a:p>
            <a:r>
              <a:rPr lang="en-US" dirty="0"/>
              <a:t>Used an X-ray technique to photograph DNA</a:t>
            </a:r>
          </a:p>
          <a:p>
            <a:endParaRPr lang="en-US" dirty="0"/>
          </a:p>
          <a:p>
            <a:r>
              <a:rPr lang="en-US" dirty="0"/>
              <a:t>Saw that DNA had:</a:t>
            </a:r>
          </a:p>
          <a:p>
            <a:pPr lvl="1"/>
            <a:r>
              <a:rPr lang="en-US" dirty="0"/>
              <a:t>2 spiraling components</a:t>
            </a:r>
          </a:p>
          <a:p>
            <a:pPr lvl="1"/>
            <a:r>
              <a:rPr lang="en-US" dirty="0"/>
              <a:t>Fixed width</a:t>
            </a:r>
          </a:p>
          <a:p>
            <a:pPr lvl="1"/>
            <a:r>
              <a:rPr lang="en-US" dirty="0"/>
              <a:t>Alternating “rung” pattern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81916" y="1609726"/>
            <a:ext cx="6681787" cy="4567237"/>
            <a:chOff x="1230313" y="1144588"/>
            <a:chExt cx="6681787" cy="4567237"/>
          </a:xfrm>
        </p:grpSpPr>
        <p:pic>
          <p:nvPicPr>
            <p:cNvPr id="4" name="Picture 3" descr="16_06_XrayDiffraction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313" y="1144588"/>
              <a:ext cx="6681787" cy="456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266825" y="5019675"/>
              <a:ext cx="2332038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/>
                <a:t>(a) Rosalind Franklin</a:t>
              </a: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249738" y="5027613"/>
              <a:ext cx="3284537" cy="528637"/>
              <a:chOff x="2677" y="3167"/>
              <a:chExt cx="2069" cy="333"/>
            </a:xfrm>
          </p:grpSpPr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677" y="3167"/>
                <a:ext cx="219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spcBef>
                    <a:spcPct val="20000"/>
                  </a:spcBef>
                  <a:buClr>
                    <a:srgbClr val="D1300D"/>
                  </a:buClr>
                  <a:buFont typeface="Times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/>
                  <a:t>(b)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02" y="3167"/>
                <a:ext cx="1844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>
                  <a:spcBef>
                    <a:spcPct val="20000"/>
                  </a:spcBef>
                  <a:buClr>
                    <a:srgbClr val="D1300D"/>
                  </a:buClr>
                  <a:buFont typeface="Times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8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800" dirty="0"/>
                  <a:t>Franklin’s X-ray diffraction</a:t>
                </a:r>
                <a:br>
                  <a:rPr lang="en-US" altLang="en-US" sz="1800" dirty="0"/>
                </a:br>
                <a:r>
                  <a:rPr lang="en-US" altLang="en-US" sz="1800" dirty="0"/>
                  <a:t>photograph of DNA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30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586</Words>
  <Application>Microsoft Office PowerPoint</Application>
  <PresentationFormat>Widescreen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ヒラギノ角ゴ Pro W3</vt:lpstr>
      <vt:lpstr>Office Theme</vt:lpstr>
      <vt:lpstr>DNA Structure and Discovery</vt:lpstr>
      <vt:lpstr>TEKS</vt:lpstr>
      <vt:lpstr>Vocabulary</vt:lpstr>
      <vt:lpstr>Prerequisite Questions</vt:lpstr>
      <vt:lpstr>Essential Question #1</vt:lpstr>
      <vt:lpstr>History of DNA</vt:lpstr>
      <vt:lpstr>Erwin Chargaff (1950)</vt:lpstr>
      <vt:lpstr>Erwin Chargaff (1950)</vt:lpstr>
      <vt:lpstr>Rosalind Franklin (1952)</vt:lpstr>
      <vt:lpstr>Watson and Crick (1953)</vt:lpstr>
      <vt:lpstr>Essential Question #2</vt:lpstr>
      <vt:lpstr>Nucleotide structure</vt:lpstr>
      <vt:lpstr>DNA structure</vt:lpstr>
      <vt:lpstr>Nitrogenous Base Pairing</vt:lpstr>
      <vt:lpstr>Forms of Eukaryotic DNA</vt:lpstr>
      <vt:lpstr>Prokaryote vs. Eukaryote DNA</vt:lpstr>
    </vt:vector>
  </TitlesOfParts>
  <Company>Pflugerville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Replication</dc:title>
  <dc:creator>Alfred Kapa</dc:creator>
  <cp:lastModifiedBy>e120814</cp:lastModifiedBy>
  <cp:revision>30</cp:revision>
  <dcterms:created xsi:type="dcterms:W3CDTF">2017-01-03T21:17:02Z</dcterms:created>
  <dcterms:modified xsi:type="dcterms:W3CDTF">2023-10-10T21:54:42Z</dcterms:modified>
</cp:coreProperties>
</file>