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5" r:id="rId2"/>
    <p:sldId id="276" r:id="rId3"/>
    <p:sldId id="277" r:id="rId4"/>
    <p:sldId id="278" r:id="rId5"/>
    <p:sldId id="282" r:id="rId6"/>
    <p:sldId id="257" r:id="rId7"/>
    <p:sldId id="258" r:id="rId8"/>
    <p:sldId id="259" r:id="rId9"/>
    <p:sldId id="260" r:id="rId10"/>
    <p:sldId id="274" r:id="rId11"/>
    <p:sldId id="261" r:id="rId12"/>
    <p:sldId id="262" r:id="rId13"/>
    <p:sldId id="264" r:id="rId14"/>
    <p:sldId id="273" r:id="rId15"/>
    <p:sldId id="265" r:id="rId16"/>
    <p:sldId id="266" r:id="rId17"/>
    <p:sldId id="280" r:id="rId18"/>
    <p:sldId id="281" r:id="rId19"/>
    <p:sldId id="267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21"/>
  </p:normalViewPr>
  <p:slideViewPr>
    <p:cSldViewPr>
      <p:cViewPr varScale="1">
        <p:scale>
          <a:sx n="113" d="100"/>
          <a:sy n="113" d="100"/>
        </p:scale>
        <p:origin x="120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8BE-ED35-47AA-A9B1-B9EDDC8DBEA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C520-132C-4003-BC75-3FE220C72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04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8BE-ED35-47AA-A9B1-B9EDDC8DBEA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C520-132C-4003-BC75-3FE220C72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3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8BE-ED35-47AA-A9B1-B9EDDC8DBEA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C520-132C-4003-BC75-3FE220C72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2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8BE-ED35-47AA-A9B1-B9EDDC8DBEA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C520-132C-4003-BC75-3FE220C72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9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8BE-ED35-47AA-A9B1-B9EDDC8DBEA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C520-132C-4003-BC75-3FE220C72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9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8BE-ED35-47AA-A9B1-B9EDDC8DBEA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C520-132C-4003-BC75-3FE220C72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87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8BE-ED35-47AA-A9B1-B9EDDC8DBEA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C520-132C-4003-BC75-3FE220C72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21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8BE-ED35-47AA-A9B1-B9EDDC8DBEA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C520-132C-4003-BC75-3FE220C72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7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8BE-ED35-47AA-A9B1-B9EDDC8DBEA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C520-132C-4003-BC75-3FE220C72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49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8BE-ED35-47AA-A9B1-B9EDDC8DBEA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C520-132C-4003-BC75-3FE220C72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6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88BE-ED35-47AA-A9B1-B9EDDC8DBEA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C520-132C-4003-BC75-3FE220C72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F88BE-ED35-47AA-A9B1-B9EDDC8DBEA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C520-132C-4003-BC75-3FE220C72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2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Enzymes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4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704" y="1347660"/>
            <a:ext cx="6341355" cy="545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16990" y="2005301"/>
            <a:ext cx="1600200" cy="7706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43540" y="1826090"/>
            <a:ext cx="16002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62913" y="3911513"/>
            <a:ext cx="1332781" cy="739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23956" y="2941358"/>
            <a:ext cx="1534245" cy="792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0" y="4267201"/>
            <a:ext cx="1333500" cy="7887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36016" y="5997934"/>
            <a:ext cx="2057400" cy="717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32316" y="93881"/>
            <a:ext cx="7633742" cy="804701"/>
          </a:xfrm>
        </p:spPr>
        <p:txBody>
          <a:bodyPr/>
          <a:lstStyle/>
          <a:p>
            <a:r>
              <a:rPr lang="en-US" dirty="0"/>
              <a:t>You try: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669125"/>
            <a:ext cx="1089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With a partner, see if you can describe what is happening at each step (letters) AND label the following parts (numbers)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9291" y="1326465"/>
            <a:ext cx="197210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Word Bank: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Enzyme</a:t>
            </a:r>
          </a:p>
          <a:p>
            <a:pPr marL="285750" indent="-285750">
              <a:buFont typeface="Arial" charset="0"/>
              <a:buChar char="•"/>
            </a:pPr>
            <a:endParaRPr lang="en-US" b="1" dirty="0"/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Enzyme-Substrate Complex</a:t>
            </a:r>
          </a:p>
          <a:p>
            <a:pPr marL="285750" indent="-285750">
              <a:buFont typeface="Arial" charset="0"/>
              <a:buChar char="•"/>
            </a:pPr>
            <a:endParaRPr lang="en-US" b="1" dirty="0"/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Active Site</a:t>
            </a:r>
          </a:p>
          <a:p>
            <a:pPr marL="285750" indent="-285750">
              <a:buFont typeface="Arial" charset="0"/>
              <a:buChar char="•"/>
            </a:pPr>
            <a:endParaRPr lang="en-US" b="1" dirty="0"/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Substrates bind to the active site</a:t>
            </a:r>
          </a:p>
          <a:p>
            <a:pPr marL="285750" indent="-285750">
              <a:buFont typeface="Arial" charset="0"/>
              <a:buChar char="•"/>
            </a:pPr>
            <a:endParaRPr lang="en-US" b="1" dirty="0"/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Products are released</a:t>
            </a:r>
          </a:p>
          <a:p>
            <a:pPr marL="285750" indent="-285750">
              <a:buFont typeface="Arial" charset="0"/>
              <a:buChar char="•"/>
            </a:pPr>
            <a:endParaRPr lang="en-US" b="1" dirty="0"/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Substrates are turned into products</a:t>
            </a:r>
          </a:p>
          <a:p>
            <a:pPr marL="285750" indent="-285750">
              <a:buFont typeface="Arial" charset="0"/>
              <a:buChar char="•"/>
            </a:pPr>
            <a:endParaRPr lang="en-US" b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93581" y="3152912"/>
            <a:ext cx="36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1" y="2221468"/>
            <a:ext cx="36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91587" y="2078792"/>
            <a:ext cx="50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58200" y="40767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6522" y="6172200"/>
            <a:ext cx="59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16990" y="4446032"/>
            <a:ext cx="583610" cy="382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23479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these </a:t>
            </a:r>
            <a:r>
              <a:rPr lang="en-US" b="1" dirty="0"/>
              <a:t>key ideas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SUBSTRATE </a:t>
            </a:r>
            <a:r>
              <a:rPr lang="en-US" dirty="0">
                <a:solidFill>
                  <a:schemeClr val="tx1"/>
                </a:solidFill>
              </a:rPr>
              <a:t>is the </a:t>
            </a:r>
            <a:r>
              <a:rPr lang="en-US" b="1" dirty="0">
                <a:solidFill>
                  <a:schemeClr val="tx1"/>
                </a:solidFill>
              </a:rPr>
              <a:t>REACTANT</a:t>
            </a:r>
            <a:r>
              <a:rPr lang="en-US" dirty="0">
                <a:solidFill>
                  <a:schemeClr val="tx1"/>
                </a:solidFill>
              </a:rPr>
              <a:t> in the chemical reaction that is catalyzed by the enzyme, the substance that is CHANGED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ACTIVE SITE </a:t>
            </a:r>
            <a:r>
              <a:rPr lang="en-US" dirty="0">
                <a:solidFill>
                  <a:schemeClr val="tx1"/>
                </a:solidFill>
              </a:rPr>
              <a:t>is the region on the enzyme where the substrate attaches; the shape of the active site determines which substrates the enzyme can bind.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</a:rPr>
              <a:t>Imagine a KEY (the ACTIVE SITE) fitting a LOCK (the SUBSTRATE).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PRODUCT </a:t>
            </a:r>
            <a:r>
              <a:rPr lang="en-US" dirty="0">
                <a:solidFill>
                  <a:schemeClr val="tx1"/>
                </a:solidFill>
              </a:rPr>
              <a:t>is what you end up with after the chemical reaction has occurred.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77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9"/>
            <a:ext cx="7848600" cy="187211"/>
          </a:xfrm>
        </p:spPr>
        <p:txBody>
          <a:bodyPr>
            <a:normAutofit fontScale="90000"/>
          </a:bodyPr>
          <a:lstStyle/>
          <a:p>
            <a:r>
              <a:rPr lang="en-US" dirty="0"/>
              <a:t>Enzyme Classification</a:t>
            </a:r>
          </a:p>
        </p:txBody>
      </p:sp>
      <p:pic>
        <p:nvPicPr>
          <p:cNvPr id="2050" name="Picture 2" descr="http://www.biospectrumasia.com/IMG/727/3727/key-to-life-sciences-the-complex-relationship-between-enzymes-and-substrates-262x1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245292"/>
            <a:ext cx="40158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aculty.ccbcmd.edu/~gkaiser/SoftChalk%20BIOL%20230/Molecular%20Genetics%20Review/enzymes/u4f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438" y="3962401"/>
            <a:ext cx="4630089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2571" y="1978629"/>
            <a:ext cx="3132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Catabolic Reaction</a:t>
            </a:r>
          </a:p>
          <a:p>
            <a:endParaRPr lang="en-US" sz="2400" dirty="0"/>
          </a:p>
          <a:p>
            <a:r>
              <a:rPr lang="en-US" sz="2400" dirty="0"/>
              <a:t>Bonds are being broken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4796591"/>
            <a:ext cx="336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Anabolic Reaction</a:t>
            </a:r>
          </a:p>
          <a:p>
            <a:endParaRPr lang="en-US" sz="2400" dirty="0"/>
          </a:p>
          <a:p>
            <a:r>
              <a:rPr lang="en-US" sz="2400" dirty="0"/>
              <a:t>Bonds are being created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029200" y="5154058"/>
            <a:ext cx="609600" cy="376237"/>
          </a:xfrm>
          <a:prstGeom prst="rightArrow">
            <a:avLst/>
          </a:prstGeom>
          <a:solidFill>
            <a:srgbClr val="00206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6324600" y="2362201"/>
            <a:ext cx="609600" cy="376237"/>
          </a:xfrm>
          <a:prstGeom prst="rightArrow">
            <a:avLst/>
          </a:prstGeom>
          <a:solidFill>
            <a:srgbClr val="00206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81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16" y="3273725"/>
            <a:ext cx="9003241" cy="346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HOW do enzymes CATALYZE chemical reactions??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1"/>
            <a:ext cx="7772400" cy="137159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Enzymes </a:t>
            </a:r>
            <a:r>
              <a:rPr lang="en-US" b="1" dirty="0">
                <a:solidFill>
                  <a:schemeClr val="tx1"/>
                </a:solidFill>
              </a:rPr>
              <a:t>speed up </a:t>
            </a:r>
            <a:r>
              <a:rPr lang="en-US" dirty="0">
                <a:solidFill>
                  <a:schemeClr val="tx1"/>
                </a:solidFill>
              </a:rPr>
              <a:t>the rate of chemical reactions by </a:t>
            </a:r>
            <a:r>
              <a:rPr lang="en-US" b="1" dirty="0">
                <a:solidFill>
                  <a:schemeClr val="tx1"/>
                </a:solidFill>
              </a:rPr>
              <a:t>lowering the required activation energy </a:t>
            </a:r>
            <a:r>
              <a:rPr lang="en-US" dirty="0">
                <a:solidFill>
                  <a:schemeClr val="tx1"/>
                </a:solidFill>
              </a:rPr>
              <a:t>(the amount of energy needed to start the reaction). </a:t>
            </a:r>
          </a:p>
        </p:txBody>
      </p:sp>
    </p:spTree>
    <p:extLst>
      <p:ext uri="{BB962C8B-B14F-4D97-AF65-F5344CB8AC3E}">
        <p14:creationId xmlns:p14="http://schemas.microsoft.com/office/powerpoint/2010/main" val="317781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410200"/>
          </a:xfrm>
        </p:spPr>
        <p:txBody>
          <a:bodyPr>
            <a:normAutofit/>
          </a:bodyPr>
          <a:lstStyle/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The </a:t>
            </a:r>
            <a:r>
              <a:rPr lang="en-US" sz="2400" b="1" dirty="0"/>
              <a:t>activation energy </a:t>
            </a:r>
            <a:r>
              <a:rPr lang="en-US" sz="2400" dirty="0"/>
              <a:t>needed for the reaction to occur is </a:t>
            </a:r>
            <a:r>
              <a:rPr lang="en-US" sz="2400" b="1" dirty="0"/>
              <a:t>reduced</a:t>
            </a:r>
            <a:r>
              <a:rPr lang="en-US" sz="2400" dirty="0"/>
              <a:t>.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After the reaction is complete, the substrate has formed a </a:t>
            </a:r>
            <a:r>
              <a:rPr lang="en-US" sz="2400" b="1" dirty="0"/>
              <a:t>new product or products </a:t>
            </a:r>
            <a:r>
              <a:rPr lang="en-US" sz="2400" dirty="0"/>
              <a:t>and the </a:t>
            </a:r>
            <a:r>
              <a:rPr lang="en-US" sz="2400" b="1" dirty="0"/>
              <a:t>enzyme </a:t>
            </a:r>
            <a:r>
              <a:rPr lang="en-US" sz="2400" dirty="0"/>
              <a:t>is released to be </a:t>
            </a:r>
            <a:r>
              <a:rPr lang="en-US" sz="2400" b="1" dirty="0"/>
              <a:t>reused. 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304800"/>
            <a:ext cx="47815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91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What environmental FACTORS can affect an ENZYME’S FUNCTION?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1. </a:t>
            </a:r>
            <a:r>
              <a:rPr lang="en-US" sz="2400" b="1" dirty="0"/>
              <a:t>Temperature: </a:t>
            </a:r>
            <a:endParaRPr lang="en-US" sz="2400" dirty="0"/>
          </a:p>
          <a:p>
            <a:r>
              <a:rPr lang="en-US" sz="2400" b="1" dirty="0"/>
              <a:t>THE BIG IDEA</a:t>
            </a:r>
            <a:r>
              <a:rPr lang="en-US" sz="2400" dirty="0"/>
              <a:t>: Enzymes function optimally at certain temperatures. </a:t>
            </a:r>
          </a:p>
          <a:p>
            <a:endParaRPr lang="en-US" sz="2400" dirty="0"/>
          </a:p>
          <a:p>
            <a:r>
              <a:rPr lang="en-US" sz="2400" b="1" dirty="0"/>
              <a:t>BUT, if it gets TOO HOT, the enzyme </a:t>
            </a:r>
          </a:p>
          <a:p>
            <a:pPr marL="0" indent="0">
              <a:buNone/>
            </a:pPr>
            <a:r>
              <a:rPr lang="en-US" sz="2400" b="1" dirty="0"/>
              <a:t>becomes “DENATURED” </a:t>
            </a:r>
            <a:r>
              <a:rPr lang="en-US" sz="2400" dirty="0"/>
              <a:t>as the heat </a:t>
            </a:r>
          </a:p>
          <a:p>
            <a:pPr marL="0" indent="0">
              <a:buNone/>
            </a:pPr>
            <a:r>
              <a:rPr lang="en-US" sz="2400" dirty="0"/>
              <a:t>“cooks” the protein.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400" b="1" dirty="0"/>
              <a:t>OPTIMAL TEMPERATURE </a:t>
            </a:r>
            <a:r>
              <a:rPr lang="en-US" sz="2400" dirty="0"/>
              <a:t>for an </a:t>
            </a:r>
          </a:p>
          <a:p>
            <a:pPr marL="0" indent="0">
              <a:buNone/>
            </a:pPr>
            <a:r>
              <a:rPr lang="en-US" sz="2400" dirty="0"/>
              <a:t>enzyme is when enzyme </a:t>
            </a:r>
          </a:p>
          <a:p>
            <a:pPr marL="0" indent="0">
              <a:buNone/>
            </a:pPr>
            <a:r>
              <a:rPr lang="en-US" sz="2400" dirty="0"/>
              <a:t>“works best.”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24200"/>
            <a:ext cx="3333750" cy="32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619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7848600" cy="487362"/>
          </a:xfrm>
        </p:spPr>
        <p:txBody>
          <a:bodyPr>
            <a:normAutofit/>
          </a:bodyPr>
          <a:lstStyle/>
          <a:p>
            <a:pPr algn="l"/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1"/>
            <a:ext cx="94488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2. </a:t>
            </a:r>
            <a:r>
              <a:rPr lang="en-US" sz="2400" b="1" dirty="0"/>
              <a:t>pH (a measure of acidity) 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b="1" dirty="0"/>
              <a:t>THE BIG IDEA</a:t>
            </a:r>
            <a:r>
              <a:rPr lang="en-US" sz="2400" dirty="0"/>
              <a:t>: Enzymes function optimally at a certain </a:t>
            </a:r>
            <a:r>
              <a:rPr lang="en-US" sz="2400" dirty="0" err="1"/>
              <a:t>pH.</a:t>
            </a:r>
            <a:r>
              <a:rPr lang="en-US" sz="2400" dirty="0"/>
              <a:t> </a:t>
            </a:r>
            <a:endParaRPr lang="en-US" sz="2400" b="1" dirty="0"/>
          </a:p>
          <a:p>
            <a:r>
              <a:rPr lang="en-US" sz="2400" b="1" dirty="0"/>
              <a:t>If the pH is too low (too acidic) or too high (too basic), the </a:t>
            </a:r>
          </a:p>
          <a:p>
            <a:pPr marL="0" indent="0">
              <a:buNone/>
            </a:pPr>
            <a:r>
              <a:rPr lang="en-US" sz="2400" b="1" dirty="0"/>
              <a:t>enzyme becomes “DENATURED” </a:t>
            </a:r>
            <a:endParaRPr lang="en-US" sz="2400" dirty="0"/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OPTIMAL pH </a:t>
            </a:r>
            <a:r>
              <a:rPr lang="en-US" dirty="0">
                <a:solidFill>
                  <a:schemeClr val="tx1"/>
                </a:solidFill>
              </a:rPr>
              <a:t>for an enzyme is the pH at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which is when it “works best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276600"/>
            <a:ext cx="2971800" cy="346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058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758" y="382386"/>
            <a:ext cx="7633742" cy="379615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1"/>
            <a:ext cx="9410700" cy="4584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3. Concentration of substrate</a:t>
            </a:r>
          </a:p>
          <a:p>
            <a:pPr marL="0" indent="0">
              <a:buNone/>
            </a:pPr>
            <a:endParaRPr lang="en-US" sz="2400" b="1" dirty="0"/>
          </a:p>
          <a:p>
            <a:pPr marL="228600" lvl="1">
              <a:buFont typeface="Arial" panose="020B0604020202020204" pitchFamily="34" charset="0"/>
              <a:buChar char="•"/>
            </a:pPr>
            <a:r>
              <a:rPr lang="en-US" altLang="en-US" sz="2400" dirty="0"/>
              <a:t>Reaction rate increases as the substrate concentration increases up to a point</a:t>
            </a:r>
          </a:p>
          <a:p>
            <a:pPr marL="228600" lvl="1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228600" lvl="1">
              <a:buFont typeface="Arial" panose="020B0604020202020204" pitchFamily="34" charset="0"/>
              <a:buChar char="•"/>
            </a:pPr>
            <a:r>
              <a:rPr lang="en-US" altLang="en-US" sz="2400" dirty="0"/>
              <a:t>The limiting factor </a:t>
            </a:r>
          </a:p>
          <a:p>
            <a:pPr marL="57150" lvl="1" indent="0">
              <a:buNone/>
            </a:pPr>
            <a:r>
              <a:rPr lang="en-US" altLang="en-US" sz="2400" dirty="0"/>
              <a:t>in the reaction may </a:t>
            </a:r>
          </a:p>
          <a:p>
            <a:pPr marL="57150" lvl="1" indent="0">
              <a:buNone/>
            </a:pPr>
            <a:r>
              <a:rPr lang="en-US" altLang="en-US" sz="2400" dirty="0"/>
              <a:t>be the amount of </a:t>
            </a:r>
          </a:p>
          <a:p>
            <a:pPr marL="57150" lvl="1" indent="0">
              <a:buNone/>
            </a:pPr>
            <a:r>
              <a:rPr lang="en-US" altLang="en-US" sz="2400" dirty="0"/>
              <a:t>substrate or the </a:t>
            </a:r>
          </a:p>
          <a:p>
            <a:pPr marL="57150" lvl="1" indent="0">
              <a:buNone/>
            </a:pPr>
            <a:r>
              <a:rPr lang="en-US" altLang="en-US" sz="2400" dirty="0"/>
              <a:t>amount of enzyme </a:t>
            </a:r>
          </a:p>
          <a:p>
            <a:pPr marL="57150" lvl="1" indent="0">
              <a:buNone/>
            </a:pPr>
            <a:r>
              <a:rPr lang="en-US" altLang="en-US" sz="2400" dirty="0"/>
              <a:t>available</a:t>
            </a:r>
          </a:p>
          <a:p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397758"/>
            <a:ext cx="5067300" cy="346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0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758" y="382386"/>
            <a:ext cx="7633742" cy="532015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4. Inhibitor Molecules</a:t>
            </a:r>
          </a:p>
          <a:p>
            <a:pPr marL="914400" lvl="1" indent="-457200">
              <a:lnSpc>
                <a:spcPct val="120000"/>
              </a:lnSpc>
              <a:buFontTx/>
              <a:buAutoNum type="alphaLcPeriod"/>
            </a:pPr>
            <a:r>
              <a:rPr lang="en-US" altLang="en-US" sz="2000" b="1" dirty="0"/>
              <a:t>Competitive inhibitors</a:t>
            </a:r>
          </a:p>
          <a:p>
            <a:pPr marL="1295400" lvl="2" indent="-381000">
              <a:lnSpc>
                <a:spcPct val="120000"/>
              </a:lnSpc>
              <a:buFontTx/>
              <a:buChar char="•"/>
            </a:pPr>
            <a:r>
              <a:rPr lang="en-US" altLang="en-US" sz="2000" dirty="0"/>
              <a:t>Attach to enzyme’s active site</a:t>
            </a:r>
          </a:p>
          <a:p>
            <a:pPr marL="1295400" lvl="2" indent="-381000">
              <a:lnSpc>
                <a:spcPct val="120000"/>
              </a:lnSpc>
              <a:buFontTx/>
              <a:buChar char="•"/>
            </a:pPr>
            <a:r>
              <a:rPr lang="en-US" altLang="en-US" sz="2000" dirty="0"/>
              <a:t>Shape is similar to substrate</a:t>
            </a:r>
          </a:p>
          <a:p>
            <a:pPr marL="1295400" lvl="2" indent="-381000">
              <a:lnSpc>
                <a:spcPct val="120000"/>
              </a:lnSpc>
              <a:buFontTx/>
              <a:buChar char="•"/>
            </a:pPr>
            <a:r>
              <a:rPr lang="en-US" altLang="en-US" sz="2000" dirty="0"/>
              <a:t>Compete with the substrate</a:t>
            </a:r>
          </a:p>
          <a:p>
            <a:pPr marL="1295400" lvl="2" indent="-381000">
              <a:lnSpc>
                <a:spcPct val="120000"/>
              </a:lnSpc>
              <a:buFontTx/>
              <a:buChar char="•"/>
            </a:pPr>
            <a:r>
              <a:rPr lang="en-US" altLang="en-US" sz="2000" dirty="0"/>
              <a:t>Often the end product of the reaction</a:t>
            </a:r>
            <a:endParaRPr lang="en-US" altLang="en-US" sz="2000" b="1" dirty="0"/>
          </a:p>
          <a:p>
            <a:pPr marL="1295400" lvl="2" indent="-381000">
              <a:lnSpc>
                <a:spcPct val="120000"/>
              </a:lnSpc>
              <a:buFontTx/>
              <a:buChar char="•"/>
            </a:pPr>
            <a:endParaRPr lang="en-US" altLang="en-US" sz="2000" b="1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en-US" sz="2000" b="1" dirty="0"/>
              <a:t>b. Non-competitive inhibitors</a:t>
            </a:r>
          </a:p>
          <a:p>
            <a:pPr marL="1295400" lvl="2" indent="-381000">
              <a:lnSpc>
                <a:spcPct val="120000"/>
              </a:lnSpc>
              <a:buFontTx/>
              <a:buChar char="•"/>
            </a:pPr>
            <a:r>
              <a:rPr lang="en-US" altLang="en-US" sz="2000" dirty="0"/>
              <a:t>Attach elsewhere on the 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US" altLang="en-US" sz="2000" dirty="0"/>
              <a:t>enzyme (not the active site)</a:t>
            </a:r>
          </a:p>
          <a:p>
            <a:pPr marL="1295400" lvl="2" indent="-381000">
              <a:lnSpc>
                <a:spcPct val="120000"/>
              </a:lnSpc>
              <a:buFontTx/>
              <a:buChar char="•"/>
            </a:pPr>
            <a:r>
              <a:rPr lang="en-US" altLang="en-US" sz="2000" dirty="0"/>
              <a:t>Attachment changes the 3D 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US" altLang="en-US" sz="2000" dirty="0"/>
              <a:t>shape of enzyme</a:t>
            </a:r>
          </a:p>
          <a:p>
            <a:pPr marL="1295400" lvl="2" indent="-381000">
              <a:lnSpc>
                <a:spcPct val="120000"/>
              </a:lnSpc>
              <a:buFontTx/>
              <a:buChar char="•"/>
            </a:pPr>
            <a:r>
              <a:rPr lang="en-US" altLang="en-US" sz="2000" dirty="0"/>
              <a:t>Reaction still occurs, but is 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US" altLang="en-US" sz="2000" dirty="0"/>
              <a:t>inhibited</a:t>
            </a:r>
          </a:p>
          <a:p>
            <a:pPr marL="457200" lvl="1" indent="0">
              <a:buNone/>
            </a:pPr>
            <a:endParaRPr lang="en-US" altLang="en-US" dirty="0"/>
          </a:p>
          <a:p>
            <a:pPr marL="914400" lvl="1" indent="-457200">
              <a:buFont typeface="+mj-lt"/>
              <a:buAutoNum type="alphaLcPeriod"/>
            </a:pPr>
            <a:endParaRPr lang="en-US" dirty="0"/>
          </a:p>
        </p:txBody>
      </p:sp>
      <p:pic>
        <p:nvPicPr>
          <p:cNvPr id="4" name="Picture 6" descr="400px-Competitive_inhibition_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85" y="1447800"/>
            <a:ext cx="3015911" cy="19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400px-Non-competitive_inhib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240212"/>
            <a:ext cx="3610313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415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Based on the graph below, come up with two observations that are related to enzyme activity.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981200"/>
            <a:ext cx="891539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8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TEKS and S.E.s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B.9C  identify and investigate the role of enzymes</a:t>
            </a:r>
          </a:p>
        </p:txBody>
      </p:sp>
    </p:spTree>
    <p:extLst>
      <p:ext uri="{BB962C8B-B14F-4D97-AF65-F5344CB8AC3E}">
        <p14:creationId xmlns:p14="http://schemas.microsoft.com/office/powerpoint/2010/main" val="808136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758" y="382386"/>
            <a:ext cx="7633742" cy="836815"/>
          </a:xfrm>
        </p:spPr>
        <p:txBody>
          <a:bodyPr>
            <a:normAutofit/>
          </a:bodyPr>
          <a:lstStyle/>
          <a:p>
            <a:r>
              <a:rPr lang="en-US" sz="4400" dirty="0"/>
              <a:t>Concept Mastery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10515600" cy="4953000"/>
          </a:xfrm>
        </p:spPr>
        <p:txBody>
          <a:bodyPr/>
          <a:lstStyle/>
          <a:p>
            <a:r>
              <a:rPr lang="en-US" sz="2400" dirty="0"/>
              <a:t>Why are enzymes so specific to the reaction they mediate?</a:t>
            </a:r>
          </a:p>
          <a:p>
            <a:endParaRPr lang="en-US" sz="2400" dirty="0"/>
          </a:p>
          <a:p>
            <a:r>
              <a:rPr lang="en-US" sz="2400" dirty="0"/>
              <a:t>What implications do inhibitors have on enzymatic activity?</a:t>
            </a:r>
          </a:p>
          <a:p>
            <a:endParaRPr lang="en-US" sz="2400" dirty="0"/>
          </a:p>
          <a:p>
            <a:r>
              <a:rPr lang="en-US" sz="2400" dirty="0"/>
              <a:t>How do enzymes speed up chemical reactions?</a:t>
            </a:r>
          </a:p>
          <a:p>
            <a:endParaRPr lang="en-US" sz="2400" dirty="0"/>
          </a:p>
          <a:p>
            <a:r>
              <a:rPr lang="en-US" sz="2400" dirty="0"/>
              <a:t>What happens to a biochemical process if one of the enzymes are denatured?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457200" lvl="1" indent="0">
              <a:buNone/>
            </a:pPr>
            <a:r>
              <a:rPr lang="en-US" sz="2000" dirty="0"/>
              <a:t>	What would happen to the products (in boxes) if enzyme 2 is denatured?</a:t>
            </a:r>
          </a:p>
        </p:txBody>
      </p:sp>
      <p:pic>
        <p:nvPicPr>
          <p:cNvPr id="1026" name="Picture 1" descr="https://lh5.googleusercontent.com/umHaeswEUe84shS6rJvbEV3WC1TM6ik-F4hmJmwaCjw6Jsz3sbfDst5qUXr6KHb_ufaRP5gyRWYF-cyoY4yAAS3oo1nJn6khLKRbHUMZZdupdxr56zV7uZofHWxwr5k39M3bHes-Lbo">
            <a:extLst>
              <a:ext uri="{FF2B5EF4-FFF2-40B4-BE49-F238E27FC236}">
                <a16:creationId xmlns:a16="http://schemas.microsoft.com/office/drawing/2014/main" id="{EF48859D-04B3-4255-9C6C-1AAEC7C1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05400"/>
            <a:ext cx="5320258" cy="101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03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10134600" cy="4050794"/>
          </a:xfrm>
        </p:spPr>
        <p:txBody>
          <a:bodyPr numCol="2">
            <a:normAutofit/>
          </a:bodyPr>
          <a:lstStyle/>
          <a:p>
            <a:r>
              <a:rPr lang="en-US" dirty="0"/>
              <a:t>Enzyme</a:t>
            </a:r>
          </a:p>
          <a:p>
            <a:r>
              <a:rPr lang="en-US" dirty="0"/>
              <a:t>Catalyst </a:t>
            </a:r>
          </a:p>
          <a:p>
            <a:r>
              <a:rPr lang="en-US" dirty="0"/>
              <a:t>Substrate</a:t>
            </a:r>
          </a:p>
          <a:p>
            <a:r>
              <a:rPr lang="en-US" dirty="0"/>
              <a:t>Active site</a:t>
            </a:r>
          </a:p>
          <a:p>
            <a:r>
              <a:rPr lang="en-US" dirty="0"/>
              <a:t>Substrate-enzyme complex</a:t>
            </a:r>
          </a:p>
          <a:p>
            <a:r>
              <a:rPr lang="en-US" dirty="0"/>
              <a:t>Activation energy</a:t>
            </a:r>
          </a:p>
          <a:p>
            <a:r>
              <a:rPr lang="en-US" dirty="0"/>
              <a:t>Inhibitor</a:t>
            </a:r>
          </a:p>
          <a:p>
            <a:r>
              <a:rPr lang="en-US" dirty="0"/>
              <a:t>Catabolic</a:t>
            </a:r>
          </a:p>
          <a:p>
            <a:r>
              <a:rPr lang="en-US" dirty="0"/>
              <a:t>Anabolic</a:t>
            </a:r>
          </a:p>
          <a:p>
            <a:r>
              <a:rPr lang="en-US" dirty="0"/>
              <a:t>Reactant</a:t>
            </a:r>
          </a:p>
          <a:p>
            <a:r>
              <a:rPr lang="en-US" dirty="0"/>
              <a:t>Product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Prerequisite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type of biomolecule makes up an enzyme?</a:t>
            </a:r>
          </a:p>
          <a:p>
            <a:endParaRPr lang="en-US" sz="2400" dirty="0"/>
          </a:p>
          <a:p>
            <a:r>
              <a:rPr lang="en-US" sz="2400" dirty="0"/>
              <a:t>What is a chemical reaction?</a:t>
            </a:r>
          </a:p>
          <a:p>
            <a:endParaRPr lang="en-US" sz="2400" dirty="0"/>
          </a:p>
          <a:p>
            <a:r>
              <a:rPr lang="en-US" sz="2400" dirty="0"/>
              <a:t>What is the reactant in a chemical reaction?</a:t>
            </a:r>
          </a:p>
          <a:p>
            <a:endParaRPr lang="en-US" sz="2400" dirty="0"/>
          </a:p>
          <a:p>
            <a:r>
              <a:rPr lang="en-US" sz="2400" dirty="0"/>
              <a:t>What is the product in a chemical reaction?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89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</a:t>
            </a:r>
            <a:r>
              <a:rPr lang="en-US"/>
              <a:t>an enzyme’s </a:t>
            </a:r>
            <a:r>
              <a:rPr lang="en-US" dirty="0"/>
              <a:t>function connected to its structure?</a:t>
            </a:r>
          </a:p>
        </p:txBody>
      </p:sp>
    </p:spTree>
    <p:extLst>
      <p:ext uri="{BB962C8B-B14F-4D97-AF65-F5344CB8AC3E}">
        <p14:creationId xmlns:p14="http://schemas.microsoft.com/office/powerpoint/2010/main" val="22862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is an enzyme? HOW do they work?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THE BIG IDEA: </a:t>
            </a:r>
          </a:p>
          <a:p>
            <a:r>
              <a:rPr lang="en-US" dirty="0">
                <a:solidFill>
                  <a:schemeClr val="tx1"/>
                </a:solidFill>
              </a:rPr>
              <a:t>An </a:t>
            </a:r>
            <a:r>
              <a:rPr lang="en-US" b="1" dirty="0">
                <a:solidFill>
                  <a:schemeClr val="tx1"/>
                </a:solidFill>
              </a:rPr>
              <a:t>ENZYME </a:t>
            </a:r>
            <a:r>
              <a:rPr lang="en-US" dirty="0">
                <a:solidFill>
                  <a:schemeClr val="tx1"/>
                </a:solidFill>
              </a:rPr>
              <a:t>is a </a:t>
            </a:r>
            <a:r>
              <a:rPr lang="en-US" b="1" dirty="0">
                <a:solidFill>
                  <a:schemeClr val="tx1"/>
                </a:solidFill>
              </a:rPr>
              <a:t>PROTEIN </a:t>
            </a:r>
            <a:r>
              <a:rPr lang="en-US" dirty="0">
                <a:solidFill>
                  <a:schemeClr val="tx1"/>
                </a:solidFill>
              </a:rPr>
              <a:t>that functions as a catalyst to </a:t>
            </a:r>
            <a:r>
              <a:rPr lang="en-US" b="1" dirty="0">
                <a:solidFill>
                  <a:schemeClr val="tx1"/>
                </a:solidFill>
              </a:rPr>
              <a:t>SPEED UP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b="1" dirty="0">
                <a:solidFill>
                  <a:schemeClr val="tx1"/>
                </a:solidFill>
              </a:rPr>
              <a:t>CHEMICAL REACTION </a:t>
            </a:r>
            <a:r>
              <a:rPr lang="en-US" dirty="0">
                <a:solidFill>
                  <a:schemeClr val="tx1"/>
                </a:solidFill>
              </a:rPr>
              <a:t>in an organism;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/>
              <a:t>Enzymes are biological catalysts. </a:t>
            </a:r>
          </a:p>
          <a:p>
            <a:pPr lvl="1"/>
            <a:r>
              <a:rPr lang="en-US" dirty="0"/>
              <a:t>Catalyst speed up reactions. </a:t>
            </a:r>
          </a:p>
          <a:p>
            <a:pPr lvl="1"/>
            <a:r>
              <a:rPr lang="en-US" dirty="0"/>
              <a:t>These reactions would take place anyway… the enzymes just speed them up!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Catalysts are NOT used up in the chemical reaction, rather it is recycled and used over and over again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9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4 CHARACTERISTICS of Enzymes –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Enzymes do not make anything happen </a:t>
            </a:r>
            <a:r>
              <a:rPr lang="en-US" dirty="0">
                <a:solidFill>
                  <a:schemeClr val="tx1"/>
                </a:solidFill>
              </a:rPr>
              <a:t>that couldn’t happen on its own, just makes it happen faster.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Enzymes are not used up in reactions</a:t>
            </a:r>
            <a:r>
              <a:rPr lang="en-US" dirty="0">
                <a:solidFill>
                  <a:schemeClr val="tx1"/>
                </a:solidFill>
              </a:rPr>
              <a:t>. They can be used over and over again!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Enzymes are highly specific: </a:t>
            </a:r>
            <a:r>
              <a:rPr lang="en-US" dirty="0">
                <a:solidFill>
                  <a:schemeClr val="tx1"/>
                </a:solidFill>
              </a:rPr>
              <a:t>each enzyme catalyzes a specific chemical reaction, acting on a specific </a:t>
            </a:r>
            <a:r>
              <a:rPr lang="en-US" b="1" dirty="0">
                <a:solidFill>
                  <a:schemeClr val="tx1"/>
                </a:solidFill>
              </a:rPr>
              <a:t>substrate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Enzymes are only needed in small amounts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3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How is an enzymes shape related to its function??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10591800" cy="320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THE BIG IDEA: </a:t>
            </a:r>
            <a:r>
              <a:rPr lang="en-US" dirty="0">
                <a:solidFill>
                  <a:schemeClr val="tx1"/>
                </a:solidFill>
              </a:rPr>
              <a:t>An </a:t>
            </a:r>
            <a:r>
              <a:rPr lang="en-US" b="1" dirty="0">
                <a:solidFill>
                  <a:schemeClr val="tx1"/>
                </a:solidFill>
              </a:rPr>
              <a:t>enzyme’s STRUCTURE DETERMINES </a:t>
            </a:r>
            <a:r>
              <a:rPr lang="en-US" dirty="0">
                <a:solidFill>
                  <a:schemeClr val="tx1"/>
                </a:solidFill>
              </a:rPr>
              <a:t>its </a:t>
            </a:r>
            <a:r>
              <a:rPr lang="en-US" b="1" dirty="0">
                <a:solidFill>
                  <a:schemeClr val="tx1"/>
                </a:solidFill>
              </a:rPr>
              <a:t>FUNCTION</a:t>
            </a:r>
            <a:r>
              <a:rPr lang="en-US" dirty="0">
                <a:solidFill>
                  <a:schemeClr val="tx1"/>
                </a:solidFill>
              </a:rPr>
              <a:t>!!!!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The part of the enzyme that binds to the substrate is called the </a:t>
            </a:r>
            <a:r>
              <a:rPr lang="en-US" b="1" dirty="0">
                <a:solidFill>
                  <a:schemeClr val="tx1"/>
                </a:solidFill>
              </a:rPr>
              <a:t>active site</a:t>
            </a:r>
            <a:r>
              <a:rPr lang="en-US" dirty="0">
                <a:solidFill>
                  <a:schemeClr val="tx1"/>
                </a:solidFill>
              </a:rPr>
              <a:t>. The active site has a shape that precisely </a:t>
            </a:r>
            <a:r>
              <a:rPr lang="en-US" b="1" dirty="0">
                <a:solidFill>
                  <a:schemeClr val="tx1"/>
                </a:solidFill>
              </a:rPr>
              <a:t>matches </a:t>
            </a:r>
            <a:r>
              <a:rPr lang="en-US" dirty="0">
                <a:solidFill>
                  <a:schemeClr val="tx1"/>
                </a:solidFill>
              </a:rPr>
              <a:t>the shape of the molecule to be reacted, called the </a:t>
            </a:r>
            <a:r>
              <a:rPr lang="en-US" b="1" dirty="0">
                <a:solidFill>
                  <a:schemeClr val="tx1"/>
                </a:solidFill>
              </a:rPr>
              <a:t>substrate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When the substrate and enzyme bind temporarily, an </a:t>
            </a:r>
            <a:r>
              <a:rPr lang="en-US" b="1" dirty="0">
                <a:solidFill>
                  <a:schemeClr val="tx1"/>
                </a:solidFill>
              </a:rPr>
              <a:t>enzyme-substrate complex </a:t>
            </a:r>
            <a:r>
              <a:rPr lang="en-US" dirty="0">
                <a:solidFill>
                  <a:schemeClr val="tx1"/>
                </a:solidFill>
              </a:rPr>
              <a:t>is formed.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4724400"/>
            <a:ext cx="35433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9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758" y="382386"/>
            <a:ext cx="7633742" cy="91301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“Lock and Key” 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9405668" cy="487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Enzyme specificity is often described using the “</a:t>
            </a:r>
            <a:r>
              <a:rPr lang="en-US" b="1" dirty="0">
                <a:solidFill>
                  <a:schemeClr val="tx1"/>
                </a:solidFill>
              </a:rPr>
              <a:t>lock-and-key</a:t>
            </a:r>
            <a:r>
              <a:rPr lang="en-US" dirty="0">
                <a:solidFill>
                  <a:schemeClr val="tx1"/>
                </a:solidFill>
              </a:rPr>
              <a:t>” model of enzyme action: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The shape of the enzyme’s </a:t>
            </a:r>
            <a:r>
              <a:rPr lang="en-US" b="1" dirty="0">
                <a:solidFill>
                  <a:schemeClr val="tx1"/>
                </a:solidFill>
              </a:rPr>
              <a:t>active site</a:t>
            </a:r>
            <a:r>
              <a:rPr lang="en-US" dirty="0">
                <a:solidFill>
                  <a:schemeClr val="tx1"/>
                </a:solidFill>
              </a:rPr>
              <a:t> (the “Key’s teeth”) determines which </a:t>
            </a:r>
            <a:r>
              <a:rPr lang="en-US" b="1" dirty="0">
                <a:solidFill>
                  <a:schemeClr val="tx1"/>
                </a:solidFill>
              </a:rPr>
              <a:t>substrate</a:t>
            </a:r>
            <a:r>
              <a:rPr lang="en-US" dirty="0">
                <a:solidFill>
                  <a:schemeClr val="tx1"/>
                </a:solidFill>
              </a:rPr>
              <a:t> (which “Lock”) will “fit” with the enzyme.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687388" lvl="1" indent="-225425"/>
            <a:r>
              <a:rPr lang="en-US" dirty="0">
                <a:solidFill>
                  <a:schemeClr val="tx1"/>
                </a:solidFill>
              </a:rPr>
              <a:t>If the </a:t>
            </a:r>
            <a:r>
              <a:rPr lang="en-US" b="1" dirty="0">
                <a:solidFill>
                  <a:schemeClr val="tx1"/>
                </a:solidFill>
              </a:rPr>
              <a:t>substrate</a:t>
            </a:r>
            <a:r>
              <a:rPr lang="en-US" dirty="0">
                <a:solidFill>
                  <a:schemeClr val="tx1"/>
                </a:solidFill>
              </a:rPr>
              <a:t> (“lock”) doesn’t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match with the </a:t>
            </a:r>
            <a:r>
              <a:rPr lang="en-US" b="1" dirty="0">
                <a:solidFill>
                  <a:schemeClr val="tx1"/>
                </a:solidFill>
              </a:rPr>
              <a:t>active site </a:t>
            </a:r>
            <a:r>
              <a:rPr lang="en-US" dirty="0">
                <a:solidFill>
                  <a:schemeClr val="tx1"/>
                </a:solidFill>
              </a:rPr>
              <a:t>(“key”),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enzyme cannot catalyze 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chemical reaction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628496"/>
            <a:ext cx="4002627" cy="32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24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1182</TotalTime>
  <Words>900</Words>
  <Application>Microsoft Office PowerPoint</Application>
  <PresentationFormat>Widescreen</PresentationFormat>
  <Paragraphs>161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Enzymes</vt:lpstr>
      <vt:lpstr>TEKS and S.E.s</vt:lpstr>
      <vt:lpstr>Vocabulary</vt:lpstr>
      <vt:lpstr>Prerequisite Questions</vt:lpstr>
      <vt:lpstr>Essential Question</vt:lpstr>
      <vt:lpstr>WHAT is an enzyme? HOW do they work? </vt:lpstr>
      <vt:lpstr>4 CHARACTERISTICS of Enzymes –  </vt:lpstr>
      <vt:lpstr>How is an enzymes shape related to its function??</vt:lpstr>
      <vt:lpstr>“Lock and Key” Analogy</vt:lpstr>
      <vt:lpstr>You try:</vt:lpstr>
      <vt:lpstr>Remember these key ideas… </vt:lpstr>
      <vt:lpstr>Enzyme Classification</vt:lpstr>
      <vt:lpstr>HOW do enzymes CATALYZE chemical reactions??</vt:lpstr>
      <vt:lpstr>PowerPoint Presentation</vt:lpstr>
      <vt:lpstr>What environmental FACTORS can affect an ENZYME’S FUNCTION? </vt:lpstr>
      <vt:lpstr>PowerPoint Presentation</vt:lpstr>
      <vt:lpstr>PowerPoint Presentation</vt:lpstr>
      <vt:lpstr>PowerPoint Presentation</vt:lpstr>
      <vt:lpstr>Based on the graph below, come up with two observations that are related to enzyme activity.</vt:lpstr>
      <vt:lpstr>Concept Mastery Questions:</vt:lpstr>
    </vt:vector>
  </TitlesOfParts>
  <Company>PFISD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Jean Chambers</dc:creator>
  <cp:lastModifiedBy>Alfred Kapa</cp:lastModifiedBy>
  <cp:revision>40</cp:revision>
  <dcterms:created xsi:type="dcterms:W3CDTF">2014-09-12T15:07:12Z</dcterms:created>
  <dcterms:modified xsi:type="dcterms:W3CDTF">2020-10-08T13:35:59Z</dcterms:modified>
</cp:coreProperties>
</file>