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6" r:id="rId5"/>
    <p:sldId id="269" r:id="rId6"/>
    <p:sldId id="258" r:id="rId7"/>
    <p:sldId id="261" r:id="rId8"/>
    <p:sldId id="270" r:id="rId9"/>
    <p:sldId id="272" r:id="rId10"/>
    <p:sldId id="259" r:id="rId11"/>
    <p:sldId id="262" r:id="rId12"/>
    <p:sldId id="264" r:id="rId13"/>
    <p:sldId id="273" r:id="rId14"/>
    <p:sldId id="260" r:id="rId15"/>
    <p:sldId id="263" r:id="rId16"/>
    <p:sldId id="271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BE-6503-4909-8202-446FF8C5B74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59F1-5CE9-475B-BDFD-3ABB3FB57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0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BE-6503-4909-8202-446FF8C5B74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59F1-5CE9-475B-BDFD-3ABB3FB57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6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BE-6503-4909-8202-446FF8C5B74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59F1-5CE9-475B-BDFD-3ABB3FB57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4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BE-6503-4909-8202-446FF8C5B74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59F1-5CE9-475B-BDFD-3ABB3FB57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BE-6503-4909-8202-446FF8C5B74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59F1-5CE9-475B-BDFD-3ABB3FB57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BE-6503-4909-8202-446FF8C5B74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59F1-5CE9-475B-BDFD-3ABB3FB57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0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BE-6503-4909-8202-446FF8C5B74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59F1-5CE9-475B-BDFD-3ABB3FB57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4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BE-6503-4909-8202-446FF8C5B74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59F1-5CE9-475B-BDFD-3ABB3FB57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7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BE-6503-4909-8202-446FF8C5B74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59F1-5CE9-475B-BDFD-3ABB3FB57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1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BE-6503-4909-8202-446FF8C5B74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59F1-5CE9-475B-BDFD-3ABB3FB57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5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BE-6503-4909-8202-446FF8C5B74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59F1-5CE9-475B-BDFD-3ABB3FB57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7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0C6BE-6503-4909-8202-446FF8C5B740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E59F1-5CE9-475B-BDFD-3ABB3FB57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2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alter the alleles in a population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 Flow, Genetic Drift, Bottle Neck Effect and Founder Effect</a:t>
            </a:r>
          </a:p>
        </p:txBody>
      </p:sp>
    </p:spTree>
    <p:extLst>
      <p:ext uri="{BB962C8B-B14F-4D97-AF65-F5344CB8AC3E}">
        <p14:creationId xmlns:p14="http://schemas.microsoft.com/office/powerpoint/2010/main" val="1040121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Bottle Neck Affect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53000"/>
          </a:xfrm>
        </p:spPr>
        <p:txBody>
          <a:bodyPr>
            <a:normAutofit fontScale="92500"/>
          </a:bodyPr>
          <a:lstStyle/>
          <a:p>
            <a:pPr marL="1712913" indent="-1712913">
              <a:buNone/>
            </a:pPr>
            <a:r>
              <a:rPr lang="en-US" b="1" dirty="0"/>
              <a:t>Definition</a:t>
            </a:r>
            <a:r>
              <a:rPr lang="en-US" dirty="0"/>
              <a:t>: A kind of genetic drift that occurs when the size of a population is reduced, as by a natural disaster or human actions.  Usually the surviving population is no longer genetically representative of the original population.</a:t>
            </a:r>
          </a:p>
          <a:p>
            <a:endParaRPr lang="en-US" dirty="0"/>
          </a:p>
          <a:p>
            <a:r>
              <a:rPr lang="en-US" dirty="0"/>
              <a:t>Only a few organisms live/survive to reproduce, this limits the alleles that can be passes on.</a:t>
            </a:r>
          </a:p>
        </p:txBody>
      </p:sp>
    </p:spTree>
    <p:extLst>
      <p:ext uri="{BB962C8B-B14F-4D97-AF65-F5344CB8AC3E}">
        <p14:creationId xmlns:p14="http://schemas.microsoft.com/office/powerpoint/2010/main" val="3504015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legacy.hopkinsville.kctcs.edu/instructors/Jason-Arnold/VLI/Module%203/Module3Evolution/f15-08_bottleneck_effec_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" r="15526"/>
          <a:stretch/>
        </p:blipFill>
        <p:spPr bwMode="auto">
          <a:xfrm>
            <a:off x="2362200" y="228600"/>
            <a:ext cx="7459462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207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Concept Question: Bottle Neck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population of flowers in a field consists of red, purple, pink and white varieties.  A herd of cows moves through and tramples the field only leaving 3 white and 1 pink flower alive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What is next year’s population in the field for these flowers going to look </a:t>
            </a:r>
            <a:r>
              <a:rPr lang="en-US">
                <a:solidFill>
                  <a:srgbClr val="7030A0"/>
                </a:solidFill>
              </a:rPr>
              <a:t>like phenotypically?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96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Question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Because there are more white flowers left, they will eventually out-reproduce the pink flowers.  The alleles for the white color in flowers will become the prevalent (main) color for the population over time.  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This reduces the genetic variability of the population.</a:t>
            </a:r>
          </a:p>
        </p:txBody>
      </p:sp>
    </p:spTree>
    <p:extLst>
      <p:ext uri="{BB962C8B-B14F-4D97-AF65-F5344CB8AC3E}">
        <p14:creationId xmlns:p14="http://schemas.microsoft.com/office/powerpoint/2010/main" val="3156241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Founder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0" indent="-1828800">
              <a:buNone/>
            </a:pPr>
            <a:r>
              <a:rPr lang="en-US" b="1" dirty="0"/>
              <a:t>Definition</a:t>
            </a:r>
            <a:r>
              <a:rPr lang="en-US" dirty="0"/>
              <a:t>: A kind of genetic drift that occurs when a few individuals become isolated from a larger population and form a new population whose gene pool composition is not reflective of the original population.</a:t>
            </a:r>
          </a:p>
          <a:p>
            <a:endParaRPr lang="en-US" dirty="0"/>
          </a:p>
          <a:p>
            <a:r>
              <a:rPr lang="en-US" dirty="0"/>
              <a:t>Since the new population is a small group, this limits the number of alleles in the gene pool.</a:t>
            </a:r>
          </a:p>
        </p:txBody>
      </p:sp>
    </p:spTree>
    <p:extLst>
      <p:ext uri="{BB962C8B-B14F-4D97-AF65-F5344CB8AC3E}">
        <p14:creationId xmlns:p14="http://schemas.microsoft.com/office/powerpoint/2010/main" val="487177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ontrack-media.net/biology/bm3l3image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847873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952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Concept Question: Founder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field biologist wants to repopulate a empty prairie dog nest with some prairie dogs from 10 miles away.  The large nest 10 miles away has four phenotypic varieties: black, brown, white and tan.  The biologist grabs 3 black and 3 tan prairie dogs to start the repopulate the old site.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How would you describe the phenotypes of the new population at the old site in 5 years?</a:t>
            </a:r>
          </a:p>
        </p:txBody>
      </p:sp>
    </p:spTree>
    <p:extLst>
      <p:ext uri="{BB962C8B-B14F-4D97-AF65-F5344CB8AC3E}">
        <p14:creationId xmlns:p14="http://schemas.microsoft.com/office/powerpoint/2010/main" val="1105823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Question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Because the new population is limited in the possible genotypes it can mix during reproduction, there will be no brown or white prairie dogs created.  The </a:t>
            </a:r>
            <a:r>
              <a:rPr lang="en-US" b="1" u="sng" dirty="0">
                <a:solidFill>
                  <a:srgbClr val="0070C0"/>
                </a:solidFill>
              </a:rPr>
              <a:t>FOUNDERS</a:t>
            </a:r>
            <a:r>
              <a:rPr lang="en-US" dirty="0">
                <a:solidFill>
                  <a:srgbClr val="0070C0"/>
                </a:solidFill>
              </a:rPr>
              <a:t> are the only ones that contribute genes to the population’s gene pool.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This reduces the genetic variability of the population.</a:t>
            </a:r>
          </a:p>
        </p:txBody>
      </p:sp>
    </p:spTree>
    <p:extLst>
      <p:ext uri="{BB962C8B-B14F-4D97-AF65-F5344CB8AC3E}">
        <p14:creationId xmlns:p14="http://schemas.microsoft.com/office/powerpoint/2010/main" val="4236328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looking at your </a:t>
            </a:r>
            <a:r>
              <a:rPr lang="en-US"/>
              <a:t>notes and in </a:t>
            </a:r>
            <a:r>
              <a:rPr lang="en-US" dirty="0"/>
              <a:t>your own words, create definitions for:</a:t>
            </a:r>
          </a:p>
          <a:p>
            <a:endParaRPr lang="en-US" dirty="0"/>
          </a:p>
          <a:p>
            <a:r>
              <a:rPr lang="en-US" dirty="0"/>
              <a:t>Natural Selection</a:t>
            </a:r>
          </a:p>
          <a:p>
            <a:r>
              <a:rPr lang="en-US" dirty="0"/>
              <a:t>Genetic Drift</a:t>
            </a:r>
          </a:p>
          <a:p>
            <a:r>
              <a:rPr lang="en-US" dirty="0"/>
              <a:t>Bottle Neck Effect</a:t>
            </a:r>
          </a:p>
          <a:p>
            <a:r>
              <a:rPr lang="en-US" dirty="0"/>
              <a:t>Founder Effect</a:t>
            </a:r>
          </a:p>
        </p:txBody>
      </p:sp>
    </p:spTree>
    <p:extLst>
      <p:ext uri="{BB962C8B-B14F-4D97-AF65-F5344CB8AC3E}">
        <p14:creationId xmlns:p14="http://schemas.microsoft.com/office/powerpoint/2010/main" val="107138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712913" indent="-1712913">
              <a:buNone/>
            </a:pPr>
            <a:r>
              <a:rPr lang="en-US" b="1" dirty="0"/>
              <a:t>Definition</a:t>
            </a:r>
            <a:r>
              <a:rPr lang="en-US" dirty="0"/>
              <a:t>: A process in which individuals that have certain inherited traits tend to survive and reproduce at higher rates than other individuals </a:t>
            </a:r>
            <a:r>
              <a:rPr lang="en-US" b="1" i="1" dirty="0"/>
              <a:t>because</a:t>
            </a:r>
            <a:r>
              <a:rPr lang="en-US" dirty="0"/>
              <a:t> of those traits</a:t>
            </a:r>
          </a:p>
          <a:p>
            <a:endParaRPr lang="en-US" dirty="0"/>
          </a:p>
          <a:p>
            <a:r>
              <a:rPr lang="en-US" dirty="0"/>
              <a:t>Stresses from the environment creates situations where the organisms with a beneficial trait will survive and reproduce, those without will die off</a:t>
            </a:r>
          </a:p>
          <a:p>
            <a:endParaRPr lang="en-US" dirty="0"/>
          </a:p>
          <a:p>
            <a:r>
              <a:rPr lang="en-US" dirty="0"/>
              <a:t>Surviving organisms reproduce and contribute alleles to the gene pool.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6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 Pool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0" indent="-1828800">
              <a:buNone/>
            </a:pPr>
            <a:r>
              <a:rPr lang="en-US" dirty="0"/>
              <a:t>Definition: The total of all copies of every types of allele at all loci (locations) in every individual in a population</a:t>
            </a:r>
          </a:p>
          <a:p>
            <a:endParaRPr lang="en-US" dirty="0"/>
          </a:p>
          <a:p>
            <a:r>
              <a:rPr lang="en-US" dirty="0"/>
              <a:t>There are genetic differences between Populations A &amp; B due to random mutations.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B14CB8A-4B1A-6AF1-55EE-7E624681D99E}"/>
              </a:ext>
            </a:extLst>
          </p:cNvPr>
          <p:cNvSpPr/>
          <p:nvPr/>
        </p:nvSpPr>
        <p:spPr>
          <a:xfrm>
            <a:off x="1905000" y="4671218"/>
            <a:ext cx="22098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Population 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2017FFB-25A4-0A01-D1D0-F8E4BCF3DD19}"/>
              </a:ext>
            </a:extLst>
          </p:cNvPr>
          <p:cNvSpPr/>
          <p:nvPr/>
        </p:nvSpPr>
        <p:spPr>
          <a:xfrm>
            <a:off x="8229600" y="4572000"/>
            <a:ext cx="2209800" cy="2133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Population B</a:t>
            </a:r>
          </a:p>
        </p:txBody>
      </p:sp>
    </p:spTree>
    <p:extLst>
      <p:ext uri="{BB962C8B-B14F-4D97-AF65-F5344CB8AC3E}">
        <p14:creationId xmlns:p14="http://schemas.microsoft.com/office/powerpoint/2010/main" val="395833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ECAA5-CD17-8909-E808-3EB8C409D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57FA2-B632-B608-422E-A305A75B0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0" indent="-1828800">
              <a:buNone/>
            </a:pPr>
            <a:r>
              <a:rPr lang="en-US" dirty="0"/>
              <a:t>Definition: When genetic material is moved through Immigration (Entering) or Emigration (Leaving) of a population.</a:t>
            </a:r>
          </a:p>
          <a:p>
            <a:endParaRPr lang="en-US" dirty="0"/>
          </a:p>
          <a:p>
            <a:r>
              <a:rPr lang="en-US" dirty="0"/>
              <a:t>If organisms enter or leave a population, they change the variability of the gene pool that can be genetically mixed through reproduction.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0B19225-3FB1-5431-906C-DB6EB18C5DED}"/>
              </a:ext>
            </a:extLst>
          </p:cNvPr>
          <p:cNvSpPr/>
          <p:nvPr/>
        </p:nvSpPr>
        <p:spPr>
          <a:xfrm>
            <a:off x="1295400" y="5410200"/>
            <a:ext cx="1447800" cy="1394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Population 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4B0F0D8-E6F6-B6F2-4673-E2F9600FA852}"/>
              </a:ext>
            </a:extLst>
          </p:cNvPr>
          <p:cNvSpPr/>
          <p:nvPr/>
        </p:nvSpPr>
        <p:spPr>
          <a:xfrm>
            <a:off x="8229600" y="5410200"/>
            <a:ext cx="1447800" cy="139461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Population 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302C3C1-75AD-7B9A-EE33-9560EC413D99}"/>
              </a:ext>
            </a:extLst>
          </p:cNvPr>
          <p:cNvSpPr/>
          <p:nvPr/>
        </p:nvSpPr>
        <p:spPr>
          <a:xfrm>
            <a:off x="2209800" y="6275033"/>
            <a:ext cx="228600" cy="22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BE8C31A-7D20-69AB-44FF-669364DC1FB9}"/>
              </a:ext>
            </a:extLst>
          </p:cNvPr>
          <p:cNvSpPr/>
          <p:nvPr/>
        </p:nvSpPr>
        <p:spPr>
          <a:xfrm>
            <a:off x="2514600" y="6308727"/>
            <a:ext cx="6019800" cy="194906"/>
          </a:xfrm>
          <a:prstGeom prst="rightArrow">
            <a:avLst>
              <a:gd name="adj1" fmla="val 50000"/>
              <a:gd name="adj2" fmla="val 20534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D43331-40C4-FFD4-0BE1-DA7072B92038}"/>
              </a:ext>
            </a:extLst>
          </p:cNvPr>
          <p:cNvSpPr txBox="1"/>
          <p:nvPr/>
        </p:nvSpPr>
        <p:spPr>
          <a:xfrm>
            <a:off x="2895600" y="5074704"/>
            <a:ext cx="5271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If an organism (red dot) moves from Pop A to Pop B and reproduces, then Population A’s genetic diversity will decrease, while Population B’s genetic diversity will increase.</a:t>
            </a:r>
          </a:p>
        </p:txBody>
      </p:sp>
    </p:spTree>
    <p:extLst>
      <p:ext uri="{BB962C8B-B14F-4D97-AF65-F5344CB8AC3E}">
        <p14:creationId xmlns:p14="http://schemas.microsoft.com/office/powerpoint/2010/main" val="131309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Drift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0" indent="-1828800">
              <a:buNone/>
            </a:pPr>
            <a:r>
              <a:rPr lang="en-US" b="1" dirty="0"/>
              <a:t>Definition</a:t>
            </a:r>
            <a:r>
              <a:rPr lang="en-US" dirty="0"/>
              <a:t>: A process in which chance events cause unpredictable fluctuations in allele frequencies from one generation to the next.</a:t>
            </a:r>
          </a:p>
          <a:p>
            <a:pPr marL="1828800" indent="-1828800">
              <a:buNone/>
            </a:pPr>
            <a:endParaRPr lang="en-US" dirty="0"/>
          </a:p>
          <a:p>
            <a:r>
              <a:rPr lang="en-US" dirty="0"/>
              <a:t>Has a more negative effect on smaller populations, because the gene pool is already limited</a:t>
            </a:r>
          </a:p>
        </p:txBody>
      </p:sp>
    </p:spTree>
    <p:extLst>
      <p:ext uri="{BB962C8B-B14F-4D97-AF65-F5344CB8AC3E}">
        <p14:creationId xmlns:p14="http://schemas.microsoft.com/office/powerpoint/2010/main" val="4072640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Drift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in the environment randomly affects organisms (only a few organisms are allowed to breed) over many generations.</a:t>
            </a:r>
          </a:p>
          <a:p>
            <a:endParaRPr lang="en-US" dirty="0"/>
          </a:p>
          <a:p>
            <a:r>
              <a:rPr lang="en-US" dirty="0"/>
              <a:t>This could limit the alleles that get passed on to the next generation, this limits the alleles in the gene pool.</a:t>
            </a:r>
          </a:p>
        </p:txBody>
      </p:sp>
      <p:pic>
        <p:nvPicPr>
          <p:cNvPr id="2050" name="Picture 2" descr="http://evolution.berkeley.edu/evolibrary/images/evo/beetles_mech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4953001"/>
            <a:ext cx="34004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426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geo.arizona.edu/Antevs/nats104/00lect12GenDrif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762001"/>
            <a:ext cx="6858000" cy="575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604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Concept Question: Genetic Drift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population of flowers in a field consists of red, purple, pink and white varieties.  Insects randomly move between the flowers, but do not go to each.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If bees randomly picked only red flowers to visit, what would happen to the flower population next year when this year’s seeds sprout?</a:t>
            </a:r>
          </a:p>
        </p:txBody>
      </p:sp>
    </p:spTree>
    <p:extLst>
      <p:ext uri="{BB962C8B-B14F-4D97-AF65-F5344CB8AC3E}">
        <p14:creationId xmlns:p14="http://schemas.microsoft.com/office/powerpoint/2010/main" val="3284507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Question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alleles for the red color in flowers will become the prevalent (main) color for the population over time.  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The population’s </a:t>
            </a:r>
            <a:r>
              <a:rPr lang="en-US" b="1" u="sng" dirty="0">
                <a:solidFill>
                  <a:srgbClr val="0070C0"/>
                </a:solidFill>
              </a:rPr>
              <a:t>gen</a:t>
            </a:r>
            <a:r>
              <a:rPr lang="en-US" dirty="0">
                <a:solidFill>
                  <a:srgbClr val="0070C0"/>
                </a:solidFill>
              </a:rPr>
              <a:t>otype has </a:t>
            </a:r>
            <a:r>
              <a:rPr lang="en-US" b="1" u="sng" dirty="0">
                <a:solidFill>
                  <a:srgbClr val="0070C0"/>
                </a:solidFill>
              </a:rPr>
              <a:t>DRIFTED</a:t>
            </a:r>
            <a:r>
              <a:rPr lang="en-US" dirty="0">
                <a:solidFill>
                  <a:srgbClr val="0070C0"/>
                </a:solidFill>
              </a:rPr>
              <a:t> toward one phenotype.  This reduces the genetic variability of the population.</a:t>
            </a:r>
          </a:p>
        </p:txBody>
      </p:sp>
    </p:spTree>
    <p:extLst>
      <p:ext uri="{BB962C8B-B14F-4D97-AF65-F5344CB8AC3E}">
        <p14:creationId xmlns:p14="http://schemas.microsoft.com/office/powerpoint/2010/main" val="300441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793</Words>
  <Application>Microsoft Office PowerPoint</Application>
  <PresentationFormat>Widescreen</PresentationFormat>
  <Paragraphs>69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How to alter the alleles in a population</vt:lpstr>
      <vt:lpstr>Natural Selection</vt:lpstr>
      <vt:lpstr>Gene Pool</vt:lpstr>
      <vt:lpstr>Gene Flow</vt:lpstr>
      <vt:lpstr>Genetic Drift</vt:lpstr>
      <vt:lpstr>Genetic Drift</vt:lpstr>
      <vt:lpstr>PowerPoint Presentation</vt:lpstr>
      <vt:lpstr>Concept Question: Genetic Drift</vt:lpstr>
      <vt:lpstr>Concept Question Answer</vt:lpstr>
      <vt:lpstr>Bottle Neck Affect</vt:lpstr>
      <vt:lpstr>PowerPoint Presentation</vt:lpstr>
      <vt:lpstr>Concept Question: Bottle Neck Effect</vt:lpstr>
      <vt:lpstr>Concept Question Answer</vt:lpstr>
      <vt:lpstr>Founder Effect</vt:lpstr>
      <vt:lpstr>PowerPoint Presentation</vt:lpstr>
      <vt:lpstr>Concept Question: Founder Effect</vt:lpstr>
      <vt:lpstr>Concept Question Answer</vt:lpstr>
      <vt:lpstr>Definition practice</vt:lpstr>
    </vt:vector>
  </TitlesOfParts>
  <Company>PFISD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alter the alleles in a population</dc:title>
  <dc:creator>Alfred N Kapa</dc:creator>
  <cp:lastModifiedBy>Kapa, Alfred N</cp:lastModifiedBy>
  <cp:revision>16</cp:revision>
  <dcterms:created xsi:type="dcterms:W3CDTF">2016-02-25T18:23:34Z</dcterms:created>
  <dcterms:modified xsi:type="dcterms:W3CDTF">2023-02-27T19:04:06Z</dcterms:modified>
</cp:coreProperties>
</file>