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3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1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6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9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9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8C75-2360-45C6-AADF-F640CA993F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ABCB0-16C9-4D42-A6D6-2C04B9E9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zemanscience.com/molecule-biolog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Genetic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Karyotyping, Pedigree and Gel Electrophoresis</a:t>
            </a:r>
          </a:p>
        </p:txBody>
      </p:sp>
    </p:spTree>
    <p:extLst>
      <p:ext uri="{BB962C8B-B14F-4D97-AF65-F5344CB8AC3E}">
        <p14:creationId xmlns:p14="http://schemas.microsoft.com/office/powerpoint/2010/main" val="146646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Turner’s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3553" cy="4351338"/>
          </a:xfrm>
        </p:spPr>
        <p:txBody>
          <a:bodyPr>
            <a:normAutofit/>
          </a:bodyPr>
          <a:lstStyle/>
          <a:p>
            <a:r>
              <a:rPr lang="en-US" sz="2500" dirty="0"/>
              <a:t>Missing a X chromosome on 23</a:t>
            </a:r>
            <a:r>
              <a:rPr lang="en-US" sz="2500" baseline="30000" dirty="0"/>
              <a:t>rd</a:t>
            </a:r>
            <a:r>
              <a:rPr lang="en-US" sz="2500" dirty="0"/>
              <a:t> chromosome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Causes underdeveloped ovaries, short stature, webbed, and only found in women.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Bull neck and broad chest. Individuals are sterile and lack expected secondary sexual characteristics.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 Mentally handicapped typically not evident.</a:t>
            </a:r>
          </a:p>
          <a:p>
            <a:endParaRPr lang="en-US" sz="2500" dirty="0"/>
          </a:p>
        </p:txBody>
      </p:sp>
      <p:pic>
        <p:nvPicPr>
          <p:cNvPr id="4" name="Picture 2" descr="afp20070801p405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1301" y="4001294"/>
            <a:ext cx="1905000" cy="2581276"/>
          </a:xfrm>
          <a:prstGeom prst="rect">
            <a:avLst/>
          </a:prstGeom>
          <a:noFill/>
        </p:spPr>
      </p:pic>
      <p:pic>
        <p:nvPicPr>
          <p:cNvPr id="5" name="Picture 4" descr="http://www.geneticsofpregnancy.com/images/Turner_Syndrome.jpg"/>
          <p:cNvPicPr>
            <a:picLocks noChangeAspect="1" noChangeArrowheads="1"/>
          </p:cNvPicPr>
          <p:nvPr/>
        </p:nvPicPr>
        <p:blipFill>
          <a:blip r:embed="rId3" cstate="print"/>
          <a:srcRect t="6504"/>
          <a:stretch>
            <a:fillRect/>
          </a:stretch>
        </p:blipFill>
        <p:spPr bwMode="auto">
          <a:xfrm>
            <a:off x="8229158" y="546261"/>
            <a:ext cx="3124642" cy="3115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41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Kleinfelter’s</a:t>
            </a:r>
            <a:r>
              <a:rPr lang="en-US" dirty="0"/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78652" cy="4780274"/>
          </a:xfrm>
        </p:spPr>
        <p:txBody>
          <a:bodyPr>
            <a:normAutofit/>
          </a:bodyPr>
          <a:lstStyle/>
          <a:p>
            <a:r>
              <a:rPr lang="en-US" sz="2500" dirty="0"/>
              <a:t>Caused by nondisjunction of the X chromosome on 23</a:t>
            </a:r>
            <a:r>
              <a:rPr lang="en-US" sz="2500" baseline="30000" dirty="0"/>
              <a:t>rd</a:t>
            </a:r>
            <a:r>
              <a:rPr lang="en-US" sz="2500" dirty="0"/>
              <a:t> chromosome (XXY, XXYY)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Males with some development of breast tissue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Individuals have little body hair, typically tall, and have small testes.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Infertility results from absent sperm.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Mental handicapped may or may not be present.</a:t>
            </a:r>
          </a:p>
          <a:p>
            <a:endParaRPr lang="en-US" sz="2500" dirty="0"/>
          </a:p>
        </p:txBody>
      </p:sp>
      <p:pic>
        <p:nvPicPr>
          <p:cNvPr id="3074" name="Picture 2" descr="http://images.slideplayer.com/14/4378630/slides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23787" r="11194"/>
          <a:stretch/>
        </p:blipFill>
        <p:spPr bwMode="auto">
          <a:xfrm>
            <a:off x="7793764" y="231248"/>
            <a:ext cx="4119075" cy="30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bio30b.wikispaces.com/file/view/Klinefelter's.jpg/470924464/Klinefelter'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33" y="3380216"/>
            <a:ext cx="3048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4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59011" cy="4351338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Caused by non-disjunction of the 21</a:t>
            </a:r>
            <a:r>
              <a:rPr lang="en-US" baseline="30000" dirty="0">
                <a:cs typeface="Arial" charset="0"/>
              </a:rPr>
              <a:t>st</a:t>
            </a:r>
            <a:r>
              <a:rPr lang="en-US" dirty="0">
                <a:cs typeface="Arial" charset="0"/>
              </a:rPr>
              <a:t> chromosome.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The individual has a trisomy 21.</a:t>
            </a:r>
          </a:p>
          <a:p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Some form of mental retardation is usually present</a:t>
            </a:r>
          </a:p>
          <a:p>
            <a:endParaRPr lang="en-US" dirty="0"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http://www.ucl.ac.uk/~ucbhjow/bmsi/lec7_images/47_xx_21.gif"/>
          <p:cNvPicPr>
            <a:picLocks noChangeAspect="1" noChangeArrowheads="1"/>
          </p:cNvPicPr>
          <p:nvPr/>
        </p:nvPicPr>
        <p:blipFill>
          <a:blip r:embed="rId2" cstate="print"/>
          <a:srcRect t="6076"/>
          <a:stretch>
            <a:fillRect/>
          </a:stretch>
        </p:blipFill>
        <p:spPr bwMode="auto">
          <a:xfrm>
            <a:off x="8577025" y="599631"/>
            <a:ext cx="3109347" cy="36049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9596926" y="3343267"/>
            <a:ext cx="666572" cy="658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theupsofdowns.org/images/downs+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879" y="4204531"/>
            <a:ext cx="2819400" cy="2519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2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reading a Karyotype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pages from Doctor’s Karyotype Activity and the Disorder chart to identify the condition and sex of the individual.</a:t>
            </a:r>
          </a:p>
        </p:txBody>
      </p:sp>
      <p:pic>
        <p:nvPicPr>
          <p:cNvPr id="4" name="Picture 3" descr="C:\Users\e810760\AppData\Local\Microsoft\Windows\INetCache\Content.Outlook\NFQKKPMX\IMG_038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r="14482"/>
          <a:stretch/>
        </p:blipFill>
        <p:spPr bwMode="auto">
          <a:xfrm>
            <a:off x="4018858" y="2820112"/>
            <a:ext cx="3424529" cy="3888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372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Pedigree is a graphical representation of genetic crosses covering multiple generations.</a:t>
            </a:r>
          </a:p>
        </p:txBody>
      </p:sp>
      <p:pic>
        <p:nvPicPr>
          <p:cNvPr id="4098" name="Picture 2" descr="http://images.slideplayer.com/28/9374755/slides/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1" b="7088"/>
          <a:stretch/>
        </p:blipFill>
        <p:spPr bwMode="auto">
          <a:xfrm>
            <a:off x="2932959" y="2943248"/>
            <a:ext cx="5877755" cy="36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52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a pedigree…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0783" y="4685233"/>
            <a:ext cx="5983478" cy="1860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How many generations are shown? </a:t>
            </a:r>
          </a:p>
          <a:p>
            <a:r>
              <a:rPr lang="en-US" sz="2400" dirty="0"/>
              <a:t>How many affected people are there? </a:t>
            </a:r>
          </a:p>
          <a:p>
            <a:r>
              <a:rPr lang="en-US" sz="2400" dirty="0"/>
              <a:t>How many affected people are female? </a:t>
            </a:r>
          </a:p>
          <a:p>
            <a:r>
              <a:rPr lang="en-US" sz="2400" dirty="0"/>
              <a:t>How many affected people are male? </a:t>
            </a:r>
          </a:p>
        </p:txBody>
      </p:sp>
      <p:pic>
        <p:nvPicPr>
          <p:cNvPr id="5" name="Picture 2" descr="http://www.uic.edu/classes/bms/bms655/gfx/pedigree1.gif"/>
          <p:cNvPicPr>
            <a:picLocks noChangeAspect="1" noChangeArrowheads="1"/>
          </p:cNvPicPr>
          <p:nvPr/>
        </p:nvPicPr>
        <p:blipFill>
          <a:blip r:embed="rId2" cstate="print"/>
          <a:srcRect b="16168"/>
          <a:stretch>
            <a:fillRect/>
          </a:stretch>
        </p:blipFill>
        <p:spPr bwMode="auto">
          <a:xfrm>
            <a:off x="6532545" y="1829803"/>
            <a:ext cx="4747903" cy="26429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91383" y="4685234"/>
            <a:ext cx="49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83" y="5137969"/>
            <a:ext cx="49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8583" y="5595169"/>
            <a:ext cx="49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9983" y="6052369"/>
            <a:ext cx="49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09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Pedigree showing sex-linked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41121"/>
            <a:ext cx="10515600" cy="835842"/>
          </a:xfrm>
        </p:spPr>
        <p:txBody>
          <a:bodyPr/>
          <a:lstStyle/>
          <a:p>
            <a:r>
              <a:rPr lang="en-US" dirty="0"/>
              <a:t>All carriers are female.  Most affected are male.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76599" y="1690688"/>
            <a:ext cx="5081187" cy="3342785"/>
            <a:chOff x="1752600" y="1295401"/>
            <a:chExt cx="5131312" cy="3124199"/>
          </a:xfrm>
        </p:grpSpPr>
        <p:pic>
          <p:nvPicPr>
            <p:cNvPr id="5" name="Picture 2" descr="http://www.wyckoffps.org/155820513114932370/lib/155820513114932370/pedigree-1.jpg"/>
            <p:cNvPicPr>
              <a:picLocks noChangeAspect="1" noChangeArrowheads="1"/>
            </p:cNvPicPr>
            <p:nvPr/>
          </p:nvPicPr>
          <p:blipFill>
            <a:blip r:embed="rId2" cstate="print"/>
            <a:srcRect t="11429" b="11429"/>
            <a:stretch>
              <a:fillRect/>
            </a:stretch>
          </p:blipFill>
          <p:spPr bwMode="auto">
            <a:xfrm>
              <a:off x="1752600" y="1371600"/>
              <a:ext cx="5131312" cy="3048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276600" y="1295401"/>
              <a:ext cx="3048000" cy="1121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150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Bozeman Genetic Analysis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the following video…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http://www.bozemanscience.com/molecule-biology/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09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Gel Electrophoresis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 used to sort and compare DNA from different sources (individuals)</a:t>
            </a:r>
          </a:p>
          <a:p>
            <a:endParaRPr lang="en-US" dirty="0"/>
          </a:p>
          <a:p>
            <a:r>
              <a:rPr lang="en-US" dirty="0"/>
              <a:t>Restriction enzymes must be used to cut the DNA into small pieces called restriction fragments.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Restriction enzymes can only work on VERY specific sequences of DNA called restriction sites.</a:t>
            </a:r>
          </a:p>
        </p:txBody>
      </p:sp>
    </p:spTree>
    <p:extLst>
      <p:ext uri="{BB962C8B-B14F-4D97-AF65-F5344CB8AC3E}">
        <p14:creationId xmlns:p14="http://schemas.microsoft.com/office/powerpoint/2010/main" val="4105672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Restriction enzymes, like all enzymes, are very specific.</a:t>
            </a:r>
          </a:p>
          <a:p>
            <a:endParaRPr lang="en-US" dirty="0"/>
          </a:p>
          <a:p>
            <a:r>
              <a:rPr lang="en-US" dirty="0"/>
              <a:t>Most restriction enzymes you will see are based off of prokaryotic enzymes (EcoR1, BamH1, HinD3,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Each enzyme cuts a different sequence of nitrogenous bases in DNA.</a:t>
            </a:r>
          </a:p>
          <a:p>
            <a:endParaRPr lang="en-US" dirty="0"/>
          </a:p>
          <a:p>
            <a:r>
              <a:rPr lang="en-US" dirty="0"/>
              <a:t>Think of restriction enzymes like a pair of scissors.</a:t>
            </a:r>
          </a:p>
        </p:txBody>
      </p:sp>
    </p:spTree>
    <p:extLst>
      <p:ext uri="{BB962C8B-B14F-4D97-AF65-F5344CB8AC3E}">
        <p14:creationId xmlns:p14="http://schemas.microsoft.com/office/powerpoint/2010/main" val="378302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Karyotype</a:t>
            </a:r>
          </a:p>
          <a:p>
            <a:r>
              <a:rPr lang="en-US" dirty="0"/>
              <a:t>Autosome</a:t>
            </a:r>
          </a:p>
          <a:p>
            <a:r>
              <a:rPr lang="en-US" dirty="0"/>
              <a:t>Sex chromosome</a:t>
            </a:r>
          </a:p>
          <a:p>
            <a:r>
              <a:rPr lang="en-US" dirty="0"/>
              <a:t>Nondisjunction</a:t>
            </a:r>
          </a:p>
          <a:p>
            <a:r>
              <a:rPr lang="en-US" dirty="0"/>
              <a:t>Monosomy</a:t>
            </a:r>
          </a:p>
          <a:p>
            <a:r>
              <a:rPr lang="en-US" dirty="0"/>
              <a:t>Trisomy</a:t>
            </a:r>
          </a:p>
          <a:p>
            <a:r>
              <a:rPr lang="en-US" dirty="0"/>
              <a:t>Pedigree</a:t>
            </a:r>
          </a:p>
          <a:p>
            <a:r>
              <a:rPr lang="en-US" dirty="0"/>
              <a:t>Carrier</a:t>
            </a:r>
          </a:p>
          <a:p>
            <a:r>
              <a:rPr lang="en-US" dirty="0"/>
              <a:t>Restriction enzyme</a:t>
            </a:r>
          </a:p>
          <a:p>
            <a:r>
              <a:rPr lang="en-US" dirty="0"/>
              <a:t>Restriction site</a:t>
            </a:r>
          </a:p>
          <a:p>
            <a:r>
              <a:rPr lang="en-US" dirty="0"/>
              <a:t>Restriction fragment</a:t>
            </a:r>
          </a:p>
          <a:p>
            <a:r>
              <a:rPr lang="en-US" dirty="0"/>
              <a:t>Sticky ends</a:t>
            </a:r>
          </a:p>
          <a:p>
            <a:r>
              <a:rPr lang="en-US" dirty="0"/>
              <a:t>Recombination</a:t>
            </a:r>
          </a:p>
          <a:p>
            <a:r>
              <a:rPr lang="en-US" dirty="0"/>
              <a:t>Gel electrophoresis</a:t>
            </a:r>
          </a:p>
        </p:txBody>
      </p:sp>
    </p:spTree>
    <p:extLst>
      <p:ext uri="{BB962C8B-B14F-4D97-AF65-F5344CB8AC3E}">
        <p14:creationId xmlns:p14="http://schemas.microsoft.com/office/powerpoint/2010/main" val="405532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EcoRI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0002"/>
            <a:ext cx="10515600" cy="1734801"/>
          </a:xfrm>
        </p:spPr>
        <p:txBody>
          <a:bodyPr/>
          <a:lstStyle/>
          <a:p>
            <a:r>
              <a:rPr lang="en-US" dirty="0"/>
              <a:t>Many restriction enzymes leave “sticky ends” when they cut.</a:t>
            </a:r>
          </a:p>
          <a:p>
            <a:endParaRPr lang="en-US" dirty="0"/>
          </a:p>
          <a:p>
            <a:r>
              <a:rPr lang="en-US" dirty="0"/>
              <a:t>These “sticky ends” want to pair back up following base pairing rules.</a:t>
            </a:r>
          </a:p>
        </p:txBody>
      </p:sp>
      <p:pic>
        <p:nvPicPr>
          <p:cNvPr id="5122" name="Picture 2" descr="Image result for restriction enzym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6799736" y="1631812"/>
            <a:ext cx="4554064" cy="30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2gne97vdumgn3.cloudfront.net/api/file/WJgbY8BTSh2fSU16zw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7" y="1935470"/>
            <a:ext cx="5015763" cy="282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9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Recombinant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36963" cy="4351338"/>
          </a:xfrm>
        </p:spPr>
        <p:txBody>
          <a:bodyPr/>
          <a:lstStyle/>
          <a:p>
            <a:r>
              <a:rPr lang="en-US" dirty="0"/>
              <a:t>If the same restriction enzyme is used on different DNA pieces, all cuts will make the same “sticky ends” and the pieces can be connected.</a:t>
            </a:r>
          </a:p>
          <a:p>
            <a:endParaRPr lang="en-US" dirty="0"/>
          </a:p>
          <a:p>
            <a:r>
              <a:rPr lang="en-US" dirty="0"/>
              <a:t>Using this method scientists can merge the DNA of different organisms.</a:t>
            </a:r>
          </a:p>
        </p:txBody>
      </p:sp>
      <p:pic>
        <p:nvPicPr>
          <p:cNvPr id="6146" name="Picture 2" descr="https://image.slidesharecdn.com/20lecturebiotech-150106204947-conversion-gate01/95/20-lecture-biotech-15-638.jpg?cb=14205991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r="19872"/>
          <a:stretch/>
        </p:blipFill>
        <p:spPr bwMode="auto">
          <a:xfrm>
            <a:off x="7409204" y="992349"/>
            <a:ext cx="4460905" cy="56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0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Or…organize the fragments by length!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Gel electrophoresis uses the fact that DNA is a negatively charged molecule.</a:t>
            </a:r>
          </a:p>
          <a:p>
            <a:endParaRPr lang="en-US" dirty="0"/>
          </a:p>
          <a:p>
            <a:r>
              <a:rPr lang="en-US" dirty="0"/>
              <a:t>If the fragments are pushed/pulled from a negative end of agar gel, to the positive end, then they can be separated by size.</a:t>
            </a:r>
          </a:p>
          <a:p>
            <a:endParaRPr lang="en-US" dirty="0"/>
          </a:p>
          <a:p>
            <a:r>
              <a:rPr lang="en-US" dirty="0"/>
              <a:t>Small pieces of DNA will travel faster/further to the positive end, than larger pieces of DNA (which get stuck/move slow).</a:t>
            </a:r>
          </a:p>
        </p:txBody>
      </p:sp>
    </p:spTree>
    <p:extLst>
      <p:ext uri="{BB962C8B-B14F-4D97-AF65-F5344CB8AC3E}">
        <p14:creationId xmlns:p14="http://schemas.microsoft.com/office/powerpoint/2010/main" val="3860387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Gel plate creation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02" y="2775240"/>
            <a:ext cx="4572000" cy="2571750"/>
          </a:xfrm>
        </p:spPr>
      </p:pic>
      <p:sp>
        <p:nvSpPr>
          <p:cNvPr id="6" name="TextBox 5"/>
          <p:cNvSpPr txBox="1"/>
          <p:nvPr/>
        </p:nvSpPr>
        <p:spPr>
          <a:xfrm>
            <a:off x="838200" y="1854438"/>
            <a:ext cx="589588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It is harder for the large DNA pieces to move through the agar protein matrix (think of this as a set of monkey bars on a playground)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Small pieces can move very quickly through the agar gel matrix (monkey bars) and get to the positive end faster.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This sorts the DNA pieces cut by restriction enzymes by length over time</a:t>
            </a:r>
          </a:p>
        </p:txBody>
      </p:sp>
    </p:spTree>
    <p:extLst>
      <p:ext uri="{BB962C8B-B14F-4D97-AF65-F5344CB8AC3E}">
        <p14:creationId xmlns:p14="http://schemas.microsoft.com/office/powerpoint/2010/main" val="3098045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a Gel Electrophoresis 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Practice work…</a:t>
            </a:r>
          </a:p>
          <a:p>
            <a:r>
              <a:rPr lang="en-US" dirty="0"/>
              <a:t>Step 1 – calculate the length of the first fragment using EcoR1.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818" y="2897428"/>
            <a:ext cx="7369901" cy="309108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 flipH="1">
            <a:off x="6093151" y="4655363"/>
            <a:ext cx="170913" cy="2546649"/>
          </a:xfrm>
          <a:prstGeom prst="leftBrace">
            <a:avLst>
              <a:gd name="adj1" fmla="val 61529"/>
              <a:gd name="adj2" fmla="val 5170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54766" y="5947867"/>
            <a:ext cx="125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Fragment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015383"/>
            <a:ext cx="3767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Subtract the final number (21,226 bps) from the initial number (in this case 0 bps) and you get…</a:t>
            </a:r>
          </a:p>
          <a:p>
            <a:endParaRPr lang="en-US" sz="1600" dirty="0"/>
          </a:p>
          <a:p>
            <a:r>
              <a:rPr lang="en-US" sz="1600" dirty="0"/>
              <a:t>21,226 – 0 = 21,226</a:t>
            </a:r>
          </a:p>
        </p:txBody>
      </p:sp>
    </p:spTree>
    <p:extLst>
      <p:ext uri="{BB962C8B-B14F-4D97-AF65-F5344CB8AC3E}">
        <p14:creationId xmlns:p14="http://schemas.microsoft.com/office/powerpoint/2010/main" val="219437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a Gel Electrophoresis 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 – calculate the length of the next fragment using EcoR1.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818" y="2897428"/>
            <a:ext cx="7369901" cy="309108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 flipH="1" flipV="1">
            <a:off x="7691214" y="5603947"/>
            <a:ext cx="145277" cy="623844"/>
          </a:xfrm>
          <a:prstGeom prst="leftBrace">
            <a:avLst>
              <a:gd name="adj1" fmla="val 61529"/>
              <a:gd name="adj2" fmla="val 5170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1378" y="5947867"/>
            <a:ext cx="125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Fragment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015383"/>
            <a:ext cx="3767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Subtract the final number (26,104) from the initial number (21,226) and you get…</a:t>
            </a:r>
          </a:p>
          <a:p>
            <a:endParaRPr lang="en-US" sz="1600" dirty="0"/>
          </a:p>
          <a:p>
            <a:r>
              <a:rPr lang="en-US" sz="1600" dirty="0"/>
              <a:t>26,104 – 21,226 = 4,878 bps</a:t>
            </a:r>
          </a:p>
        </p:txBody>
      </p:sp>
    </p:spTree>
    <p:extLst>
      <p:ext uri="{BB962C8B-B14F-4D97-AF65-F5344CB8AC3E}">
        <p14:creationId xmlns:p14="http://schemas.microsoft.com/office/powerpoint/2010/main" val="3968764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a Gel Electrophoresis 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 and beyond – repeat steps for each fragment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818" y="2897428"/>
            <a:ext cx="7369901" cy="309108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 flipH="1">
            <a:off x="8362060" y="5556945"/>
            <a:ext cx="145279" cy="717850"/>
          </a:xfrm>
          <a:prstGeom prst="leftBrace">
            <a:avLst>
              <a:gd name="adj1" fmla="val 61529"/>
              <a:gd name="adj2" fmla="val 5170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02315" y="5947867"/>
            <a:ext cx="125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Fragment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015383"/>
            <a:ext cx="3767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Subtract the final number (31,747) from the initial number (26,104) and you get…</a:t>
            </a:r>
          </a:p>
          <a:p>
            <a:endParaRPr lang="en-US" sz="1600" dirty="0"/>
          </a:p>
          <a:p>
            <a:r>
              <a:rPr lang="en-US" sz="1600" dirty="0"/>
              <a:t>31,747 – 26,104 = 5,643 bps</a:t>
            </a:r>
          </a:p>
        </p:txBody>
      </p:sp>
    </p:spTree>
    <p:extLst>
      <p:ext uri="{BB962C8B-B14F-4D97-AF65-F5344CB8AC3E}">
        <p14:creationId xmlns:p14="http://schemas.microsoft.com/office/powerpoint/2010/main" val="1430356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in the table on next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fragments in order from largest to smallest in the table on the next page for each restriction enzyme.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07" y="2649196"/>
            <a:ext cx="2965205" cy="4114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9376" y="4452359"/>
            <a:ext cx="721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21,226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5041" y="4707311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7,421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348" y="4962263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5,804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9376" y="5217215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5,643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5041" y="5481996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4,878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5041" y="5746777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3,530</a:t>
            </a:r>
          </a:p>
        </p:txBody>
      </p:sp>
    </p:spTree>
    <p:extLst>
      <p:ext uri="{BB962C8B-B14F-4D97-AF65-F5344CB8AC3E}">
        <p14:creationId xmlns:p14="http://schemas.microsoft.com/office/powerpoint/2010/main" val="2239847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a line representing the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36963" cy="4351338"/>
          </a:xfrm>
        </p:spPr>
        <p:txBody>
          <a:bodyPr/>
          <a:lstStyle/>
          <a:p>
            <a:r>
              <a:rPr lang="en-US" dirty="0"/>
              <a:t>Draw lines for the fragment lengths at the appropriate position bases on the marker lengths.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Congratulations, you just made an electrophoresis plate.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92" y="1352942"/>
            <a:ext cx="1976304" cy="51383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067231" y="2649195"/>
            <a:ext cx="4272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067231" y="4314203"/>
            <a:ext cx="4272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67231" y="4714431"/>
            <a:ext cx="4272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67231" y="4798466"/>
            <a:ext cx="4272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67231" y="5096142"/>
            <a:ext cx="4272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67231" y="5598920"/>
            <a:ext cx="4272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3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scientists determine genetic conditions before a child </a:t>
            </a:r>
            <a:r>
              <a:rPr lang="en-US"/>
              <a:t>is born?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7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Karyotype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Karyotype – a picture of the paired homologous chromosomes, taken during Prophase (sometimes Metaphase) of Mitosis, arranged from largest chromosome to smallest.</a:t>
            </a:r>
          </a:p>
          <a:p>
            <a:endParaRPr lang="en-US" sz="2600" dirty="0"/>
          </a:p>
          <a:p>
            <a:r>
              <a:rPr lang="en-US" sz="2600" dirty="0"/>
              <a:t>Purpose:  Allows for the analysis of chromosomes, to show abnormalities.</a:t>
            </a:r>
          </a:p>
        </p:txBody>
      </p:sp>
      <p:pic>
        <p:nvPicPr>
          <p:cNvPr id="1026" name="Picture 2" descr="https://image.slidesharecdn.com/denisesheercancergeneticsintro2014-140426161458-phpapp02/95/cancer-genetics-denise-sheer-19-638.jpg?cb=14252177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3" r="49966" b="23933"/>
          <a:stretch/>
        </p:blipFill>
        <p:spPr bwMode="auto">
          <a:xfrm>
            <a:off x="1309257" y="4101981"/>
            <a:ext cx="3040551" cy="25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age.slidesharecdn.com/denisesheercancergeneticsintro2014-140426161458-phpapp02/95/cancer-genetics-denise-sheer-19-638.jpg?cb=14252177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0" t="16983" b="23933"/>
          <a:stretch/>
        </p:blipFill>
        <p:spPr bwMode="auto">
          <a:xfrm>
            <a:off x="7631394" y="4123345"/>
            <a:ext cx="3000792" cy="25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794189" y="5554767"/>
            <a:ext cx="2375731" cy="63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38645" y="4363343"/>
            <a:ext cx="2610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Chromosomes arranged in homologous pairs and ordered from largest to smallest</a:t>
            </a:r>
          </a:p>
        </p:txBody>
      </p:sp>
    </p:spTree>
    <p:extLst>
      <p:ext uri="{BB962C8B-B14F-4D97-AF65-F5344CB8AC3E}">
        <p14:creationId xmlns:p14="http://schemas.microsoft.com/office/powerpoint/2010/main" val="357150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Karyotype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Autosomes – chromosome numbers 1 – 22 in humans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Sex chromosomes – chromosome set 23 (X’s and Y’s)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4" name="Picture 2" descr="http://www.biotechnologyonline.gov.au/images/contentpages/karyo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7214" y="1690688"/>
            <a:ext cx="3123897" cy="2800351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8742348" y="1690688"/>
            <a:ext cx="3059394" cy="2778762"/>
          </a:xfrm>
          <a:custGeom>
            <a:avLst/>
            <a:gdLst>
              <a:gd name="connsiteX0" fmla="*/ 0 w 3059394"/>
              <a:gd name="connsiteY0" fmla="*/ 0 h 2623558"/>
              <a:gd name="connsiteX1" fmla="*/ 51274 w 3059394"/>
              <a:gd name="connsiteY1" fmla="*/ 2623558 h 2623558"/>
              <a:gd name="connsiteX2" fmla="*/ 2170631 w 3059394"/>
              <a:gd name="connsiteY2" fmla="*/ 2589375 h 2623558"/>
              <a:gd name="connsiteX3" fmla="*/ 2170631 w 3059394"/>
              <a:gd name="connsiteY3" fmla="*/ 2068082 h 2623558"/>
              <a:gd name="connsiteX4" fmla="*/ 2580830 w 3059394"/>
              <a:gd name="connsiteY4" fmla="*/ 2068082 h 2623558"/>
              <a:gd name="connsiteX5" fmla="*/ 2580830 w 3059394"/>
              <a:gd name="connsiteY5" fmla="*/ 1538243 h 2623558"/>
              <a:gd name="connsiteX6" fmla="*/ 3059394 w 3059394"/>
              <a:gd name="connsiteY6" fmla="*/ 1555334 h 2623558"/>
              <a:gd name="connsiteX7" fmla="*/ 3042302 w 3059394"/>
              <a:gd name="connsiteY7" fmla="*/ 25637 h 2623558"/>
              <a:gd name="connsiteX8" fmla="*/ 0 w 3059394"/>
              <a:gd name="connsiteY8" fmla="*/ 0 h 262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394" h="2623558">
                <a:moveTo>
                  <a:pt x="0" y="0"/>
                </a:moveTo>
                <a:lnTo>
                  <a:pt x="51274" y="2623558"/>
                </a:lnTo>
                <a:lnTo>
                  <a:pt x="2170631" y="2589375"/>
                </a:lnTo>
                <a:lnTo>
                  <a:pt x="2170631" y="2068082"/>
                </a:lnTo>
                <a:lnTo>
                  <a:pt x="2580830" y="2068082"/>
                </a:lnTo>
                <a:lnTo>
                  <a:pt x="2580830" y="1538243"/>
                </a:lnTo>
                <a:lnTo>
                  <a:pt x="3059394" y="1555334"/>
                </a:lnTo>
                <a:lnTo>
                  <a:pt x="3042302" y="2563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426154" y="2068082"/>
            <a:ext cx="3161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981346" y="3896882"/>
            <a:ext cx="726392" cy="57256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6832715">
            <a:off x="6809682" y="898344"/>
            <a:ext cx="3956904" cy="5432526"/>
          </a:xfrm>
          <a:prstGeom prst="arc">
            <a:avLst>
              <a:gd name="adj1" fmla="val 15874574"/>
              <a:gd name="adj2" fmla="val 384806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7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19800" y="9144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>
                <a:solidFill>
                  <a:srgbClr val="FF0000"/>
                </a:solidFill>
              </a:rPr>
              <a:t>Normal Female</a:t>
            </a:r>
          </a:p>
        </p:txBody>
      </p:sp>
      <p:pic>
        <p:nvPicPr>
          <p:cNvPr id="5" name="Picture 3" descr="nmlfemale"/>
          <p:cNvPicPr>
            <a:picLocks noChangeAspect="1" noChangeArrowheads="1"/>
          </p:cNvPicPr>
          <p:nvPr/>
        </p:nvPicPr>
        <p:blipFill>
          <a:blip r:embed="rId2" cstate="print"/>
          <a:srcRect b="4405"/>
          <a:stretch>
            <a:fillRect/>
          </a:stretch>
        </p:blipFill>
        <p:spPr bwMode="auto">
          <a:xfrm>
            <a:off x="1752600" y="3048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mlmale"/>
          <p:cNvPicPr>
            <a:picLocks noChangeAspect="1" noChangeArrowheads="1"/>
          </p:cNvPicPr>
          <p:nvPr/>
        </p:nvPicPr>
        <p:blipFill>
          <a:blip r:embed="rId3" cstate="print"/>
          <a:srcRect b="5627"/>
          <a:stretch>
            <a:fillRect/>
          </a:stretch>
        </p:blipFill>
        <p:spPr bwMode="auto">
          <a:xfrm>
            <a:off x="5257801" y="3429000"/>
            <a:ext cx="497093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43200" y="4343400"/>
            <a:ext cx="2743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" cap="sm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Normal Male</a:t>
            </a:r>
          </a:p>
        </p:txBody>
      </p:sp>
    </p:spTree>
    <p:extLst>
      <p:ext uri="{BB962C8B-B14F-4D97-AF65-F5344CB8AC3E}">
        <p14:creationId xmlns:p14="http://schemas.microsoft.com/office/powerpoint/2010/main" val="7862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Karyotype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Nondisjunction – a failure to separate chromosomes or chromatids in any anaphase stage.</a:t>
            </a:r>
          </a:p>
          <a:p>
            <a:endParaRPr lang="en-US" dirty="0"/>
          </a:p>
          <a:p>
            <a:r>
              <a:rPr lang="en-US" dirty="0"/>
              <a:t>Use your science to break down the word…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Junction – to be together</a:t>
            </a:r>
            <a:br>
              <a:rPr lang="en-US" dirty="0"/>
            </a:br>
            <a:r>
              <a:rPr lang="en-US" dirty="0"/>
              <a:t>Disjunction – to come apart</a:t>
            </a:r>
            <a:br>
              <a:rPr lang="en-US" dirty="0"/>
            </a:br>
            <a:r>
              <a:rPr lang="en-US" dirty="0"/>
              <a:t>Nondisjunction – failure to come apart, and stays together</a:t>
            </a:r>
          </a:p>
        </p:txBody>
      </p:sp>
    </p:spTree>
    <p:extLst>
      <p:ext uri="{BB962C8B-B14F-4D97-AF65-F5344CB8AC3E}">
        <p14:creationId xmlns:p14="http://schemas.microsoft.com/office/powerpoint/2010/main" val="192657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Nondisjunction Examples</a:t>
            </a:r>
          </a:p>
        </p:txBody>
      </p:sp>
      <p:pic>
        <p:nvPicPr>
          <p:cNvPr id="2050" name="Picture 2" descr="http://ib.bioninja.com.au/_Media/nondisjunction-2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42103"/>
            <a:ext cx="8858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9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Karyotype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Nondisjunction mutations create gametes with too few or too many chromosomes.</a:t>
            </a:r>
          </a:p>
          <a:p>
            <a:pPr lvl="1"/>
            <a:r>
              <a:rPr lang="en-US" dirty="0"/>
              <a:t>When those gametes fertilize normal gametes, the diploid numbers are off. In humans they do not equal 46 chromosomes.</a:t>
            </a:r>
          </a:p>
          <a:p>
            <a:endParaRPr lang="en-US" dirty="0"/>
          </a:p>
          <a:p>
            <a:r>
              <a:rPr lang="en-US" b="1" dirty="0"/>
              <a:t>Monosomy</a:t>
            </a:r>
            <a:r>
              <a:rPr lang="en-US" dirty="0"/>
              <a:t> – A cell with too few chromosomes.  One of the homologous pairs is a single chromosome ( 2n = 45 in humans)</a:t>
            </a:r>
          </a:p>
          <a:p>
            <a:endParaRPr lang="en-US" dirty="0"/>
          </a:p>
          <a:p>
            <a:r>
              <a:rPr lang="en-US" b="1" dirty="0"/>
              <a:t>Trisomy</a:t>
            </a:r>
            <a:r>
              <a:rPr lang="en-US" dirty="0"/>
              <a:t> – A cell with too many chromosomes.  One of the homologous pairs has 3 total chromosomes (2n = 47 in humans)</a:t>
            </a:r>
          </a:p>
        </p:txBody>
      </p:sp>
    </p:spTree>
    <p:extLst>
      <p:ext uri="{BB962C8B-B14F-4D97-AF65-F5344CB8AC3E}">
        <p14:creationId xmlns:p14="http://schemas.microsoft.com/office/powerpoint/2010/main" val="2164619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1019</Words>
  <Application>Microsoft Office PowerPoint</Application>
  <PresentationFormat>Widescreen</PresentationFormat>
  <Paragraphs>148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Genetic Analysis</vt:lpstr>
      <vt:lpstr>Vocabulary</vt:lpstr>
      <vt:lpstr>Essential Question</vt:lpstr>
      <vt:lpstr>Karyotype</vt:lpstr>
      <vt:lpstr>Karyotype vocabulary</vt:lpstr>
      <vt:lpstr>PowerPoint Presentation</vt:lpstr>
      <vt:lpstr>Karyotype vocabulary</vt:lpstr>
      <vt:lpstr>Nondisjunction Examples</vt:lpstr>
      <vt:lpstr>Karyotype vocabulary</vt:lpstr>
      <vt:lpstr>Turner’s Syndrome</vt:lpstr>
      <vt:lpstr>Kleinfelter’s Syndrome</vt:lpstr>
      <vt:lpstr>Down Syndrome</vt:lpstr>
      <vt:lpstr>Practice reading a Karyotype</vt:lpstr>
      <vt:lpstr>Pedigree</vt:lpstr>
      <vt:lpstr>How to read a pedigree…</vt:lpstr>
      <vt:lpstr>Pedigree showing sex-linked trait</vt:lpstr>
      <vt:lpstr>Bozeman Genetic Analysis video</vt:lpstr>
      <vt:lpstr>Gel Electrophoresis</vt:lpstr>
      <vt:lpstr>Restriction Enzymes</vt:lpstr>
      <vt:lpstr>EcoRI example</vt:lpstr>
      <vt:lpstr>Recombinant DNA</vt:lpstr>
      <vt:lpstr>Or…organize the fragments by length!</vt:lpstr>
      <vt:lpstr>Gel plate creation</vt:lpstr>
      <vt:lpstr>Draw a Gel Electrophoresis Plate</vt:lpstr>
      <vt:lpstr>Draw a Gel Electrophoresis Plate</vt:lpstr>
      <vt:lpstr>Draw a Gel Electrophoresis Plate</vt:lpstr>
      <vt:lpstr>Record in the table on next page</vt:lpstr>
      <vt:lpstr>Draw a line representing the length</vt:lpstr>
    </vt:vector>
  </TitlesOfParts>
  <Company>Pflugerville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Analysis</dc:title>
  <dc:creator>Alfred Kapa</dc:creator>
  <cp:lastModifiedBy>Alfred Kapa</cp:lastModifiedBy>
  <cp:revision>14</cp:revision>
  <dcterms:created xsi:type="dcterms:W3CDTF">2017-03-02T23:19:04Z</dcterms:created>
  <dcterms:modified xsi:type="dcterms:W3CDTF">2020-02-21T17:27:35Z</dcterms:modified>
</cp:coreProperties>
</file>