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256" r:id="rId2"/>
    <p:sldId id="257" r:id="rId3"/>
    <p:sldId id="277" r:id="rId4"/>
    <p:sldId id="276" r:id="rId5"/>
    <p:sldId id="286" r:id="rId6"/>
    <p:sldId id="258" r:id="rId7"/>
    <p:sldId id="279" r:id="rId8"/>
    <p:sldId id="280" r:id="rId9"/>
    <p:sldId id="308" r:id="rId10"/>
    <p:sldId id="281" r:id="rId11"/>
    <p:sldId id="282" r:id="rId12"/>
    <p:sldId id="284" r:id="rId13"/>
    <p:sldId id="283" r:id="rId14"/>
    <p:sldId id="285" r:id="rId15"/>
    <p:sldId id="309" r:id="rId16"/>
    <p:sldId id="310" r:id="rId17"/>
    <p:sldId id="259" r:id="rId18"/>
    <p:sldId id="287" r:id="rId19"/>
    <p:sldId id="288" r:id="rId20"/>
    <p:sldId id="289" r:id="rId21"/>
    <p:sldId id="295" r:id="rId22"/>
    <p:sldId id="290" r:id="rId23"/>
    <p:sldId id="291" r:id="rId24"/>
    <p:sldId id="292" r:id="rId25"/>
    <p:sldId id="293" r:id="rId26"/>
    <p:sldId id="294" r:id="rId27"/>
    <p:sldId id="425" r:id="rId28"/>
    <p:sldId id="296" r:id="rId29"/>
    <p:sldId id="311" r:id="rId30"/>
    <p:sldId id="298" r:id="rId31"/>
    <p:sldId id="300" r:id="rId32"/>
    <p:sldId id="301" r:id="rId33"/>
    <p:sldId id="302" r:id="rId34"/>
    <p:sldId id="303" r:id="rId35"/>
    <p:sldId id="304" r:id="rId36"/>
    <p:sldId id="305" r:id="rId37"/>
    <p:sldId id="274" r:id="rId38"/>
    <p:sldId id="306" r:id="rId39"/>
    <p:sldId id="313" r:id="rId40"/>
    <p:sldId id="326" r:id="rId41"/>
    <p:sldId id="333" r:id="rId42"/>
    <p:sldId id="341" r:id="rId43"/>
    <p:sldId id="342" r:id="rId44"/>
    <p:sldId id="343" r:id="rId45"/>
    <p:sldId id="340" r:id="rId46"/>
    <p:sldId id="344" r:id="rId47"/>
    <p:sldId id="345" r:id="rId48"/>
    <p:sldId id="346" r:id="rId49"/>
    <p:sldId id="347" r:id="rId50"/>
    <p:sldId id="348" r:id="rId51"/>
    <p:sldId id="380" r:id="rId52"/>
    <p:sldId id="327" r:id="rId53"/>
    <p:sldId id="335" r:id="rId54"/>
    <p:sldId id="354" r:id="rId55"/>
    <p:sldId id="351" r:id="rId56"/>
    <p:sldId id="352" r:id="rId57"/>
    <p:sldId id="353" r:id="rId58"/>
    <p:sldId id="356" r:id="rId59"/>
    <p:sldId id="357" r:id="rId60"/>
    <p:sldId id="355" r:id="rId61"/>
    <p:sldId id="359" r:id="rId62"/>
    <p:sldId id="358" r:id="rId63"/>
    <p:sldId id="349" r:id="rId64"/>
    <p:sldId id="361" r:id="rId65"/>
    <p:sldId id="363" r:id="rId66"/>
    <p:sldId id="360" r:id="rId67"/>
    <p:sldId id="362" r:id="rId68"/>
    <p:sldId id="378" r:id="rId69"/>
    <p:sldId id="379" r:id="rId70"/>
    <p:sldId id="328" r:id="rId71"/>
    <p:sldId id="334" r:id="rId72"/>
    <p:sldId id="365" r:id="rId73"/>
    <p:sldId id="366" r:id="rId74"/>
    <p:sldId id="367" r:id="rId75"/>
    <p:sldId id="368" r:id="rId76"/>
    <p:sldId id="370" r:id="rId77"/>
    <p:sldId id="369" r:id="rId78"/>
    <p:sldId id="371" r:id="rId79"/>
    <p:sldId id="372" r:id="rId80"/>
    <p:sldId id="373" r:id="rId81"/>
    <p:sldId id="374" r:id="rId82"/>
    <p:sldId id="375" r:id="rId83"/>
    <p:sldId id="364" r:id="rId84"/>
    <p:sldId id="376" r:id="rId85"/>
    <p:sldId id="377" r:id="rId86"/>
    <p:sldId id="329" r:id="rId87"/>
    <p:sldId id="336" r:id="rId88"/>
    <p:sldId id="382" r:id="rId89"/>
    <p:sldId id="383" r:id="rId90"/>
    <p:sldId id="384" r:id="rId91"/>
    <p:sldId id="385" r:id="rId92"/>
    <p:sldId id="381" r:id="rId93"/>
    <p:sldId id="386" r:id="rId94"/>
    <p:sldId id="387" r:id="rId95"/>
    <p:sldId id="388" r:id="rId96"/>
    <p:sldId id="389" r:id="rId97"/>
    <p:sldId id="330" r:id="rId98"/>
    <p:sldId id="337" r:id="rId99"/>
    <p:sldId id="392" r:id="rId100"/>
    <p:sldId id="424" r:id="rId101"/>
    <p:sldId id="391" r:id="rId102"/>
    <p:sldId id="393" r:id="rId103"/>
    <p:sldId id="394" r:id="rId104"/>
    <p:sldId id="395" r:id="rId105"/>
    <p:sldId id="396" r:id="rId106"/>
    <p:sldId id="397" r:id="rId107"/>
    <p:sldId id="390" r:id="rId108"/>
    <p:sldId id="398" r:id="rId109"/>
    <p:sldId id="399" r:id="rId110"/>
    <p:sldId id="400" r:id="rId111"/>
    <p:sldId id="401" r:id="rId112"/>
    <p:sldId id="331" r:id="rId113"/>
    <p:sldId id="402" r:id="rId114"/>
    <p:sldId id="403" r:id="rId115"/>
    <p:sldId id="404" r:id="rId116"/>
    <p:sldId id="420" r:id="rId117"/>
    <p:sldId id="405" r:id="rId118"/>
    <p:sldId id="406" r:id="rId119"/>
    <p:sldId id="338" r:id="rId120"/>
    <p:sldId id="407" r:id="rId121"/>
    <p:sldId id="408" r:id="rId122"/>
    <p:sldId id="423" r:id="rId123"/>
    <p:sldId id="409" r:id="rId124"/>
    <p:sldId id="410" r:id="rId125"/>
    <p:sldId id="419" r:id="rId126"/>
    <p:sldId id="332" r:id="rId127"/>
    <p:sldId id="411" r:id="rId128"/>
    <p:sldId id="412" r:id="rId129"/>
    <p:sldId id="413" r:id="rId130"/>
    <p:sldId id="414" r:id="rId131"/>
    <p:sldId id="415" r:id="rId132"/>
    <p:sldId id="339" r:id="rId133"/>
    <p:sldId id="421" r:id="rId134"/>
    <p:sldId id="416" r:id="rId135"/>
    <p:sldId id="417" r:id="rId136"/>
    <p:sldId id="418" r:id="rId137"/>
    <p:sldId id="422" r:id="rId138"/>
    <p:sldId id="426"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2" autoAdjust="0"/>
    <p:restoredTop sz="94188" autoAdjust="0"/>
  </p:normalViewPr>
  <p:slideViewPr>
    <p:cSldViewPr>
      <p:cViewPr varScale="1">
        <p:scale>
          <a:sx n="106" d="100"/>
          <a:sy n="106" d="100"/>
        </p:scale>
        <p:origin x="132" y="72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2-11-07T16:07:45.39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0,'0'25,"0"-25</inkml:trace>
  <inkml:trace contextRef="#ctx0" brushRef="#br0" timeOffset="2824">2556 345,'0'24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A97B9E-D6B1-40CB-8AC7-210CA644A487}" type="datetimeFigureOut">
              <a:rPr lang="en-US" smtClean="0"/>
              <a:pPr/>
              <a:t>4/26/2021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BE269-D69F-45BF-87B5-F3F75284DFD9}" type="slidenum">
              <a:rPr lang="en-US" smtClean="0"/>
              <a:pPr/>
              <a:t>‹#›</a:t>
            </a:fld>
            <a:endParaRPr lang="en-US"/>
          </a:p>
        </p:txBody>
      </p:sp>
    </p:spTree>
    <p:extLst>
      <p:ext uri="{BB962C8B-B14F-4D97-AF65-F5344CB8AC3E}">
        <p14:creationId xmlns:p14="http://schemas.microsoft.com/office/powerpoint/2010/main" val="82551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87</a:t>
            </a:fld>
            <a:endParaRPr lang="en-US"/>
          </a:p>
        </p:txBody>
      </p:sp>
    </p:spTree>
    <p:extLst>
      <p:ext uri="{BB962C8B-B14F-4D97-AF65-F5344CB8AC3E}">
        <p14:creationId xmlns:p14="http://schemas.microsoft.com/office/powerpoint/2010/main" val="124804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88</a:t>
            </a:fld>
            <a:endParaRPr lang="en-US"/>
          </a:p>
        </p:txBody>
      </p:sp>
    </p:spTree>
    <p:extLst>
      <p:ext uri="{BB962C8B-B14F-4D97-AF65-F5344CB8AC3E}">
        <p14:creationId xmlns:p14="http://schemas.microsoft.com/office/powerpoint/2010/main" val="124804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89</a:t>
            </a:fld>
            <a:endParaRPr lang="en-US"/>
          </a:p>
        </p:txBody>
      </p:sp>
    </p:spTree>
    <p:extLst>
      <p:ext uri="{BB962C8B-B14F-4D97-AF65-F5344CB8AC3E}">
        <p14:creationId xmlns:p14="http://schemas.microsoft.com/office/powerpoint/2010/main" val="12480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90</a:t>
            </a:fld>
            <a:endParaRPr lang="en-US"/>
          </a:p>
        </p:txBody>
      </p:sp>
    </p:spTree>
    <p:extLst>
      <p:ext uri="{BB962C8B-B14F-4D97-AF65-F5344CB8AC3E}">
        <p14:creationId xmlns:p14="http://schemas.microsoft.com/office/powerpoint/2010/main" val="1248046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EBE269-D69F-45BF-87B5-F3F75284DFD9}" type="slidenum">
              <a:rPr lang="en-US" smtClean="0"/>
              <a:pPr/>
              <a:t>91</a:t>
            </a:fld>
            <a:endParaRPr lang="en-US"/>
          </a:p>
        </p:txBody>
      </p:sp>
    </p:spTree>
    <p:extLst>
      <p:ext uri="{BB962C8B-B14F-4D97-AF65-F5344CB8AC3E}">
        <p14:creationId xmlns:p14="http://schemas.microsoft.com/office/powerpoint/2010/main" val="124804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A6C80C-34EC-48E5-952F-B92CA27AF96D}"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6C80C-34EC-48E5-952F-B92CA27AF96D}"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6C80C-34EC-48E5-952F-B92CA27AF96D}"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6C80C-34EC-48E5-952F-B92CA27AF96D}"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6C80C-34EC-48E5-952F-B92CA27AF96D}"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6C80C-34EC-48E5-952F-B92CA27AF96D}"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A6C80C-34EC-48E5-952F-B92CA27AF96D}" type="datetimeFigureOut">
              <a:rPr lang="en-US" smtClean="0"/>
              <a:pPr/>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A6C80C-34EC-48E5-952F-B92CA27AF96D}" type="datetimeFigureOut">
              <a:rPr lang="en-US" smtClean="0"/>
              <a:pPr/>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6C80C-34EC-48E5-952F-B92CA27AF96D}" type="datetimeFigureOut">
              <a:rPr lang="en-US" smtClean="0"/>
              <a:pPr/>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6C80C-34EC-48E5-952F-B92CA27AF96D}"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6C80C-34EC-48E5-952F-B92CA27AF96D}"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7DD593-4472-4854-8335-593DD6171B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6C80C-34EC-48E5-952F-B92CA27AF96D}" type="datetimeFigureOut">
              <a:rPr lang="en-US" smtClean="0"/>
              <a:pPr/>
              <a:t>4/26/2021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DD593-4472-4854-8335-593DD6171B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8.gif"/><Relationship Id="rId4"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www.youtube.com/watch?v=3IkAnVZpO5Y&amp;feature=player_detailpage"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46.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youtube.com/watch?v=LqhvmUEdOYY"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youtube.com/watch?v=3nZaSrV6v6k&amp;feature=relate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43001"/>
            <a:ext cx="9144000" cy="1470025"/>
          </a:xfrm>
        </p:spPr>
        <p:txBody>
          <a:bodyPr>
            <a:noAutofit/>
          </a:bodyPr>
          <a:lstStyle/>
          <a:p>
            <a:r>
              <a:rPr lang="en-US" sz="11500" dirty="0">
                <a:solidFill>
                  <a:srgbClr val="FFFF00"/>
                </a:solidFill>
                <a:latin typeface="Chiller" pitchFamily="82" charset="0"/>
              </a:rPr>
              <a:t>The Human Body</a:t>
            </a:r>
          </a:p>
        </p:txBody>
      </p:sp>
      <p:pic>
        <p:nvPicPr>
          <p:cNvPr id="3076" name="Picture 4" descr="http://i.livescience.com/images/i/25668/i02/human-body-systems.jpg?13324457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145" y="2729345"/>
            <a:ext cx="9144000" cy="3498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8229600" cy="713509"/>
          </a:xfrm>
        </p:spPr>
        <p:txBody>
          <a:bodyPr>
            <a:normAutofit/>
          </a:bodyPr>
          <a:lstStyle/>
          <a:p>
            <a:r>
              <a:rPr lang="en-US" sz="4000" dirty="0" err="1"/>
              <a:t>Integumentary</a:t>
            </a:r>
            <a:r>
              <a:rPr lang="en-US" sz="4000" dirty="0"/>
              <a:t> System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971800"/>
            <a:ext cx="685723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43800" y="2983285"/>
            <a:ext cx="1981200" cy="461665"/>
          </a:xfrm>
          <a:prstGeom prst="rect">
            <a:avLst/>
          </a:prstGeom>
          <a:noFill/>
        </p:spPr>
        <p:txBody>
          <a:bodyPr wrap="square" rtlCol="0">
            <a:spAutoFit/>
          </a:bodyPr>
          <a:lstStyle/>
          <a:p>
            <a:pPr algn="ctr"/>
            <a:r>
              <a:rPr lang="en-US" sz="2400" b="1" dirty="0">
                <a:solidFill>
                  <a:srgbClr val="FF0000"/>
                </a:solidFill>
              </a:rPr>
              <a:t>Hair</a:t>
            </a:r>
          </a:p>
        </p:txBody>
      </p:sp>
      <p:sp>
        <p:nvSpPr>
          <p:cNvPr id="8" name="TextBox 7"/>
          <p:cNvSpPr txBox="1"/>
          <p:nvPr/>
        </p:nvSpPr>
        <p:spPr>
          <a:xfrm>
            <a:off x="8229600" y="4267201"/>
            <a:ext cx="2103010" cy="461665"/>
          </a:xfrm>
          <a:prstGeom prst="rect">
            <a:avLst/>
          </a:prstGeom>
          <a:noFill/>
        </p:spPr>
        <p:txBody>
          <a:bodyPr wrap="square" rtlCol="0">
            <a:spAutoFit/>
          </a:bodyPr>
          <a:lstStyle/>
          <a:p>
            <a:pPr algn="ctr"/>
            <a:r>
              <a:rPr lang="en-US" sz="2400" b="1" dirty="0">
                <a:solidFill>
                  <a:srgbClr val="FF0000"/>
                </a:solidFill>
              </a:rPr>
              <a:t>Epidermis</a:t>
            </a:r>
          </a:p>
        </p:txBody>
      </p:sp>
      <p:sp>
        <p:nvSpPr>
          <p:cNvPr id="3" name="Content Placeholder 2"/>
          <p:cNvSpPr>
            <a:spLocks noGrp="1"/>
          </p:cNvSpPr>
          <p:nvPr>
            <p:ph idx="1"/>
          </p:nvPr>
        </p:nvSpPr>
        <p:spPr>
          <a:xfrm>
            <a:off x="609600" y="685800"/>
            <a:ext cx="10972800" cy="5486400"/>
          </a:xfrm>
        </p:spPr>
        <p:txBody>
          <a:bodyPr/>
          <a:lstStyle/>
          <a:p>
            <a:pPr>
              <a:buNone/>
            </a:pPr>
            <a:r>
              <a:rPr lang="en-US" sz="2800" b="1" dirty="0"/>
              <a:t>Skin has 3 Layers:</a:t>
            </a:r>
          </a:p>
          <a:p>
            <a:pPr>
              <a:buNone/>
            </a:pPr>
            <a:r>
              <a:rPr lang="en-US" sz="2400" dirty="0"/>
              <a:t>   3. </a:t>
            </a:r>
            <a:r>
              <a:rPr lang="en-US" sz="2800" u="sng" dirty="0">
                <a:solidFill>
                  <a:srgbClr val="FF0000"/>
                </a:solidFill>
              </a:rPr>
              <a:t>Hypodermis (Subcutaneous)</a:t>
            </a:r>
            <a:r>
              <a:rPr lang="en-US" sz="2800" dirty="0"/>
              <a:t> – </a:t>
            </a:r>
            <a:r>
              <a:rPr lang="en-US" sz="2800" b="1" dirty="0"/>
              <a:t>innermost layer</a:t>
            </a:r>
            <a:endParaRPr lang="en-US" sz="2800" dirty="0"/>
          </a:p>
          <a:p>
            <a:pPr>
              <a:buNone/>
            </a:pPr>
            <a:r>
              <a:rPr lang="en-US" sz="2800" dirty="0"/>
              <a:t>		a. </a:t>
            </a:r>
            <a:r>
              <a:rPr lang="en-US" sz="2800" dirty="0">
                <a:solidFill>
                  <a:srgbClr val="FF0000"/>
                </a:solidFill>
              </a:rPr>
              <a:t>Not considered a part of skin; connects skin to </a:t>
            </a:r>
          </a:p>
          <a:p>
            <a:pPr>
              <a:buNone/>
            </a:pPr>
            <a:r>
              <a:rPr lang="en-US" sz="2800" dirty="0"/>
              <a:t>		     underlying </a:t>
            </a:r>
            <a:r>
              <a:rPr lang="en-US" sz="2800" dirty="0">
                <a:solidFill>
                  <a:srgbClr val="FF0000"/>
                </a:solidFill>
              </a:rPr>
              <a:t>bone</a:t>
            </a:r>
            <a:r>
              <a:rPr lang="en-US" sz="2800" dirty="0"/>
              <a:t> &amp; </a:t>
            </a:r>
            <a:r>
              <a:rPr lang="en-US" sz="2800" dirty="0">
                <a:solidFill>
                  <a:srgbClr val="FF0000"/>
                </a:solidFill>
              </a:rPr>
              <a:t>muscle</a:t>
            </a:r>
            <a:r>
              <a:rPr lang="en-US" sz="2800" dirty="0"/>
              <a:t>			</a:t>
            </a:r>
          </a:p>
          <a:p>
            <a:pPr>
              <a:buNone/>
            </a:pPr>
            <a:r>
              <a:rPr lang="en-US" sz="2800" dirty="0"/>
              <a:t>		b.  Contains </a:t>
            </a:r>
            <a:r>
              <a:rPr lang="en-US" sz="2800" dirty="0">
                <a:solidFill>
                  <a:srgbClr val="FF0000"/>
                </a:solidFill>
              </a:rPr>
              <a:t>50%  </a:t>
            </a:r>
            <a:r>
              <a:rPr lang="en-US" sz="2800" dirty="0"/>
              <a:t>of body fat</a:t>
            </a:r>
          </a:p>
          <a:p>
            <a:pPr>
              <a:buNone/>
            </a:pPr>
            <a:r>
              <a:rPr lang="en-US" sz="2800" dirty="0"/>
              <a:t>		</a:t>
            </a:r>
            <a:endParaRPr lang="en-US" sz="3600" u="sng" dirty="0"/>
          </a:p>
          <a:p>
            <a:pPr>
              <a:buNone/>
            </a:pPr>
            <a:endParaRPr lang="en-US" sz="3600" dirty="0">
              <a:solidFill>
                <a:srgbClr val="FF0000"/>
              </a:solidFill>
            </a:endParaRPr>
          </a:p>
          <a:p>
            <a:pPr>
              <a:buNone/>
            </a:pPr>
            <a:endParaRPr lang="en-US" sz="2800" dirty="0"/>
          </a:p>
        </p:txBody>
      </p:sp>
      <p:sp>
        <p:nvSpPr>
          <p:cNvPr id="7" name="TextBox 6"/>
          <p:cNvSpPr txBox="1"/>
          <p:nvPr/>
        </p:nvSpPr>
        <p:spPr>
          <a:xfrm>
            <a:off x="8259424" y="4800601"/>
            <a:ext cx="2103010" cy="461665"/>
          </a:xfrm>
          <a:prstGeom prst="rect">
            <a:avLst/>
          </a:prstGeom>
          <a:noFill/>
        </p:spPr>
        <p:txBody>
          <a:bodyPr wrap="square" rtlCol="0">
            <a:spAutoFit/>
          </a:bodyPr>
          <a:lstStyle/>
          <a:p>
            <a:pPr algn="ctr"/>
            <a:r>
              <a:rPr lang="en-US" sz="2400" b="1" dirty="0">
                <a:solidFill>
                  <a:srgbClr val="FF0000"/>
                </a:solidFill>
              </a:rPr>
              <a:t>Dermis</a:t>
            </a:r>
          </a:p>
        </p:txBody>
      </p:sp>
      <p:sp>
        <p:nvSpPr>
          <p:cNvPr id="9" name="TextBox 8"/>
          <p:cNvSpPr txBox="1"/>
          <p:nvPr/>
        </p:nvSpPr>
        <p:spPr>
          <a:xfrm>
            <a:off x="3498274" y="6172201"/>
            <a:ext cx="2109937" cy="461665"/>
          </a:xfrm>
          <a:prstGeom prst="rect">
            <a:avLst/>
          </a:prstGeom>
          <a:noFill/>
        </p:spPr>
        <p:txBody>
          <a:bodyPr wrap="square" rtlCol="0">
            <a:spAutoFit/>
          </a:bodyPr>
          <a:lstStyle/>
          <a:p>
            <a:pPr algn="ctr"/>
            <a:r>
              <a:rPr lang="en-US" sz="2400" b="1" dirty="0">
                <a:solidFill>
                  <a:srgbClr val="FF0000"/>
                </a:solidFill>
              </a:rPr>
              <a:t>Hair Follicle</a:t>
            </a:r>
          </a:p>
        </p:txBody>
      </p:sp>
      <p:sp>
        <p:nvSpPr>
          <p:cNvPr id="10" name="TextBox 9"/>
          <p:cNvSpPr txBox="1"/>
          <p:nvPr/>
        </p:nvSpPr>
        <p:spPr>
          <a:xfrm>
            <a:off x="3048000" y="3500736"/>
            <a:ext cx="2560210" cy="461665"/>
          </a:xfrm>
          <a:prstGeom prst="rect">
            <a:avLst/>
          </a:prstGeom>
          <a:solidFill>
            <a:schemeClr val="bg1"/>
          </a:solidFill>
          <a:ln w="38100">
            <a:solidFill>
              <a:schemeClr val="tx1"/>
            </a:solidFill>
          </a:ln>
        </p:spPr>
        <p:txBody>
          <a:bodyPr wrap="square" rtlCol="0">
            <a:spAutoFit/>
          </a:bodyPr>
          <a:lstStyle/>
          <a:p>
            <a:pPr algn="ctr"/>
            <a:r>
              <a:rPr lang="en-US" sz="2400" b="1" dirty="0">
                <a:solidFill>
                  <a:srgbClr val="FF0000"/>
                </a:solidFill>
              </a:rPr>
              <a:t>Sebaceous Gland</a:t>
            </a:r>
          </a:p>
        </p:txBody>
      </p:sp>
      <p:sp>
        <p:nvSpPr>
          <p:cNvPr id="11" name="TextBox 10"/>
          <p:cNvSpPr txBox="1"/>
          <p:nvPr/>
        </p:nvSpPr>
        <p:spPr>
          <a:xfrm>
            <a:off x="7650590" y="6172201"/>
            <a:ext cx="2103010" cy="461665"/>
          </a:xfrm>
          <a:prstGeom prst="rect">
            <a:avLst/>
          </a:prstGeom>
          <a:noFill/>
        </p:spPr>
        <p:txBody>
          <a:bodyPr wrap="square" rtlCol="0">
            <a:spAutoFit/>
          </a:bodyPr>
          <a:lstStyle/>
          <a:p>
            <a:pPr algn="ctr"/>
            <a:r>
              <a:rPr lang="en-US" sz="2400" b="1" dirty="0">
                <a:solidFill>
                  <a:srgbClr val="FF0000"/>
                </a:solidFill>
              </a:rPr>
              <a:t>Sweat Gland</a:t>
            </a:r>
          </a:p>
        </p:txBody>
      </p:sp>
      <p:sp>
        <p:nvSpPr>
          <p:cNvPr id="12" name="TextBox 11"/>
          <p:cNvSpPr txBox="1"/>
          <p:nvPr/>
        </p:nvSpPr>
        <p:spPr>
          <a:xfrm>
            <a:off x="8259424" y="5334001"/>
            <a:ext cx="2256176" cy="830997"/>
          </a:xfrm>
          <a:prstGeom prst="rect">
            <a:avLst/>
          </a:prstGeom>
          <a:solidFill>
            <a:schemeClr val="bg1"/>
          </a:solidFill>
          <a:ln w="38100">
            <a:solidFill>
              <a:schemeClr val="tx1"/>
            </a:solidFill>
          </a:ln>
        </p:spPr>
        <p:txBody>
          <a:bodyPr wrap="square" rtlCol="0">
            <a:spAutoFit/>
          </a:bodyPr>
          <a:lstStyle/>
          <a:p>
            <a:pPr algn="ctr"/>
            <a:r>
              <a:rPr lang="en-US" sz="2400" b="1" dirty="0">
                <a:solidFill>
                  <a:srgbClr val="FF0000"/>
                </a:solidFill>
              </a:rPr>
              <a:t>Hypodermis</a:t>
            </a:r>
          </a:p>
          <a:p>
            <a:pPr algn="ctr"/>
            <a:r>
              <a:rPr lang="en-US" sz="2400" b="1" dirty="0">
                <a:solidFill>
                  <a:srgbClr val="FF0000"/>
                </a:solidFill>
              </a:rPr>
              <a:t>(Subcutaneous)</a:t>
            </a:r>
          </a:p>
        </p:txBody>
      </p:sp>
    </p:spTree>
    <p:extLst>
      <p:ext uri="{BB962C8B-B14F-4D97-AF65-F5344CB8AC3E}">
        <p14:creationId xmlns:p14="http://schemas.microsoft.com/office/powerpoint/2010/main" val="40766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Central Nervous System </a:t>
            </a:r>
            <a:r>
              <a:rPr lang="en-US" u="sng" dirty="0"/>
              <a:t>VS</a:t>
            </a:r>
            <a:br>
              <a:rPr lang="en-US" u="sng" dirty="0"/>
            </a:br>
            <a:r>
              <a:rPr lang="en-US" dirty="0"/>
              <a:t>Peripheral Nervous System</a:t>
            </a:r>
          </a:p>
        </p:txBody>
      </p:sp>
      <p:sp>
        <p:nvSpPr>
          <p:cNvPr id="3" name="Content Placeholder 2"/>
          <p:cNvSpPr>
            <a:spLocks noGrp="1"/>
          </p:cNvSpPr>
          <p:nvPr>
            <p:ph idx="1"/>
          </p:nvPr>
        </p:nvSpPr>
        <p:spPr>
          <a:xfrm>
            <a:off x="6324600" y="1836738"/>
            <a:ext cx="5257800" cy="4525963"/>
          </a:xfrm>
        </p:spPr>
        <p:txBody>
          <a:bodyPr/>
          <a:lstStyle/>
          <a:p>
            <a:r>
              <a:rPr lang="en-US" dirty="0"/>
              <a:t>Central Nervous System (Green) includes the brain and the spinal cord</a:t>
            </a:r>
          </a:p>
          <a:p>
            <a:endParaRPr lang="en-US" dirty="0"/>
          </a:p>
          <a:p>
            <a:r>
              <a:rPr lang="en-US" dirty="0"/>
              <a:t>Peripheral Nervous System (Pink) is everything else</a:t>
            </a:r>
          </a:p>
        </p:txBody>
      </p:sp>
      <p:pic>
        <p:nvPicPr>
          <p:cNvPr id="4" name="Picture 2" descr="http://cf067b.medialib.glogster.com/media/21/219ea1f3876a1bf69150d2ba639cff345ea022e36900f14fc95362acc38a2c5a/the-nervous-system-7th-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2864624"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0500" y="3638054"/>
            <a:ext cx="1905000" cy="1477328"/>
          </a:xfrm>
          <a:prstGeom prst="rect">
            <a:avLst/>
          </a:prstGeom>
          <a:noFill/>
        </p:spPr>
        <p:txBody>
          <a:bodyPr wrap="square" rtlCol="0">
            <a:spAutoFit/>
          </a:bodyPr>
          <a:lstStyle/>
          <a:p>
            <a:r>
              <a:rPr lang="en-US" b="1" dirty="0">
                <a:solidFill>
                  <a:srgbClr val="FF0000"/>
                </a:solidFill>
              </a:rPr>
              <a:t>** Color the CNS and the PNS different colors (color choice is up to you) </a:t>
            </a:r>
          </a:p>
        </p:txBody>
      </p:sp>
    </p:spTree>
    <p:extLst>
      <p:ext uri="{BB962C8B-B14F-4D97-AF65-F5344CB8AC3E}">
        <p14:creationId xmlns:p14="http://schemas.microsoft.com/office/powerpoint/2010/main" val="2447242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24" y="0"/>
            <a:ext cx="8229600" cy="1143000"/>
          </a:xfrm>
        </p:spPr>
        <p:txBody>
          <a:bodyPr/>
          <a:lstStyle/>
          <a:p>
            <a:r>
              <a:rPr lang="en-US" dirty="0"/>
              <a:t>Nervous System</a:t>
            </a:r>
          </a:p>
        </p:txBody>
      </p:sp>
      <p:sp>
        <p:nvSpPr>
          <p:cNvPr id="3" name="Content Placeholder 2"/>
          <p:cNvSpPr>
            <a:spLocks noGrp="1"/>
          </p:cNvSpPr>
          <p:nvPr>
            <p:ph idx="1"/>
          </p:nvPr>
        </p:nvSpPr>
        <p:spPr>
          <a:xfrm>
            <a:off x="609600" y="990600"/>
            <a:ext cx="10972800" cy="5105400"/>
          </a:xfrm>
        </p:spPr>
        <p:txBody>
          <a:bodyPr/>
          <a:lstStyle/>
          <a:p>
            <a:pPr>
              <a:buNone/>
            </a:pPr>
            <a:r>
              <a:rPr lang="en-US" b="1" dirty="0"/>
              <a:t>Major Organs/Parts Involved:</a:t>
            </a:r>
          </a:p>
          <a:p>
            <a:pPr>
              <a:buNone/>
            </a:pPr>
            <a:r>
              <a:rPr lang="en-US" dirty="0"/>
              <a:t>   3. </a:t>
            </a:r>
            <a:r>
              <a:rPr lang="en-US" u="sng" dirty="0">
                <a:solidFill>
                  <a:srgbClr val="FF0000"/>
                </a:solidFill>
              </a:rPr>
              <a:t>Nerves</a:t>
            </a:r>
            <a:r>
              <a:rPr lang="en-US" dirty="0">
                <a:solidFill>
                  <a:srgbClr val="FF0000"/>
                </a:solidFill>
              </a:rPr>
              <a:t> </a:t>
            </a:r>
            <a:r>
              <a:rPr lang="en-US" dirty="0"/>
              <a:t>– enclosed, cable-like bundle of axons that carry electrical impulses</a:t>
            </a:r>
          </a:p>
          <a:p>
            <a:pPr>
              <a:buNone/>
            </a:pPr>
            <a:endParaRPr lang="en-US" sz="3600" dirty="0">
              <a:solidFill>
                <a:srgbClr val="FF0000"/>
              </a:solidFill>
            </a:endParaRPr>
          </a:p>
          <a:p>
            <a:pPr>
              <a:buNone/>
            </a:pPr>
            <a:endParaRPr lang="en-US" sz="2800" dirty="0"/>
          </a:p>
        </p:txBody>
      </p:sp>
      <p:pic>
        <p:nvPicPr>
          <p:cNvPr id="4098" name="Picture 2" descr="http://www.peripheralneuropathytreatments.com/images/neuropothy_nerve_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3419947"/>
            <a:ext cx="4156881" cy="33197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neuropathydoctor.com/wp-content/uploads/2011/03/nervo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805112"/>
            <a:ext cx="2209800" cy="401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371600"/>
            <a:ext cx="10972800" cy="1600200"/>
          </a:xfrm>
        </p:spPr>
        <p:txBody>
          <a:bodyPr/>
          <a:lstStyle/>
          <a:p>
            <a:pPr>
              <a:buNone/>
            </a:pPr>
            <a:r>
              <a:rPr lang="en-US" b="1" dirty="0"/>
              <a:t>Major Organs/Parts Involved:</a:t>
            </a:r>
          </a:p>
          <a:p>
            <a:pPr>
              <a:buNone/>
            </a:pPr>
            <a:r>
              <a:rPr lang="en-US" dirty="0"/>
              <a:t>   4. </a:t>
            </a:r>
            <a:r>
              <a:rPr lang="en-US" u="sng" dirty="0">
                <a:solidFill>
                  <a:srgbClr val="FF0000"/>
                </a:solidFill>
              </a:rPr>
              <a:t>Neuron</a:t>
            </a:r>
            <a:r>
              <a:rPr lang="en-US" dirty="0">
                <a:solidFill>
                  <a:srgbClr val="FF0000"/>
                </a:solidFill>
              </a:rPr>
              <a:t> </a:t>
            </a:r>
            <a:r>
              <a:rPr lang="en-US" dirty="0"/>
              <a:t>– nerve cell that processes information</a:t>
            </a:r>
          </a:p>
          <a:p>
            <a:pPr>
              <a:buNone/>
            </a:pPr>
            <a:endParaRPr lang="en-US" sz="36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neuron 2.png"/>
          <p:cNvPicPr/>
          <p:nvPr/>
        </p:nvPicPr>
        <p:blipFill>
          <a:blip r:embed="rId2" cstate="print"/>
          <a:srcRect/>
          <a:stretch>
            <a:fillRect/>
          </a:stretch>
        </p:blipFill>
        <p:spPr bwMode="auto">
          <a:xfrm>
            <a:off x="3475630" y="3045720"/>
            <a:ext cx="4724400" cy="3200400"/>
          </a:xfrm>
          <a:prstGeom prst="rect">
            <a:avLst/>
          </a:prstGeom>
          <a:noFill/>
          <a:ln w="9525">
            <a:noFill/>
            <a:miter lim="800000"/>
            <a:headEnd/>
            <a:tailEnd/>
          </a:ln>
        </p:spPr>
      </p:pic>
      <p:sp>
        <p:nvSpPr>
          <p:cNvPr id="5" name="Left Brace 4"/>
          <p:cNvSpPr/>
          <p:nvPr/>
        </p:nvSpPr>
        <p:spPr>
          <a:xfrm rot="16200000">
            <a:off x="5609229" y="3883921"/>
            <a:ext cx="457203" cy="47244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724400" y="6400801"/>
            <a:ext cx="2209800" cy="461665"/>
          </a:xfrm>
          <a:prstGeom prst="rect">
            <a:avLst/>
          </a:prstGeom>
          <a:noFill/>
        </p:spPr>
        <p:txBody>
          <a:bodyPr wrap="square" rtlCol="0">
            <a:spAutoFit/>
          </a:bodyPr>
          <a:lstStyle/>
          <a:p>
            <a:pPr algn="ctr"/>
            <a:r>
              <a:rPr lang="en-US" sz="2400" b="1" dirty="0">
                <a:solidFill>
                  <a:srgbClr val="FF0000"/>
                </a:solidFill>
              </a:rPr>
              <a:t>Neuron</a:t>
            </a:r>
          </a:p>
        </p:txBody>
      </p:sp>
      <p:sp>
        <p:nvSpPr>
          <p:cNvPr id="7" name="TextBox 6"/>
          <p:cNvSpPr txBox="1"/>
          <p:nvPr/>
        </p:nvSpPr>
        <p:spPr>
          <a:xfrm>
            <a:off x="5486400" y="2819400"/>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8" name="TextBox 7"/>
          <p:cNvSpPr txBox="1"/>
          <p:nvPr/>
        </p:nvSpPr>
        <p:spPr>
          <a:xfrm>
            <a:off x="6006152" y="3386625"/>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9" name="TextBox 8"/>
          <p:cNvSpPr txBox="1"/>
          <p:nvPr/>
        </p:nvSpPr>
        <p:spPr>
          <a:xfrm>
            <a:off x="6789761" y="3897868"/>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10" name="TextBox 9"/>
          <p:cNvSpPr txBox="1"/>
          <p:nvPr/>
        </p:nvSpPr>
        <p:spPr>
          <a:xfrm>
            <a:off x="7315200" y="4423155"/>
            <a:ext cx="1406288" cy="830997"/>
          </a:xfrm>
          <a:prstGeom prst="rect">
            <a:avLst/>
          </a:prstGeom>
          <a:solidFill>
            <a:schemeClr val="bg1"/>
          </a:solidFill>
          <a:ln w="28575">
            <a:solidFill>
              <a:schemeClr val="bg1"/>
            </a:solidFill>
          </a:ln>
        </p:spPr>
        <p:txBody>
          <a:bodyPr wrap="square" rtlCol="0">
            <a:spAutoFit/>
          </a:bodyPr>
          <a:lstStyle/>
          <a:p>
            <a:endParaRPr lang="en-US" sz="4800" dirty="0"/>
          </a:p>
        </p:txBody>
      </p:sp>
      <p:sp>
        <p:nvSpPr>
          <p:cNvPr id="11" name="TextBox 10"/>
          <p:cNvSpPr txBox="1"/>
          <p:nvPr/>
        </p:nvSpPr>
        <p:spPr>
          <a:xfrm>
            <a:off x="5715000" y="4305247"/>
            <a:ext cx="323565" cy="331286"/>
          </a:xfrm>
          <a:prstGeom prst="rect">
            <a:avLst/>
          </a:prstGeom>
          <a:solidFill>
            <a:schemeClr val="bg1"/>
          </a:solidFill>
          <a:ln w="28575">
            <a:solidFill>
              <a:schemeClr val="bg1"/>
            </a:solidFill>
          </a:ln>
        </p:spPr>
        <p:txBody>
          <a:bodyPr wrap="square" rtlCol="0">
            <a:spAutoFit/>
          </a:bodyPr>
          <a:lstStyle/>
          <a:p>
            <a:endParaRPr lang="en-US" sz="4800" dirty="0"/>
          </a:p>
        </p:txBody>
      </p:sp>
      <p:cxnSp>
        <p:nvCxnSpPr>
          <p:cNvPr id="13" name="Straight Connector 12"/>
          <p:cNvCxnSpPr/>
          <p:nvPr/>
        </p:nvCxnSpPr>
        <p:spPr>
          <a:xfrm>
            <a:off x="5486400" y="4038601"/>
            <a:ext cx="2819400" cy="1356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19048" y="4038601"/>
            <a:ext cx="367352" cy="72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09045" y="5405006"/>
            <a:ext cx="183676" cy="309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3354" y="5394883"/>
            <a:ext cx="2209800" cy="369332"/>
          </a:xfrm>
          <a:prstGeom prst="rect">
            <a:avLst/>
          </a:prstGeom>
          <a:solidFill>
            <a:schemeClr val="bg1"/>
          </a:solidFill>
          <a:ln w="28575">
            <a:solidFill>
              <a:schemeClr val="tx1"/>
            </a:solidFill>
          </a:ln>
        </p:spPr>
        <p:txBody>
          <a:bodyPr wrap="square" rtlCol="0">
            <a:spAutoFit/>
          </a:bodyPr>
          <a:lstStyle/>
          <a:p>
            <a:endParaRPr lang="en-US" dirty="0"/>
          </a:p>
        </p:txBody>
      </p:sp>
      <p:cxnSp>
        <p:nvCxnSpPr>
          <p:cNvPr id="21" name="Straight Connector 20"/>
          <p:cNvCxnSpPr/>
          <p:nvPr/>
        </p:nvCxnSpPr>
        <p:spPr>
          <a:xfrm flipH="1">
            <a:off x="5273155" y="5136243"/>
            <a:ext cx="569082" cy="454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58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4" y="0"/>
            <a:ext cx="8229600" cy="1143000"/>
          </a:xfrm>
        </p:spPr>
        <p:txBody>
          <a:bodyPr/>
          <a:lstStyle/>
          <a:p>
            <a:r>
              <a:rPr lang="en-US" dirty="0"/>
              <a:t>Nervous System</a:t>
            </a:r>
          </a:p>
        </p:txBody>
      </p:sp>
      <p:sp>
        <p:nvSpPr>
          <p:cNvPr id="3" name="Content Placeholder 2"/>
          <p:cNvSpPr>
            <a:spLocks noGrp="1"/>
          </p:cNvSpPr>
          <p:nvPr>
            <p:ph idx="1"/>
          </p:nvPr>
        </p:nvSpPr>
        <p:spPr>
          <a:xfrm>
            <a:off x="609600" y="1219200"/>
            <a:ext cx="10972800" cy="1600200"/>
          </a:xfrm>
        </p:spPr>
        <p:txBody>
          <a:bodyPr>
            <a:normAutofit lnSpcReduction="10000"/>
          </a:bodyPr>
          <a:lstStyle/>
          <a:p>
            <a:pPr>
              <a:buNone/>
            </a:pPr>
            <a:r>
              <a:rPr lang="en-US" b="1" dirty="0"/>
              <a:t>Major Organs/Parts Involved:</a:t>
            </a:r>
          </a:p>
          <a:p>
            <a:pPr>
              <a:buNone/>
            </a:pPr>
            <a:r>
              <a:rPr lang="en-US" dirty="0"/>
              <a:t>   a. </a:t>
            </a:r>
            <a:r>
              <a:rPr lang="en-US" u="sng" dirty="0">
                <a:solidFill>
                  <a:srgbClr val="FF0000"/>
                </a:solidFill>
              </a:rPr>
              <a:t>Dendrites</a:t>
            </a:r>
            <a:r>
              <a:rPr lang="en-US" dirty="0">
                <a:solidFill>
                  <a:srgbClr val="FF0000"/>
                </a:solidFill>
              </a:rPr>
              <a:t> </a:t>
            </a:r>
            <a:r>
              <a:rPr lang="en-US" dirty="0"/>
              <a:t>– branch-like projections from neuron; carries impulse </a:t>
            </a:r>
            <a:r>
              <a:rPr lang="en-US" b="1" dirty="0"/>
              <a:t>to</a:t>
            </a:r>
            <a:r>
              <a:rPr lang="en-US" dirty="0"/>
              <a:t> cell body</a:t>
            </a:r>
          </a:p>
          <a:p>
            <a:pPr>
              <a:buNone/>
            </a:pPr>
            <a:endParaRPr lang="en-US" sz="36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neuron 2.png"/>
          <p:cNvPicPr/>
          <p:nvPr/>
        </p:nvPicPr>
        <p:blipFill>
          <a:blip r:embed="rId2" cstate="print"/>
          <a:srcRect/>
          <a:stretch>
            <a:fillRect/>
          </a:stretch>
        </p:blipFill>
        <p:spPr bwMode="auto">
          <a:xfrm>
            <a:off x="3475630" y="3045720"/>
            <a:ext cx="4724400" cy="3200400"/>
          </a:xfrm>
          <a:prstGeom prst="rect">
            <a:avLst/>
          </a:prstGeom>
          <a:noFill/>
          <a:ln w="9525">
            <a:noFill/>
            <a:miter lim="800000"/>
            <a:headEnd/>
            <a:tailEnd/>
          </a:ln>
        </p:spPr>
      </p:pic>
      <p:sp>
        <p:nvSpPr>
          <p:cNvPr id="5" name="Left Brace 4"/>
          <p:cNvSpPr/>
          <p:nvPr/>
        </p:nvSpPr>
        <p:spPr>
          <a:xfrm rot="16200000">
            <a:off x="5609229" y="3883921"/>
            <a:ext cx="457203" cy="4724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724400" y="6400801"/>
            <a:ext cx="2209800" cy="461665"/>
          </a:xfrm>
          <a:prstGeom prst="rect">
            <a:avLst/>
          </a:prstGeom>
          <a:noFill/>
        </p:spPr>
        <p:txBody>
          <a:bodyPr wrap="square" rtlCol="0">
            <a:spAutoFit/>
          </a:bodyPr>
          <a:lstStyle/>
          <a:p>
            <a:pPr algn="ctr"/>
            <a:r>
              <a:rPr lang="en-US" sz="2400" b="1" dirty="0"/>
              <a:t>Neuron</a:t>
            </a:r>
          </a:p>
        </p:txBody>
      </p:sp>
      <p:sp>
        <p:nvSpPr>
          <p:cNvPr id="7" name="TextBox 6"/>
          <p:cNvSpPr txBox="1"/>
          <p:nvPr/>
        </p:nvSpPr>
        <p:spPr>
          <a:xfrm>
            <a:off x="5486400" y="2819400"/>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8" name="TextBox 7"/>
          <p:cNvSpPr txBox="1"/>
          <p:nvPr/>
        </p:nvSpPr>
        <p:spPr>
          <a:xfrm>
            <a:off x="6006152" y="3386625"/>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9" name="TextBox 8"/>
          <p:cNvSpPr txBox="1"/>
          <p:nvPr/>
        </p:nvSpPr>
        <p:spPr>
          <a:xfrm>
            <a:off x="6789761" y="3897868"/>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10" name="TextBox 9"/>
          <p:cNvSpPr txBox="1"/>
          <p:nvPr/>
        </p:nvSpPr>
        <p:spPr>
          <a:xfrm>
            <a:off x="7315200" y="4423155"/>
            <a:ext cx="1406288" cy="830997"/>
          </a:xfrm>
          <a:prstGeom prst="rect">
            <a:avLst/>
          </a:prstGeom>
          <a:solidFill>
            <a:schemeClr val="bg1"/>
          </a:solidFill>
          <a:ln w="28575">
            <a:solidFill>
              <a:schemeClr val="bg1"/>
            </a:solidFill>
          </a:ln>
        </p:spPr>
        <p:txBody>
          <a:bodyPr wrap="square" rtlCol="0">
            <a:spAutoFit/>
          </a:bodyPr>
          <a:lstStyle/>
          <a:p>
            <a:endParaRPr lang="en-US" sz="4800" dirty="0"/>
          </a:p>
        </p:txBody>
      </p:sp>
      <p:sp>
        <p:nvSpPr>
          <p:cNvPr id="11" name="TextBox 10"/>
          <p:cNvSpPr txBox="1"/>
          <p:nvPr/>
        </p:nvSpPr>
        <p:spPr>
          <a:xfrm>
            <a:off x="5638800" y="4233073"/>
            <a:ext cx="406874" cy="280420"/>
          </a:xfrm>
          <a:prstGeom prst="rect">
            <a:avLst/>
          </a:prstGeom>
          <a:solidFill>
            <a:schemeClr val="bg1"/>
          </a:solidFill>
          <a:ln w="28575">
            <a:solidFill>
              <a:schemeClr val="bg1"/>
            </a:solidFill>
          </a:ln>
        </p:spPr>
        <p:txBody>
          <a:bodyPr wrap="square" rtlCol="0">
            <a:spAutoFit/>
          </a:bodyPr>
          <a:lstStyle/>
          <a:p>
            <a:endParaRPr lang="en-US" sz="4800" dirty="0"/>
          </a:p>
        </p:txBody>
      </p:sp>
      <p:cxnSp>
        <p:nvCxnSpPr>
          <p:cNvPr id="13" name="Straight Connector 12"/>
          <p:cNvCxnSpPr/>
          <p:nvPr/>
        </p:nvCxnSpPr>
        <p:spPr>
          <a:xfrm>
            <a:off x="5486400" y="4038601"/>
            <a:ext cx="2819400" cy="1356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19048" y="4038601"/>
            <a:ext cx="367352" cy="72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09045" y="5405006"/>
            <a:ext cx="183676" cy="309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3354" y="5394883"/>
            <a:ext cx="2209800" cy="369332"/>
          </a:xfrm>
          <a:prstGeom prst="rect">
            <a:avLst/>
          </a:prstGeom>
          <a:solidFill>
            <a:schemeClr val="bg1"/>
          </a:solidFill>
          <a:ln w="28575">
            <a:solidFill>
              <a:schemeClr val="tx1"/>
            </a:solidFill>
          </a:ln>
        </p:spPr>
        <p:txBody>
          <a:bodyPr wrap="square" rtlCol="0">
            <a:spAutoFit/>
          </a:bodyPr>
          <a:lstStyle/>
          <a:p>
            <a:endParaRPr lang="en-US" dirty="0"/>
          </a:p>
        </p:txBody>
      </p:sp>
      <p:cxnSp>
        <p:nvCxnSpPr>
          <p:cNvPr id="21" name="Straight Connector 20"/>
          <p:cNvCxnSpPr/>
          <p:nvPr/>
        </p:nvCxnSpPr>
        <p:spPr>
          <a:xfrm flipH="1">
            <a:off x="5273155" y="5136243"/>
            <a:ext cx="569082" cy="454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28194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solidFill>
                  <a:srgbClr val="FF0000"/>
                </a:solidFill>
              </a:rPr>
              <a:t>Dendrites</a:t>
            </a:r>
          </a:p>
        </p:txBody>
      </p:sp>
    </p:spTree>
    <p:extLst>
      <p:ext uri="{BB962C8B-B14F-4D97-AF65-F5344CB8AC3E}">
        <p14:creationId xmlns:p14="http://schemas.microsoft.com/office/powerpoint/2010/main" val="28909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4" y="0"/>
            <a:ext cx="8229600" cy="1143000"/>
          </a:xfrm>
        </p:spPr>
        <p:txBody>
          <a:bodyPr/>
          <a:lstStyle/>
          <a:p>
            <a:r>
              <a:rPr lang="en-US" dirty="0"/>
              <a:t>Nervous System</a:t>
            </a:r>
          </a:p>
        </p:txBody>
      </p:sp>
      <p:sp>
        <p:nvSpPr>
          <p:cNvPr id="3" name="Content Placeholder 2"/>
          <p:cNvSpPr>
            <a:spLocks noGrp="1"/>
          </p:cNvSpPr>
          <p:nvPr>
            <p:ph idx="1"/>
          </p:nvPr>
        </p:nvSpPr>
        <p:spPr>
          <a:xfrm>
            <a:off x="609600" y="1219200"/>
            <a:ext cx="10972800" cy="1600200"/>
          </a:xfrm>
        </p:spPr>
        <p:txBody>
          <a:bodyPr>
            <a:normAutofit/>
          </a:bodyPr>
          <a:lstStyle/>
          <a:p>
            <a:pPr>
              <a:buNone/>
            </a:pPr>
            <a:r>
              <a:rPr lang="en-US" b="1" dirty="0"/>
              <a:t>Major Organs/Parts Involved:</a:t>
            </a:r>
          </a:p>
          <a:p>
            <a:pPr>
              <a:buNone/>
            </a:pPr>
            <a:r>
              <a:rPr lang="en-US" dirty="0"/>
              <a:t>   b. </a:t>
            </a:r>
            <a:r>
              <a:rPr lang="en-US" u="sng" dirty="0">
                <a:solidFill>
                  <a:srgbClr val="FF0000"/>
                </a:solidFill>
              </a:rPr>
              <a:t>Cell Body</a:t>
            </a:r>
            <a:r>
              <a:rPr lang="en-US" dirty="0">
                <a:solidFill>
                  <a:srgbClr val="FF0000"/>
                </a:solidFill>
              </a:rPr>
              <a:t> </a:t>
            </a:r>
            <a:r>
              <a:rPr lang="en-US" dirty="0"/>
              <a:t>– soma; contains nucleus and cell organelles</a:t>
            </a:r>
          </a:p>
          <a:p>
            <a:pPr>
              <a:buNone/>
            </a:pPr>
            <a:endParaRPr lang="en-US" sz="36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neuron 2.png"/>
          <p:cNvPicPr/>
          <p:nvPr/>
        </p:nvPicPr>
        <p:blipFill>
          <a:blip r:embed="rId2" cstate="print"/>
          <a:srcRect/>
          <a:stretch>
            <a:fillRect/>
          </a:stretch>
        </p:blipFill>
        <p:spPr bwMode="auto">
          <a:xfrm>
            <a:off x="3475630" y="3045720"/>
            <a:ext cx="4724400" cy="3200400"/>
          </a:xfrm>
          <a:prstGeom prst="rect">
            <a:avLst/>
          </a:prstGeom>
          <a:noFill/>
          <a:ln w="9525">
            <a:noFill/>
            <a:miter lim="800000"/>
            <a:headEnd/>
            <a:tailEnd/>
          </a:ln>
        </p:spPr>
      </p:pic>
      <p:sp>
        <p:nvSpPr>
          <p:cNvPr id="5" name="Left Brace 4"/>
          <p:cNvSpPr/>
          <p:nvPr/>
        </p:nvSpPr>
        <p:spPr>
          <a:xfrm rot="16200000">
            <a:off x="5609229" y="3883921"/>
            <a:ext cx="457203" cy="4724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724400" y="6400801"/>
            <a:ext cx="2209800" cy="461665"/>
          </a:xfrm>
          <a:prstGeom prst="rect">
            <a:avLst/>
          </a:prstGeom>
          <a:noFill/>
        </p:spPr>
        <p:txBody>
          <a:bodyPr wrap="square" rtlCol="0">
            <a:spAutoFit/>
          </a:bodyPr>
          <a:lstStyle/>
          <a:p>
            <a:pPr algn="ctr"/>
            <a:r>
              <a:rPr lang="en-US" sz="2400" b="1" dirty="0"/>
              <a:t>Neuron</a:t>
            </a:r>
          </a:p>
        </p:txBody>
      </p:sp>
      <p:sp>
        <p:nvSpPr>
          <p:cNvPr id="7" name="TextBox 6"/>
          <p:cNvSpPr txBox="1"/>
          <p:nvPr/>
        </p:nvSpPr>
        <p:spPr>
          <a:xfrm>
            <a:off x="5486400" y="2819400"/>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8" name="TextBox 7"/>
          <p:cNvSpPr txBox="1"/>
          <p:nvPr/>
        </p:nvSpPr>
        <p:spPr>
          <a:xfrm>
            <a:off x="6006152" y="3386625"/>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9" name="TextBox 8"/>
          <p:cNvSpPr txBox="1"/>
          <p:nvPr/>
        </p:nvSpPr>
        <p:spPr>
          <a:xfrm>
            <a:off x="6789761" y="3897868"/>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10" name="TextBox 9"/>
          <p:cNvSpPr txBox="1"/>
          <p:nvPr/>
        </p:nvSpPr>
        <p:spPr>
          <a:xfrm>
            <a:off x="7315200" y="4423155"/>
            <a:ext cx="1406288" cy="830997"/>
          </a:xfrm>
          <a:prstGeom prst="rect">
            <a:avLst/>
          </a:prstGeom>
          <a:solidFill>
            <a:schemeClr val="bg1"/>
          </a:solidFill>
          <a:ln w="28575">
            <a:solidFill>
              <a:schemeClr val="bg1"/>
            </a:solidFill>
          </a:ln>
        </p:spPr>
        <p:txBody>
          <a:bodyPr wrap="square" rtlCol="0">
            <a:spAutoFit/>
          </a:bodyPr>
          <a:lstStyle/>
          <a:p>
            <a:endParaRPr lang="en-US" sz="4800" dirty="0"/>
          </a:p>
        </p:txBody>
      </p:sp>
      <p:sp>
        <p:nvSpPr>
          <p:cNvPr id="11" name="TextBox 10"/>
          <p:cNvSpPr txBox="1"/>
          <p:nvPr/>
        </p:nvSpPr>
        <p:spPr>
          <a:xfrm>
            <a:off x="5715000" y="4233073"/>
            <a:ext cx="330674" cy="280419"/>
          </a:xfrm>
          <a:prstGeom prst="rect">
            <a:avLst/>
          </a:prstGeom>
          <a:solidFill>
            <a:schemeClr val="bg1"/>
          </a:solidFill>
          <a:ln w="28575">
            <a:solidFill>
              <a:schemeClr val="bg1"/>
            </a:solidFill>
          </a:ln>
        </p:spPr>
        <p:txBody>
          <a:bodyPr wrap="square" rtlCol="0">
            <a:spAutoFit/>
          </a:bodyPr>
          <a:lstStyle/>
          <a:p>
            <a:endParaRPr lang="en-US" sz="4800" dirty="0"/>
          </a:p>
        </p:txBody>
      </p:sp>
      <p:cxnSp>
        <p:nvCxnSpPr>
          <p:cNvPr id="13" name="Straight Connector 12"/>
          <p:cNvCxnSpPr/>
          <p:nvPr/>
        </p:nvCxnSpPr>
        <p:spPr>
          <a:xfrm>
            <a:off x="5486400" y="4038601"/>
            <a:ext cx="2819400" cy="1356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19048" y="4038601"/>
            <a:ext cx="367352" cy="72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09045" y="5405006"/>
            <a:ext cx="183676" cy="309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3354" y="5394883"/>
            <a:ext cx="2209800" cy="369332"/>
          </a:xfrm>
          <a:prstGeom prst="rect">
            <a:avLst/>
          </a:prstGeom>
          <a:solidFill>
            <a:schemeClr val="bg1"/>
          </a:solidFill>
          <a:ln w="28575">
            <a:solidFill>
              <a:schemeClr val="tx1"/>
            </a:solidFill>
          </a:ln>
        </p:spPr>
        <p:txBody>
          <a:bodyPr wrap="square" rtlCol="0">
            <a:spAutoFit/>
          </a:bodyPr>
          <a:lstStyle/>
          <a:p>
            <a:endParaRPr lang="en-US" dirty="0"/>
          </a:p>
        </p:txBody>
      </p:sp>
      <p:cxnSp>
        <p:nvCxnSpPr>
          <p:cNvPr id="21" name="Straight Connector 20"/>
          <p:cNvCxnSpPr/>
          <p:nvPr/>
        </p:nvCxnSpPr>
        <p:spPr>
          <a:xfrm flipH="1">
            <a:off x="5273155" y="5136243"/>
            <a:ext cx="569082" cy="454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28194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Dendrites</a:t>
            </a:r>
          </a:p>
        </p:txBody>
      </p:sp>
      <p:sp>
        <p:nvSpPr>
          <p:cNvPr id="19" name="TextBox 18"/>
          <p:cNvSpPr txBox="1"/>
          <p:nvPr/>
        </p:nvSpPr>
        <p:spPr>
          <a:xfrm>
            <a:off x="6006152" y="3386626"/>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solidFill>
                  <a:srgbClr val="FF0000"/>
                </a:solidFill>
              </a:rPr>
              <a:t>Cell Body</a:t>
            </a:r>
          </a:p>
        </p:txBody>
      </p:sp>
    </p:spTree>
    <p:extLst>
      <p:ext uri="{BB962C8B-B14F-4D97-AF65-F5344CB8AC3E}">
        <p14:creationId xmlns:p14="http://schemas.microsoft.com/office/powerpoint/2010/main" val="5219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4" y="0"/>
            <a:ext cx="8229600" cy="1143000"/>
          </a:xfrm>
        </p:spPr>
        <p:txBody>
          <a:bodyPr/>
          <a:lstStyle/>
          <a:p>
            <a:r>
              <a:rPr lang="en-US" dirty="0"/>
              <a:t>Nervous System</a:t>
            </a:r>
          </a:p>
        </p:txBody>
      </p:sp>
      <p:sp>
        <p:nvSpPr>
          <p:cNvPr id="3" name="Content Placeholder 2"/>
          <p:cNvSpPr>
            <a:spLocks noGrp="1"/>
          </p:cNvSpPr>
          <p:nvPr>
            <p:ph idx="1"/>
          </p:nvPr>
        </p:nvSpPr>
        <p:spPr>
          <a:xfrm>
            <a:off x="609600" y="1219200"/>
            <a:ext cx="10972800" cy="1600200"/>
          </a:xfrm>
        </p:spPr>
        <p:txBody>
          <a:bodyPr>
            <a:normAutofit lnSpcReduction="10000"/>
          </a:bodyPr>
          <a:lstStyle/>
          <a:p>
            <a:pPr>
              <a:buNone/>
            </a:pPr>
            <a:r>
              <a:rPr lang="en-US" b="1" dirty="0"/>
              <a:t>Major Organs/Parts Involved:</a:t>
            </a:r>
          </a:p>
          <a:p>
            <a:pPr>
              <a:buNone/>
            </a:pPr>
            <a:r>
              <a:rPr lang="en-US" dirty="0"/>
              <a:t>   c. </a:t>
            </a:r>
            <a:r>
              <a:rPr lang="en-US" u="sng" dirty="0">
                <a:solidFill>
                  <a:srgbClr val="FF0000"/>
                </a:solidFill>
              </a:rPr>
              <a:t>Axon</a:t>
            </a:r>
            <a:r>
              <a:rPr lang="en-US" dirty="0">
                <a:solidFill>
                  <a:srgbClr val="FF0000"/>
                </a:solidFill>
              </a:rPr>
              <a:t> </a:t>
            </a:r>
            <a:r>
              <a:rPr lang="en-US" dirty="0"/>
              <a:t>– long, slender projection of neuron; carries impulses </a:t>
            </a:r>
            <a:r>
              <a:rPr lang="en-US" b="1" dirty="0"/>
              <a:t>away</a:t>
            </a:r>
            <a:r>
              <a:rPr lang="en-US" dirty="0"/>
              <a:t> from cell body</a:t>
            </a:r>
          </a:p>
          <a:p>
            <a:pPr>
              <a:buNone/>
            </a:pPr>
            <a:endParaRPr lang="en-US" sz="36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neuron 2.png"/>
          <p:cNvPicPr/>
          <p:nvPr/>
        </p:nvPicPr>
        <p:blipFill>
          <a:blip r:embed="rId2" cstate="print"/>
          <a:srcRect/>
          <a:stretch>
            <a:fillRect/>
          </a:stretch>
        </p:blipFill>
        <p:spPr bwMode="auto">
          <a:xfrm>
            <a:off x="3475630" y="3045720"/>
            <a:ext cx="4724400" cy="3200400"/>
          </a:xfrm>
          <a:prstGeom prst="rect">
            <a:avLst/>
          </a:prstGeom>
          <a:noFill/>
          <a:ln w="9525">
            <a:noFill/>
            <a:miter lim="800000"/>
            <a:headEnd/>
            <a:tailEnd/>
          </a:ln>
        </p:spPr>
      </p:pic>
      <p:sp>
        <p:nvSpPr>
          <p:cNvPr id="5" name="Left Brace 4"/>
          <p:cNvSpPr/>
          <p:nvPr/>
        </p:nvSpPr>
        <p:spPr>
          <a:xfrm rot="16200000">
            <a:off x="5609229" y="3883921"/>
            <a:ext cx="457203" cy="4724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724400" y="6400801"/>
            <a:ext cx="2209800" cy="461665"/>
          </a:xfrm>
          <a:prstGeom prst="rect">
            <a:avLst/>
          </a:prstGeom>
          <a:noFill/>
        </p:spPr>
        <p:txBody>
          <a:bodyPr wrap="square" rtlCol="0">
            <a:spAutoFit/>
          </a:bodyPr>
          <a:lstStyle/>
          <a:p>
            <a:pPr algn="ctr"/>
            <a:r>
              <a:rPr lang="en-US" sz="2400" b="1" dirty="0"/>
              <a:t>Neuron</a:t>
            </a:r>
          </a:p>
        </p:txBody>
      </p:sp>
      <p:sp>
        <p:nvSpPr>
          <p:cNvPr id="7" name="TextBox 6"/>
          <p:cNvSpPr txBox="1"/>
          <p:nvPr/>
        </p:nvSpPr>
        <p:spPr>
          <a:xfrm>
            <a:off x="5486400" y="2819400"/>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8" name="TextBox 7"/>
          <p:cNvSpPr txBox="1"/>
          <p:nvPr/>
        </p:nvSpPr>
        <p:spPr>
          <a:xfrm>
            <a:off x="6006152" y="3386625"/>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9" name="TextBox 8"/>
          <p:cNvSpPr txBox="1"/>
          <p:nvPr/>
        </p:nvSpPr>
        <p:spPr>
          <a:xfrm>
            <a:off x="6789761" y="3897868"/>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10" name="TextBox 9"/>
          <p:cNvSpPr txBox="1"/>
          <p:nvPr/>
        </p:nvSpPr>
        <p:spPr>
          <a:xfrm>
            <a:off x="7315200" y="4423155"/>
            <a:ext cx="1406288" cy="830997"/>
          </a:xfrm>
          <a:prstGeom prst="rect">
            <a:avLst/>
          </a:prstGeom>
          <a:solidFill>
            <a:schemeClr val="bg1"/>
          </a:solidFill>
          <a:ln w="28575">
            <a:solidFill>
              <a:schemeClr val="bg1"/>
            </a:solidFill>
          </a:ln>
        </p:spPr>
        <p:txBody>
          <a:bodyPr wrap="square" rtlCol="0">
            <a:spAutoFit/>
          </a:bodyPr>
          <a:lstStyle/>
          <a:p>
            <a:endParaRPr lang="en-US" sz="4800" dirty="0"/>
          </a:p>
        </p:txBody>
      </p:sp>
      <p:sp>
        <p:nvSpPr>
          <p:cNvPr id="11" name="TextBox 10"/>
          <p:cNvSpPr txBox="1"/>
          <p:nvPr/>
        </p:nvSpPr>
        <p:spPr>
          <a:xfrm>
            <a:off x="5638800" y="4233073"/>
            <a:ext cx="406874" cy="280419"/>
          </a:xfrm>
          <a:prstGeom prst="rect">
            <a:avLst/>
          </a:prstGeom>
          <a:solidFill>
            <a:schemeClr val="bg1"/>
          </a:solidFill>
          <a:ln w="28575">
            <a:solidFill>
              <a:schemeClr val="bg1"/>
            </a:solidFill>
          </a:ln>
        </p:spPr>
        <p:txBody>
          <a:bodyPr wrap="square" rtlCol="0">
            <a:spAutoFit/>
          </a:bodyPr>
          <a:lstStyle/>
          <a:p>
            <a:endParaRPr lang="en-US" sz="4800" dirty="0"/>
          </a:p>
        </p:txBody>
      </p:sp>
      <p:cxnSp>
        <p:nvCxnSpPr>
          <p:cNvPr id="13" name="Straight Connector 12"/>
          <p:cNvCxnSpPr/>
          <p:nvPr/>
        </p:nvCxnSpPr>
        <p:spPr>
          <a:xfrm>
            <a:off x="5486400" y="4038601"/>
            <a:ext cx="2819400" cy="1356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19048" y="4038601"/>
            <a:ext cx="367352" cy="72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09045" y="5405006"/>
            <a:ext cx="183676" cy="309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3354" y="5394883"/>
            <a:ext cx="2209800" cy="369332"/>
          </a:xfrm>
          <a:prstGeom prst="rect">
            <a:avLst/>
          </a:prstGeom>
          <a:solidFill>
            <a:schemeClr val="bg1"/>
          </a:solidFill>
          <a:ln w="28575">
            <a:solidFill>
              <a:schemeClr val="tx1"/>
            </a:solidFill>
          </a:ln>
        </p:spPr>
        <p:txBody>
          <a:bodyPr wrap="square" rtlCol="0">
            <a:spAutoFit/>
          </a:bodyPr>
          <a:lstStyle/>
          <a:p>
            <a:endParaRPr lang="en-US" dirty="0"/>
          </a:p>
        </p:txBody>
      </p:sp>
      <p:cxnSp>
        <p:nvCxnSpPr>
          <p:cNvPr id="21" name="Straight Connector 20"/>
          <p:cNvCxnSpPr/>
          <p:nvPr/>
        </p:nvCxnSpPr>
        <p:spPr>
          <a:xfrm flipH="1">
            <a:off x="5273155" y="5136243"/>
            <a:ext cx="569082" cy="454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28194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Dendrites</a:t>
            </a:r>
          </a:p>
        </p:txBody>
      </p:sp>
      <p:sp>
        <p:nvSpPr>
          <p:cNvPr id="19" name="TextBox 18"/>
          <p:cNvSpPr txBox="1"/>
          <p:nvPr/>
        </p:nvSpPr>
        <p:spPr>
          <a:xfrm>
            <a:off x="6006152" y="3386626"/>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Cell Body</a:t>
            </a:r>
          </a:p>
        </p:txBody>
      </p:sp>
      <p:sp>
        <p:nvSpPr>
          <p:cNvPr id="22" name="TextBox 21"/>
          <p:cNvSpPr txBox="1"/>
          <p:nvPr/>
        </p:nvSpPr>
        <p:spPr>
          <a:xfrm>
            <a:off x="6789761" y="38862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solidFill>
                  <a:srgbClr val="FF0000"/>
                </a:solidFill>
              </a:rPr>
              <a:t>Axon</a:t>
            </a:r>
          </a:p>
        </p:txBody>
      </p:sp>
    </p:spTree>
    <p:extLst>
      <p:ext uri="{BB962C8B-B14F-4D97-AF65-F5344CB8AC3E}">
        <p14:creationId xmlns:p14="http://schemas.microsoft.com/office/powerpoint/2010/main" val="205663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874" y="0"/>
            <a:ext cx="8229600" cy="1143000"/>
          </a:xfrm>
        </p:spPr>
        <p:txBody>
          <a:bodyPr/>
          <a:lstStyle/>
          <a:p>
            <a:r>
              <a:rPr lang="en-US" dirty="0"/>
              <a:t>Nervous System</a:t>
            </a:r>
          </a:p>
        </p:txBody>
      </p:sp>
      <p:sp>
        <p:nvSpPr>
          <p:cNvPr id="3" name="Content Placeholder 2"/>
          <p:cNvSpPr>
            <a:spLocks noGrp="1"/>
          </p:cNvSpPr>
          <p:nvPr>
            <p:ph idx="1"/>
          </p:nvPr>
        </p:nvSpPr>
        <p:spPr>
          <a:xfrm>
            <a:off x="1587974" y="990600"/>
            <a:ext cx="8915400" cy="1752600"/>
          </a:xfrm>
        </p:spPr>
        <p:txBody>
          <a:bodyPr>
            <a:normAutofit fontScale="92500"/>
          </a:bodyPr>
          <a:lstStyle/>
          <a:p>
            <a:pPr>
              <a:buNone/>
            </a:pPr>
            <a:r>
              <a:rPr lang="en-US" b="1" dirty="0"/>
              <a:t>Major Organs/Parts Involved:</a:t>
            </a:r>
          </a:p>
          <a:p>
            <a:pPr>
              <a:buNone/>
            </a:pPr>
            <a:r>
              <a:rPr lang="en-US" dirty="0"/>
              <a:t>   d. </a:t>
            </a:r>
            <a:r>
              <a:rPr lang="en-US" u="sng" dirty="0">
                <a:solidFill>
                  <a:srgbClr val="FF0000"/>
                </a:solidFill>
              </a:rPr>
              <a:t>Myelin Sheath</a:t>
            </a:r>
            <a:r>
              <a:rPr lang="en-US" dirty="0">
                <a:solidFill>
                  <a:srgbClr val="FF0000"/>
                </a:solidFill>
              </a:rPr>
              <a:t> </a:t>
            </a:r>
            <a:r>
              <a:rPr lang="en-US" dirty="0"/>
              <a:t>– usually around axon; increase </a:t>
            </a:r>
          </a:p>
          <a:p>
            <a:pPr>
              <a:buNone/>
            </a:pPr>
            <a:r>
              <a:rPr lang="en-US" dirty="0"/>
              <a:t>       speed of signal/impulse (like rubber around a cable)</a:t>
            </a:r>
          </a:p>
          <a:p>
            <a:pPr>
              <a:buNone/>
            </a:pPr>
            <a:endParaRPr lang="en-US" sz="36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neuron 2.png"/>
          <p:cNvPicPr/>
          <p:nvPr/>
        </p:nvPicPr>
        <p:blipFill>
          <a:blip r:embed="rId2" cstate="print"/>
          <a:srcRect/>
          <a:stretch>
            <a:fillRect/>
          </a:stretch>
        </p:blipFill>
        <p:spPr bwMode="auto">
          <a:xfrm>
            <a:off x="3475630" y="3045720"/>
            <a:ext cx="4724400" cy="3200400"/>
          </a:xfrm>
          <a:prstGeom prst="rect">
            <a:avLst/>
          </a:prstGeom>
          <a:noFill/>
          <a:ln w="9525">
            <a:noFill/>
            <a:miter lim="800000"/>
            <a:headEnd/>
            <a:tailEnd/>
          </a:ln>
        </p:spPr>
      </p:pic>
      <p:sp>
        <p:nvSpPr>
          <p:cNvPr id="5" name="Left Brace 4"/>
          <p:cNvSpPr/>
          <p:nvPr/>
        </p:nvSpPr>
        <p:spPr>
          <a:xfrm rot="16200000">
            <a:off x="5609229" y="3883921"/>
            <a:ext cx="457203" cy="4724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724400" y="6400801"/>
            <a:ext cx="2209800" cy="461665"/>
          </a:xfrm>
          <a:prstGeom prst="rect">
            <a:avLst/>
          </a:prstGeom>
          <a:noFill/>
        </p:spPr>
        <p:txBody>
          <a:bodyPr wrap="square" rtlCol="0">
            <a:spAutoFit/>
          </a:bodyPr>
          <a:lstStyle/>
          <a:p>
            <a:pPr algn="ctr"/>
            <a:r>
              <a:rPr lang="en-US" sz="2400" b="1" dirty="0"/>
              <a:t>Neuron</a:t>
            </a:r>
          </a:p>
        </p:txBody>
      </p:sp>
      <p:sp>
        <p:nvSpPr>
          <p:cNvPr id="7" name="TextBox 6"/>
          <p:cNvSpPr txBox="1"/>
          <p:nvPr/>
        </p:nvSpPr>
        <p:spPr>
          <a:xfrm>
            <a:off x="5486400" y="2819400"/>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8" name="TextBox 7"/>
          <p:cNvSpPr txBox="1"/>
          <p:nvPr/>
        </p:nvSpPr>
        <p:spPr>
          <a:xfrm>
            <a:off x="6006152" y="3386625"/>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9" name="TextBox 8"/>
          <p:cNvSpPr txBox="1"/>
          <p:nvPr/>
        </p:nvSpPr>
        <p:spPr>
          <a:xfrm>
            <a:off x="6789761" y="3897868"/>
            <a:ext cx="2209800" cy="369332"/>
          </a:xfrm>
          <a:prstGeom prst="rect">
            <a:avLst/>
          </a:prstGeom>
          <a:solidFill>
            <a:schemeClr val="bg1"/>
          </a:solidFill>
          <a:ln w="28575">
            <a:solidFill>
              <a:schemeClr val="tx1"/>
            </a:solidFill>
          </a:ln>
        </p:spPr>
        <p:txBody>
          <a:bodyPr wrap="square" rtlCol="0">
            <a:spAutoFit/>
          </a:bodyPr>
          <a:lstStyle/>
          <a:p>
            <a:endParaRPr lang="en-US" dirty="0"/>
          </a:p>
        </p:txBody>
      </p:sp>
      <p:sp>
        <p:nvSpPr>
          <p:cNvPr id="10" name="TextBox 9"/>
          <p:cNvSpPr txBox="1"/>
          <p:nvPr/>
        </p:nvSpPr>
        <p:spPr>
          <a:xfrm>
            <a:off x="6934200" y="4423155"/>
            <a:ext cx="1406288" cy="830997"/>
          </a:xfrm>
          <a:prstGeom prst="rect">
            <a:avLst/>
          </a:prstGeom>
          <a:solidFill>
            <a:schemeClr val="bg1"/>
          </a:solidFill>
          <a:ln w="28575">
            <a:solidFill>
              <a:schemeClr val="bg1"/>
            </a:solidFill>
          </a:ln>
        </p:spPr>
        <p:txBody>
          <a:bodyPr wrap="square" rtlCol="0">
            <a:spAutoFit/>
          </a:bodyPr>
          <a:lstStyle/>
          <a:p>
            <a:endParaRPr lang="en-US" sz="4800" dirty="0"/>
          </a:p>
        </p:txBody>
      </p:sp>
      <p:sp>
        <p:nvSpPr>
          <p:cNvPr id="11" name="TextBox 10"/>
          <p:cNvSpPr txBox="1"/>
          <p:nvPr/>
        </p:nvSpPr>
        <p:spPr>
          <a:xfrm>
            <a:off x="5669063" y="4325770"/>
            <a:ext cx="376611" cy="236717"/>
          </a:xfrm>
          <a:prstGeom prst="rect">
            <a:avLst/>
          </a:prstGeom>
          <a:solidFill>
            <a:schemeClr val="bg1"/>
          </a:solidFill>
          <a:ln w="28575">
            <a:solidFill>
              <a:schemeClr val="bg1"/>
            </a:solidFill>
          </a:ln>
        </p:spPr>
        <p:txBody>
          <a:bodyPr wrap="square" rtlCol="0">
            <a:spAutoFit/>
          </a:bodyPr>
          <a:lstStyle/>
          <a:p>
            <a:endParaRPr lang="en-US" sz="4800" dirty="0"/>
          </a:p>
        </p:txBody>
      </p:sp>
      <p:cxnSp>
        <p:nvCxnSpPr>
          <p:cNvPr id="13" name="Straight Connector 12"/>
          <p:cNvCxnSpPr/>
          <p:nvPr/>
        </p:nvCxnSpPr>
        <p:spPr>
          <a:xfrm>
            <a:off x="5486400" y="4038601"/>
            <a:ext cx="2819400" cy="1356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19048" y="4038601"/>
            <a:ext cx="367352" cy="72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09045" y="5405006"/>
            <a:ext cx="183676" cy="3099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3354" y="5394883"/>
            <a:ext cx="2209800" cy="369332"/>
          </a:xfrm>
          <a:prstGeom prst="rect">
            <a:avLst/>
          </a:prstGeom>
          <a:solidFill>
            <a:schemeClr val="bg1"/>
          </a:solidFill>
          <a:ln w="28575">
            <a:solidFill>
              <a:schemeClr val="tx1"/>
            </a:solidFill>
          </a:ln>
        </p:spPr>
        <p:txBody>
          <a:bodyPr wrap="square" rtlCol="0">
            <a:spAutoFit/>
          </a:bodyPr>
          <a:lstStyle/>
          <a:p>
            <a:endParaRPr lang="en-US" dirty="0"/>
          </a:p>
        </p:txBody>
      </p:sp>
      <p:cxnSp>
        <p:nvCxnSpPr>
          <p:cNvPr id="21" name="Straight Connector 20"/>
          <p:cNvCxnSpPr/>
          <p:nvPr/>
        </p:nvCxnSpPr>
        <p:spPr>
          <a:xfrm flipH="1">
            <a:off x="5273155" y="5136243"/>
            <a:ext cx="569082" cy="4546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28194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Dendrites</a:t>
            </a:r>
          </a:p>
        </p:txBody>
      </p:sp>
      <p:sp>
        <p:nvSpPr>
          <p:cNvPr id="19" name="TextBox 18"/>
          <p:cNvSpPr txBox="1"/>
          <p:nvPr/>
        </p:nvSpPr>
        <p:spPr>
          <a:xfrm>
            <a:off x="6006152" y="3386626"/>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Cell Body</a:t>
            </a:r>
          </a:p>
        </p:txBody>
      </p:sp>
      <p:sp>
        <p:nvSpPr>
          <p:cNvPr id="22" name="TextBox 21"/>
          <p:cNvSpPr txBox="1"/>
          <p:nvPr/>
        </p:nvSpPr>
        <p:spPr>
          <a:xfrm>
            <a:off x="6789761" y="3886201"/>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t>Axon</a:t>
            </a:r>
          </a:p>
        </p:txBody>
      </p:sp>
      <p:sp>
        <p:nvSpPr>
          <p:cNvPr id="23" name="TextBox 22"/>
          <p:cNvSpPr txBox="1"/>
          <p:nvPr/>
        </p:nvSpPr>
        <p:spPr>
          <a:xfrm>
            <a:off x="3063355" y="5386817"/>
            <a:ext cx="2209800" cy="461665"/>
          </a:xfrm>
          <a:prstGeom prst="rect">
            <a:avLst/>
          </a:prstGeom>
          <a:solidFill>
            <a:schemeClr val="bg1"/>
          </a:solidFill>
          <a:ln w="28575">
            <a:solidFill>
              <a:schemeClr val="tx1"/>
            </a:solidFill>
          </a:ln>
        </p:spPr>
        <p:txBody>
          <a:bodyPr wrap="square" rtlCol="0">
            <a:spAutoFit/>
          </a:bodyPr>
          <a:lstStyle/>
          <a:p>
            <a:pPr algn="ctr"/>
            <a:r>
              <a:rPr lang="en-US" sz="2400" b="1" dirty="0">
                <a:solidFill>
                  <a:srgbClr val="FF0000"/>
                </a:solidFill>
              </a:rPr>
              <a:t>Myelin Sheath</a:t>
            </a:r>
          </a:p>
        </p:txBody>
      </p:sp>
    </p:spTree>
    <p:extLst>
      <p:ext uri="{BB962C8B-B14F-4D97-AF65-F5344CB8AC3E}">
        <p14:creationId xmlns:p14="http://schemas.microsoft.com/office/powerpoint/2010/main" val="24746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295400"/>
            <a:ext cx="10972800" cy="2362200"/>
          </a:xfrm>
        </p:spPr>
        <p:txBody>
          <a:bodyPr/>
          <a:lstStyle/>
          <a:p>
            <a:pPr>
              <a:buNone/>
            </a:pPr>
            <a:r>
              <a:rPr lang="en-US" b="1" dirty="0"/>
              <a:t>Functions/Roles:</a:t>
            </a:r>
          </a:p>
          <a:p>
            <a:pPr>
              <a:buNone/>
            </a:pPr>
            <a:r>
              <a:rPr lang="en-US" dirty="0">
                <a:solidFill>
                  <a:srgbClr val="FF0000"/>
                </a:solidFill>
              </a:rPr>
              <a:t>	1. Controls action of body</a:t>
            </a:r>
          </a:p>
          <a:p>
            <a:pPr>
              <a:buNone/>
            </a:pPr>
            <a:r>
              <a:rPr lang="en-US" dirty="0">
                <a:solidFill>
                  <a:srgbClr val="FF0000"/>
                </a:solidFill>
              </a:rPr>
              <a:t>	2. Sends electrical signals to cells</a:t>
            </a:r>
          </a:p>
          <a:p>
            <a:pPr>
              <a:buNone/>
            </a:pPr>
            <a:endParaRPr lang="en-US" sz="2800" dirty="0"/>
          </a:p>
        </p:txBody>
      </p:sp>
      <p:pic>
        <p:nvPicPr>
          <p:cNvPr id="5124" name="Picture 4" descr="http://www.biologyreference.com/photos/nervous-systems-39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375547"/>
            <a:ext cx="4191000" cy="314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143000"/>
            <a:ext cx="10972800" cy="2286000"/>
          </a:xfrm>
        </p:spPr>
        <p:txBody>
          <a:bodyPr/>
          <a:lstStyle/>
          <a:p>
            <a:pPr>
              <a:buNone/>
            </a:pPr>
            <a:r>
              <a:rPr lang="en-US" b="1" dirty="0"/>
              <a:t>Reflex Arc:</a:t>
            </a:r>
          </a:p>
          <a:p>
            <a:pPr>
              <a:buNone/>
            </a:pPr>
            <a:r>
              <a:rPr lang="en-US" dirty="0">
                <a:solidFill>
                  <a:srgbClr val="FF0000"/>
                </a:solidFill>
              </a:rPr>
              <a:t> </a:t>
            </a:r>
            <a:r>
              <a:rPr lang="en-US" sz="2800" dirty="0">
                <a:solidFill>
                  <a:srgbClr val="FF0000"/>
                </a:solidFill>
              </a:rPr>
              <a:t>1. Sensory information does not go to brain for processing</a:t>
            </a:r>
          </a:p>
          <a:p>
            <a:pPr>
              <a:buNone/>
            </a:pPr>
            <a:r>
              <a:rPr lang="en-US" sz="2800" dirty="0">
                <a:solidFill>
                  <a:srgbClr val="FF0000"/>
                </a:solidFill>
              </a:rPr>
              <a:t> 2. Goes to spinal cord which send a QUICK motor response</a:t>
            </a:r>
          </a:p>
          <a:p>
            <a:pPr>
              <a:buNone/>
            </a:pPr>
            <a:endParaRPr lang="en-US" sz="2800" dirty="0"/>
          </a:p>
        </p:txBody>
      </p:sp>
      <p:pic>
        <p:nvPicPr>
          <p:cNvPr id="6146" name="Picture 2" descr="http://www.usi.edu/science/biology/mkhopper/2401/01Ex17SpinalCord,SpinalNerves,andReflexes/Images/Objective8Reflex%20Ar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47" r="3616" b="3616"/>
          <a:stretch/>
        </p:blipFill>
        <p:spPr bwMode="auto">
          <a:xfrm>
            <a:off x="228600" y="4302710"/>
            <a:ext cx="6477000" cy="2326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03D855-9336-442B-88DF-4AA26A8FD192}"/>
              </a:ext>
            </a:extLst>
          </p:cNvPr>
          <p:cNvSpPr txBox="1"/>
          <p:nvPr/>
        </p:nvSpPr>
        <p:spPr>
          <a:xfrm>
            <a:off x="7772400" y="4495800"/>
            <a:ext cx="4196281" cy="1938992"/>
          </a:xfrm>
          <a:prstGeom prst="rect">
            <a:avLst/>
          </a:prstGeom>
          <a:noFill/>
        </p:spPr>
        <p:txBody>
          <a:bodyPr wrap="square" rtlCol="0">
            <a:spAutoFit/>
          </a:bodyPr>
          <a:lstStyle/>
          <a:p>
            <a:pPr marL="342900" indent="-342900">
              <a:buAutoNum type="alphaUcParenR"/>
            </a:pPr>
            <a:r>
              <a:rPr lang="en-US" sz="2400" dirty="0"/>
              <a:t>Stimulus reception</a:t>
            </a:r>
          </a:p>
          <a:p>
            <a:pPr marL="342900" indent="-342900">
              <a:buAutoNum type="alphaUcParenR"/>
            </a:pPr>
            <a:r>
              <a:rPr lang="en-US" sz="2400" dirty="0"/>
              <a:t>Signal sent to spinal cord</a:t>
            </a:r>
          </a:p>
          <a:p>
            <a:pPr marL="342900" indent="-342900">
              <a:buAutoNum type="alphaUcParenR"/>
            </a:pPr>
            <a:r>
              <a:rPr lang="en-US" sz="2400" dirty="0"/>
              <a:t>Spinal cord makes decision</a:t>
            </a:r>
          </a:p>
          <a:p>
            <a:pPr marL="342900" indent="-342900">
              <a:buAutoNum type="alphaUcParenR"/>
            </a:pPr>
            <a:r>
              <a:rPr lang="en-US" sz="2400" dirty="0"/>
              <a:t>Signal sent to muscle</a:t>
            </a:r>
          </a:p>
          <a:p>
            <a:pPr marL="342900" indent="-342900">
              <a:buAutoNum type="alphaUcParenR"/>
            </a:pPr>
            <a:r>
              <a:rPr lang="en-US" sz="2400" dirty="0"/>
              <a:t>Muscle contracts</a:t>
            </a:r>
          </a:p>
        </p:txBody>
      </p:sp>
    </p:spTree>
    <p:extLst>
      <p:ext uri="{BB962C8B-B14F-4D97-AF65-F5344CB8AC3E}">
        <p14:creationId xmlns:p14="http://schemas.microsoft.com/office/powerpoint/2010/main" val="5489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Nervous System</a:t>
            </a:r>
          </a:p>
        </p:txBody>
      </p:sp>
      <p:sp>
        <p:nvSpPr>
          <p:cNvPr id="3" name="Content Placeholder 2"/>
          <p:cNvSpPr>
            <a:spLocks noGrp="1"/>
          </p:cNvSpPr>
          <p:nvPr>
            <p:ph idx="1"/>
          </p:nvPr>
        </p:nvSpPr>
        <p:spPr>
          <a:xfrm>
            <a:off x="609600" y="990600"/>
            <a:ext cx="10972800" cy="2819400"/>
          </a:xfrm>
        </p:spPr>
        <p:txBody>
          <a:bodyPr>
            <a:normAutofit/>
          </a:bodyPr>
          <a:lstStyle/>
          <a:p>
            <a:pPr>
              <a:buNone/>
            </a:pPr>
            <a:r>
              <a:rPr lang="en-US" b="1" dirty="0"/>
              <a:t>Diseases/Disorders:</a:t>
            </a:r>
          </a:p>
          <a:p>
            <a:pPr>
              <a:buNone/>
            </a:pPr>
            <a:r>
              <a:rPr lang="en-US" dirty="0">
                <a:solidFill>
                  <a:srgbClr val="FF0000"/>
                </a:solidFill>
              </a:rPr>
              <a:t> </a:t>
            </a:r>
            <a:r>
              <a:rPr lang="en-US" sz="2800" dirty="0">
                <a:solidFill>
                  <a:srgbClr val="FF0000"/>
                </a:solidFill>
              </a:rPr>
              <a:t>1. </a:t>
            </a:r>
            <a:r>
              <a:rPr lang="en-US" sz="2800" u="sng" dirty="0">
                <a:solidFill>
                  <a:srgbClr val="FF0000"/>
                </a:solidFill>
              </a:rPr>
              <a:t>Multiple Sclerosis</a:t>
            </a:r>
            <a:r>
              <a:rPr lang="en-US" sz="2800" dirty="0">
                <a:solidFill>
                  <a:srgbClr val="FF0000"/>
                </a:solidFill>
              </a:rPr>
              <a:t> </a:t>
            </a:r>
            <a:r>
              <a:rPr lang="en-US" sz="2800" dirty="0"/>
              <a:t>- inflammatory disease where fatty myelin sheaths are damaged; nerve cells in brain &amp; spinal cord do not work properly; causes numbness, difficulty moving, speech impairment, etc. </a:t>
            </a:r>
            <a:endParaRPr lang="en-US" sz="2800" dirty="0">
              <a:solidFill>
                <a:srgbClr val="FF0000"/>
              </a:solidFill>
            </a:endParaRPr>
          </a:p>
          <a:p>
            <a:pPr>
              <a:buNone/>
            </a:pPr>
            <a:r>
              <a:rPr lang="en-US" sz="2800" dirty="0">
                <a:solidFill>
                  <a:srgbClr val="FF0000"/>
                </a:solidFill>
              </a:rPr>
              <a:t> </a:t>
            </a:r>
            <a:endParaRPr lang="en-US" sz="2800" u="sng" dirty="0">
              <a:solidFill>
                <a:srgbClr val="FF0000"/>
              </a:solidFill>
            </a:endParaRPr>
          </a:p>
          <a:p>
            <a:pPr>
              <a:buNone/>
            </a:pPr>
            <a:endParaRPr lang="en-US" sz="2800" dirty="0"/>
          </a:p>
        </p:txBody>
      </p:sp>
      <p:pic>
        <p:nvPicPr>
          <p:cNvPr id="7170" name="Picture 2" descr="http://static.ddmcdn.com/gif/multiple-sclerosis-demyelinization.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60"/>
          <a:stretch/>
        </p:blipFill>
        <p:spPr bwMode="auto">
          <a:xfrm>
            <a:off x="1859508" y="3351663"/>
            <a:ext cx="457348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findmeacure.com/wp-content/uploads/2008/12/multiple_sclerosis__t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16" r="46866"/>
          <a:stretch/>
        </p:blipFill>
        <p:spPr bwMode="auto">
          <a:xfrm>
            <a:off x="7000164" y="3046863"/>
            <a:ext cx="253848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8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Integumentary System</a:t>
            </a:r>
          </a:p>
        </p:txBody>
      </p:sp>
      <p:sp>
        <p:nvSpPr>
          <p:cNvPr id="3" name="Content Placeholder 2"/>
          <p:cNvSpPr>
            <a:spLocks noGrp="1"/>
          </p:cNvSpPr>
          <p:nvPr>
            <p:ph idx="1"/>
          </p:nvPr>
        </p:nvSpPr>
        <p:spPr>
          <a:xfrm>
            <a:off x="609600" y="1371600"/>
            <a:ext cx="10972800" cy="1447800"/>
          </a:xfrm>
        </p:spPr>
        <p:txBody>
          <a:bodyPr>
            <a:normAutofit fontScale="92500" lnSpcReduction="10000"/>
          </a:bodyPr>
          <a:lstStyle/>
          <a:p>
            <a:pPr>
              <a:buNone/>
            </a:pPr>
            <a:r>
              <a:rPr lang="en-US" b="1" dirty="0"/>
              <a:t>Other Vocab:</a:t>
            </a:r>
          </a:p>
          <a:p>
            <a:pPr>
              <a:buNone/>
            </a:pPr>
            <a:r>
              <a:rPr lang="en-US" dirty="0"/>
              <a:t>   1. </a:t>
            </a:r>
            <a:r>
              <a:rPr lang="en-US" u="sng" dirty="0">
                <a:solidFill>
                  <a:srgbClr val="FF0000"/>
                </a:solidFill>
              </a:rPr>
              <a:t>Pathogen</a:t>
            </a:r>
            <a:r>
              <a:rPr lang="en-US" dirty="0"/>
              <a:t> – infectious or disease-causing agent like </a:t>
            </a:r>
            <a:r>
              <a:rPr lang="en-US" b="1" dirty="0"/>
              <a:t>Bacteria, viruses, protists or fungi</a:t>
            </a:r>
          </a:p>
          <a:p>
            <a:pPr>
              <a:buNone/>
            </a:pPr>
            <a:endParaRPr lang="en-US" sz="3600" dirty="0">
              <a:solidFill>
                <a:srgbClr val="FF0000"/>
              </a:solidFill>
            </a:endParaRPr>
          </a:p>
          <a:p>
            <a:pPr>
              <a:buNone/>
            </a:pPr>
            <a:endParaRPr lang="en-US" sz="2800" dirty="0"/>
          </a:p>
        </p:txBody>
      </p:sp>
      <p:pic>
        <p:nvPicPr>
          <p:cNvPr id="10242" name="Picture 2" descr="Pathoge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2819401"/>
            <a:ext cx="4419600" cy="3878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1" y="457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69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143000"/>
            <a:ext cx="10972800" cy="2286000"/>
          </a:xfrm>
        </p:spPr>
        <p:txBody>
          <a:bodyPr>
            <a:normAutofit fontScale="92500" lnSpcReduction="10000"/>
          </a:bodyPr>
          <a:lstStyle/>
          <a:p>
            <a:pPr>
              <a:buNone/>
            </a:pPr>
            <a:r>
              <a:rPr lang="en-US" b="1" dirty="0"/>
              <a:t>Diseases/Disorders:</a:t>
            </a:r>
          </a:p>
          <a:p>
            <a:pPr>
              <a:buNone/>
            </a:pPr>
            <a:r>
              <a:rPr lang="en-US" dirty="0">
                <a:solidFill>
                  <a:srgbClr val="FF0000"/>
                </a:solidFill>
              </a:rPr>
              <a:t> </a:t>
            </a:r>
            <a:r>
              <a:rPr lang="en-US" sz="2800" dirty="0">
                <a:solidFill>
                  <a:srgbClr val="FF0000"/>
                </a:solidFill>
              </a:rPr>
              <a:t>2. </a:t>
            </a:r>
            <a:r>
              <a:rPr lang="en-US" sz="2800" u="sng" dirty="0">
                <a:solidFill>
                  <a:srgbClr val="FF0000"/>
                </a:solidFill>
              </a:rPr>
              <a:t>Paralysis</a:t>
            </a:r>
            <a:r>
              <a:rPr lang="en-US" sz="2800" dirty="0">
                <a:solidFill>
                  <a:srgbClr val="FF0000"/>
                </a:solidFill>
              </a:rPr>
              <a:t> </a:t>
            </a:r>
            <a:r>
              <a:rPr lang="en-US" sz="2800" dirty="0"/>
              <a:t>– loss of muscle function in 1 or more muscles which can cause loss of feeling in affected area (remember, many neurons stay in G</a:t>
            </a:r>
            <a:r>
              <a:rPr lang="en-US" sz="2800" baseline="-25000" dirty="0"/>
              <a:t>0</a:t>
            </a:r>
            <a:r>
              <a:rPr lang="en-US" sz="2800" dirty="0"/>
              <a:t> phase of Interphase and do not divide to repair)</a:t>
            </a:r>
            <a:endParaRPr lang="en-US" sz="2800" dirty="0">
              <a:solidFill>
                <a:srgbClr val="FF0000"/>
              </a:solidFill>
            </a:endParaRPr>
          </a:p>
          <a:p>
            <a:pPr>
              <a:buNone/>
            </a:pPr>
            <a:r>
              <a:rPr lang="en-US" sz="2800" dirty="0">
                <a:solidFill>
                  <a:srgbClr val="FF0000"/>
                </a:solidFill>
              </a:rPr>
              <a:t> </a:t>
            </a:r>
            <a:endParaRPr lang="en-US" sz="2800" u="sng" dirty="0">
              <a:solidFill>
                <a:srgbClr val="FF0000"/>
              </a:solidFill>
            </a:endParaRPr>
          </a:p>
          <a:p>
            <a:pPr>
              <a:buNone/>
            </a:pPr>
            <a:endParaRPr lang="en-US" sz="2800" dirty="0"/>
          </a:p>
        </p:txBody>
      </p:sp>
      <p:pic>
        <p:nvPicPr>
          <p:cNvPr id="8194" name="Picture 2" descr="https://encrypted-tbn3.gstatic.com/images?q=tbn:ANd9GcQ7toZ4WIL6tkuMbS6SaV1kny5vuHvmMz-zeDYbwAE4QOJJlb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72" y="3276599"/>
            <a:ext cx="233255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infobasset.com/facial-paralysi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90" r="14179" b="6045"/>
          <a:stretch/>
        </p:blipFill>
        <p:spPr bwMode="auto">
          <a:xfrm>
            <a:off x="3733800" y="3276599"/>
            <a:ext cx="2807436" cy="271471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3.bp.blogspot.com/-EhwrjD2lJb8/T5RsQt6Ab6I/AAAAAAAAASQ/IL4OusWWTTc/s1600/P10006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3689286"/>
            <a:ext cx="2162651"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0" y="5943600"/>
            <a:ext cx="1740636" cy="369332"/>
          </a:xfrm>
          <a:prstGeom prst="rect">
            <a:avLst/>
          </a:prstGeom>
          <a:noFill/>
        </p:spPr>
        <p:txBody>
          <a:bodyPr wrap="square" rtlCol="0">
            <a:spAutoFit/>
          </a:bodyPr>
          <a:lstStyle/>
          <a:p>
            <a:pPr algn="ctr"/>
            <a:r>
              <a:rPr lang="en-US" b="1" dirty="0"/>
              <a:t>Bell’s Palsy</a:t>
            </a:r>
          </a:p>
        </p:txBody>
      </p:sp>
    </p:spTree>
    <p:extLst>
      <p:ext uri="{BB962C8B-B14F-4D97-AF65-F5344CB8AC3E}">
        <p14:creationId xmlns:p14="http://schemas.microsoft.com/office/powerpoint/2010/main" val="293010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060"/>
            <a:ext cx="8229600" cy="1007660"/>
          </a:xfrm>
        </p:spPr>
        <p:txBody>
          <a:bodyPr/>
          <a:lstStyle/>
          <a:p>
            <a:r>
              <a:rPr lang="en-US" dirty="0"/>
              <a:t>Nervous System</a:t>
            </a:r>
          </a:p>
        </p:txBody>
      </p:sp>
      <p:sp>
        <p:nvSpPr>
          <p:cNvPr id="3" name="Content Placeholder 2"/>
          <p:cNvSpPr>
            <a:spLocks noGrp="1"/>
          </p:cNvSpPr>
          <p:nvPr>
            <p:ph idx="1"/>
          </p:nvPr>
        </p:nvSpPr>
        <p:spPr>
          <a:xfrm>
            <a:off x="609600" y="838200"/>
            <a:ext cx="10972800" cy="2667000"/>
          </a:xfrm>
        </p:spPr>
        <p:txBody>
          <a:bodyPr>
            <a:normAutofit/>
          </a:bodyPr>
          <a:lstStyle/>
          <a:p>
            <a:pPr>
              <a:buNone/>
            </a:pPr>
            <a:r>
              <a:rPr lang="en-US" b="1" dirty="0"/>
              <a:t>Diseases/Disorders:</a:t>
            </a:r>
          </a:p>
          <a:p>
            <a:pPr>
              <a:buNone/>
            </a:pPr>
            <a:r>
              <a:rPr lang="en-US" dirty="0">
                <a:solidFill>
                  <a:srgbClr val="FF0000"/>
                </a:solidFill>
              </a:rPr>
              <a:t> </a:t>
            </a:r>
            <a:r>
              <a:rPr lang="en-US" sz="2800" dirty="0">
                <a:solidFill>
                  <a:srgbClr val="FF0000"/>
                </a:solidFill>
              </a:rPr>
              <a:t>3. </a:t>
            </a:r>
            <a:r>
              <a:rPr lang="en-US" sz="2800" u="sng" dirty="0">
                <a:solidFill>
                  <a:srgbClr val="FF0000"/>
                </a:solidFill>
              </a:rPr>
              <a:t>Concussion</a:t>
            </a:r>
            <a:r>
              <a:rPr lang="en-US" sz="2800" dirty="0">
                <a:solidFill>
                  <a:srgbClr val="FF0000"/>
                </a:solidFill>
              </a:rPr>
              <a:t> </a:t>
            </a:r>
            <a:r>
              <a:rPr lang="en-US" sz="2800" dirty="0"/>
              <a:t>– traumatic brain injury with temporary loss of brain function; causes headaches, feeling hazy, emotional changes, etc.</a:t>
            </a:r>
            <a:endParaRPr lang="en-US" sz="2800" dirty="0">
              <a:solidFill>
                <a:srgbClr val="FF0000"/>
              </a:solidFill>
            </a:endParaRPr>
          </a:p>
          <a:p>
            <a:pPr>
              <a:buNone/>
            </a:pPr>
            <a:r>
              <a:rPr lang="en-US" sz="2800" dirty="0">
                <a:solidFill>
                  <a:srgbClr val="FF0000"/>
                </a:solidFill>
              </a:rPr>
              <a:t> </a:t>
            </a:r>
            <a:endParaRPr lang="en-US" sz="2800" u="sng" dirty="0">
              <a:solidFill>
                <a:srgbClr val="FF0000"/>
              </a:solidFill>
            </a:endParaRPr>
          </a:p>
          <a:p>
            <a:pPr>
              <a:buNone/>
            </a:pPr>
            <a:endParaRPr lang="en-US" sz="2800" dirty="0"/>
          </a:p>
        </p:txBody>
      </p:sp>
      <p:pic>
        <p:nvPicPr>
          <p:cNvPr id="9218" name="Picture 2" descr="http://www.riders4helmets.com/wp-content/uploads/2011/04/012709concussion2_5430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2004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mindlessscience.files.wordpress.com/2011/04/nflh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158" y="4200639"/>
            <a:ext cx="2828925" cy="26950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onsmd.com/files/2012/02/Conditions_concus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036485"/>
            <a:ext cx="2360458"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4419600" cy="4267200"/>
          </a:xfrm>
        </p:spPr>
        <p:txBody>
          <a:bodyPr>
            <a:noAutofit/>
          </a:bodyPr>
          <a:lstStyle/>
          <a:p>
            <a:r>
              <a:rPr lang="en-US" sz="4800" dirty="0">
                <a:solidFill>
                  <a:srgbClr val="00B0F0"/>
                </a:solidFill>
                <a:latin typeface="Kristen ITC" pitchFamily="66" charset="0"/>
                <a:ea typeface="GungsuhChe" pitchFamily="49" charset="-127"/>
              </a:rPr>
              <a:t>Endocrine</a:t>
            </a:r>
            <a:br>
              <a:rPr lang="en-US" sz="4800" dirty="0">
                <a:solidFill>
                  <a:srgbClr val="00B0F0"/>
                </a:solidFill>
                <a:latin typeface="Kristen ITC" pitchFamily="66" charset="0"/>
                <a:ea typeface="GungsuhChe" pitchFamily="49" charset="-127"/>
              </a:rPr>
            </a:br>
            <a:r>
              <a:rPr lang="en-US" sz="4800" dirty="0">
                <a:solidFill>
                  <a:srgbClr val="00B0F0"/>
                </a:solidFill>
                <a:latin typeface="Kristen ITC" pitchFamily="66" charset="0"/>
                <a:ea typeface="GungsuhChe" pitchFamily="49" charset="-127"/>
              </a:rPr>
              <a:t>and</a:t>
            </a:r>
            <a:br>
              <a:rPr lang="en-US" sz="4800" dirty="0">
                <a:solidFill>
                  <a:srgbClr val="00B0F0"/>
                </a:solidFill>
                <a:latin typeface="Kristen ITC" pitchFamily="66" charset="0"/>
                <a:ea typeface="GungsuhChe" pitchFamily="49" charset="-127"/>
              </a:rPr>
            </a:br>
            <a:r>
              <a:rPr lang="en-US" sz="4800" dirty="0">
                <a:solidFill>
                  <a:srgbClr val="00B0F0"/>
                </a:solidFill>
                <a:latin typeface="Kristen ITC" pitchFamily="66" charset="0"/>
                <a:ea typeface="GungsuhChe" pitchFamily="49" charset="-127"/>
              </a:rPr>
              <a:t>Reproductive Systems</a:t>
            </a:r>
          </a:p>
        </p:txBody>
      </p:sp>
      <p:pic>
        <p:nvPicPr>
          <p:cNvPr id="10242" name="Picture 2" descr="http://www.epa.gov/endo/images/endocr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1412" y="762001"/>
            <a:ext cx="4446588" cy="536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402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143000"/>
            <a:ext cx="10972800" cy="2743200"/>
          </a:xfrm>
        </p:spPr>
        <p:txBody>
          <a:bodyPr/>
          <a:lstStyle/>
          <a:p>
            <a:pPr>
              <a:buNone/>
            </a:pPr>
            <a:r>
              <a:rPr lang="en-US" b="1" dirty="0"/>
              <a:t>Major Organs/Parts Involved:</a:t>
            </a:r>
          </a:p>
          <a:p>
            <a:pPr>
              <a:buNone/>
            </a:pPr>
            <a:r>
              <a:rPr lang="en-US" b="1" dirty="0"/>
              <a:t>  A. Endocrine</a:t>
            </a:r>
          </a:p>
          <a:p>
            <a:pPr>
              <a:buNone/>
            </a:pPr>
            <a:r>
              <a:rPr lang="en-US" sz="2800" dirty="0"/>
              <a:t>  1. </a:t>
            </a:r>
            <a:r>
              <a:rPr lang="en-US" sz="2800" u="sng" dirty="0">
                <a:solidFill>
                  <a:srgbClr val="FF0000"/>
                </a:solidFill>
              </a:rPr>
              <a:t>Pituitary Gland</a:t>
            </a:r>
            <a:r>
              <a:rPr lang="en-US" sz="2800" dirty="0">
                <a:solidFill>
                  <a:srgbClr val="FF0000"/>
                </a:solidFill>
              </a:rPr>
              <a:t> </a:t>
            </a:r>
            <a:r>
              <a:rPr lang="en-US" sz="2800" dirty="0"/>
              <a:t>– gland that secretes 9 hormones to regulate homeostasis; found at base of brain </a:t>
            </a:r>
            <a:endParaRPr lang="en-US" sz="2800" u="sng" dirty="0">
              <a:solidFill>
                <a:srgbClr val="FF0000"/>
              </a:solidFill>
            </a:endParaRPr>
          </a:p>
          <a:p>
            <a:pPr>
              <a:buNone/>
            </a:pPr>
            <a:endParaRPr lang="en-US" sz="3600" dirty="0">
              <a:solidFill>
                <a:srgbClr val="FF0000"/>
              </a:solidFill>
            </a:endParaRPr>
          </a:p>
          <a:p>
            <a:pPr>
              <a:buNone/>
            </a:pPr>
            <a:endParaRPr lang="en-US" sz="2800" dirty="0"/>
          </a:p>
        </p:txBody>
      </p:sp>
      <p:pic>
        <p:nvPicPr>
          <p:cNvPr id="11266" name="Picture 2" descr="http://upload.wikimedia.org/wikipedia/commons/6/6a/Pituitary_gla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444923"/>
            <a:ext cx="44577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elu.sgul.ac.uk/rehash/guest/scorm/215/package/content/images/brain.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570" b="5135"/>
          <a:stretch/>
        </p:blipFill>
        <p:spPr bwMode="auto">
          <a:xfrm>
            <a:off x="1524000" y="3545199"/>
            <a:ext cx="4572000" cy="30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24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143000"/>
            <a:ext cx="10972800" cy="2895600"/>
          </a:xfrm>
        </p:spPr>
        <p:txBody>
          <a:bodyPr/>
          <a:lstStyle/>
          <a:p>
            <a:pPr>
              <a:buNone/>
            </a:pPr>
            <a:r>
              <a:rPr lang="en-US" b="1" dirty="0"/>
              <a:t>Major Organs/Parts Involved:</a:t>
            </a:r>
          </a:p>
          <a:p>
            <a:pPr>
              <a:buNone/>
            </a:pPr>
            <a:r>
              <a:rPr lang="en-US" b="1" dirty="0"/>
              <a:t>  A. Endocrine</a:t>
            </a:r>
          </a:p>
          <a:p>
            <a:pPr>
              <a:buNone/>
            </a:pPr>
            <a:r>
              <a:rPr lang="en-US" sz="2800" dirty="0"/>
              <a:t>         2. </a:t>
            </a:r>
            <a:r>
              <a:rPr lang="en-US" sz="2800" u="sng" dirty="0">
                <a:solidFill>
                  <a:srgbClr val="FF0000"/>
                </a:solidFill>
              </a:rPr>
              <a:t>Hormone</a:t>
            </a:r>
            <a:r>
              <a:rPr lang="en-US" sz="2800" dirty="0"/>
              <a:t> – chemical messenger</a:t>
            </a:r>
          </a:p>
          <a:p>
            <a:pPr>
              <a:buNone/>
            </a:pPr>
            <a:r>
              <a:rPr lang="en-US" sz="2800" dirty="0">
                <a:solidFill>
                  <a:srgbClr val="FF0000"/>
                </a:solidFill>
              </a:rPr>
              <a:t>		      </a:t>
            </a:r>
            <a:r>
              <a:rPr lang="en-US" sz="2800" dirty="0"/>
              <a:t>a. </a:t>
            </a:r>
            <a:r>
              <a:rPr lang="en-US" sz="2800" u="sng" dirty="0">
                <a:solidFill>
                  <a:srgbClr val="FF0000"/>
                </a:solidFill>
              </a:rPr>
              <a:t>Testosterone</a:t>
            </a:r>
            <a:r>
              <a:rPr lang="en-US" sz="2800" dirty="0"/>
              <a:t> – male reproductive hormone</a:t>
            </a:r>
          </a:p>
          <a:p>
            <a:pPr>
              <a:buNone/>
            </a:pPr>
            <a:r>
              <a:rPr lang="en-US" sz="2800" dirty="0"/>
              <a:t>		      b. </a:t>
            </a:r>
            <a:r>
              <a:rPr lang="en-US" sz="2800" u="sng" dirty="0">
                <a:solidFill>
                  <a:srgbClr val="FF0000"/>
                </a:solidFill>
              </a:rPr>
              <a:t>Estrogen</a:t>
            </a:r>
            <a:r>
              <a:rPr lang="en-US" sz="2800" dirty="0"/>
              <a:t> – female reproductive hormone</a:t>
            </a:r>
          </a:p>
          <a:p>
            <a:pPr>
              <a:buNone/>
            </a:pPr>
            <a:endParaRPr lang="en-US" sz="3600" dirty="0">
              <a:solidFill>
                <a:srgbClr val="FF0000"/>
              </a:solidFill>
            </a:endParaRPr>
          </a:p>
          <a:p>
            <a:pPr>
              <a:buNone/>
            </a:pPr>
            <a:endParaRPr lang="en-US" sz="2800" dirty="0"/>
          </a:p>
        </p:txBody>
      </p:sp>
      <p:pic>
        <p:nvPicPr>
          <p:cNvPr id="12290" name="Picture 2" descr="http://www.testosteronesupplements.org/a/wp-content/uploads/2011/06/0199210896.testosterone.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76400" y="4250054"/>
            <a:ext cx="2107300" cy="131254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riversideonline.com/source/images/image_popup/r7_endocrinesyste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60" t="63780" r="3492" b="4126"/>
          <a:stretch/>
        </p:blipFill>
        <p:spPr bwMode="auto">
          <a:xfrm>
            <a:off x="3853964" y="4443747"/>
            <a:ext cx="4375637" cy="22377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1185" y="5638800"/>
            <a:ext cx="1905000" cy="400110"/>
          </a:xfrm>
          <a:prstGeom prst="rect">
            <a:avLst/>
          </a:prstGeom>
          <a:noFill/>
        </p:spPr>
        <p:txBody>
          <a:bodyPr wrap="square" rtlCol="0">
            <a:spAutoFit/>
          </a:bodyPr>
          <a:lstStyle/>
          <a:p>
            <a:pPr algn="ctr"/>
            <a:r>
              <a:rPr lang="en-US" sz="2000" b="1" dirty="0"/>
              <a:t>Testosterone</a:t>
            </a:r>
          </a:p>
        </p:txBody>
      </p:sp>
      <p:pic>
        <p:nvPicPr>
          <p:cNvPr id="12294" name="Picture 6" descr="http://www.catalogs.com/info/bestof/wp-content/uploads/2010/11/estrog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1" y="4217432"/>
            <a:ext cx="2115457"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7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143000"/>
            <a:ext cx="10972800" cy="3657600"/>
          </a:xfrm>
        </p:spPr>
        <p:txBody>
          <a:bodyPr>
            <a:normAutofit/>
          </a:bodyPr>
          <a:lstStyle/>
          <a:p>
            <a:pPr>
              <a:buNone/>
            </a:pPr>
            <a:r>
              <a:rPr lang="en-US" b="1" dirty="0"/>
              <a:t>Major Organs/Parts Involved:</a:t>
            </a:r>
          </a:p>
          <a:p>
            <a:pPr>
              <a:buNone/>
            </a:pPr>
            <a:r>
              <a:rPr lang="en-US" b="1" dirty="0"/>
              <a:t>  A. Endocrine</a:t>
            </a:r>
          </a:p>
          <a:p>
            <a:pPr>
              <a:buNone/>
            </a:pPr>
            <a:r>
              <a:rPr lang="en-US" sz="2800" dirty="0"/>
              <a:t>         2. </a:t>
            </a:r>
            <a:r>
              <a:rPr lang="en-US" sz="2800" u="sng" dirty="0">
                <a:solidFill>
                  <a:srgbClr val="FF0000"/>
                </a:solidFill>
              </a:rPr>
              <a:t>Hormone</a:t>
            </a:r>
            <a:r>
              <a:rPr lang="en-US" sz="2800" dirty="0"/>
              <a:t> – chemical messenger</a:t>
            </a:r>
          </a:p>
          <a:p>
            <a:pPr>
              <a:buNone/>
            </a:pPr>
            <a:r>
              <a:rPr lang="en-US" sz="2800" dirty="0">
                <a:solidFill>
                  <a:srgbClr val="FF0000"/>
                </a:solidFill>
              </a:rPr>
              <a:t>		      </a:t>
            </a:r>
            <a:r>
              <a:rPr lang="en-US" sz="2800" dirty="0"/>
              <a:t>c. </a:t>
            </a:r>
            <a:r>
              <a:rPr lang="en-US" sz="2800" u="sng" dirty="0">
                <a:solidFill>
                  <a:srgbClr val="FF0000"/>
                </a:solidFill>
              </a:rPr>
              <a:t>Insulin</a:t>
            </a:r>
            <a:r>
              <a:rPr lang="en-US" sz="2800" dirty="0"/>
              <a:t> – pancreatic hormone regulating blood sugar</a:t>
            </a:r>
          </a:p>
          <a:p>
            <a:pPr>
              <a:buNone/>
            </a:pPr>
            <a:r>
              <a:rPr lang="en-US" sz="2800" dirty="0"/>
              <a:t>		</a:t>
            </a:r>
          </a:p>
          <a:p>
            <a:pPr>
              <a:buNone/>
            </a:pPr>
            <a:endParaRPr lang="en-US" sz="2800" dirty="0"/>
          </a:p>
          <a:p>
            <a:pPr>
              <a:buNone/>
            </a:pPr>
            <a:endParaRPr lang="en-US" sz="3600" dirty="0">
              <a:solidFill>
                <a:srgbClr val="FF0000"/>
              </a:solidFill>
            </a:endParaRPr>
          </a:p>
          <a:p>
            <a:pPr>
              <a:buNone/>
            </a:pPr>
            <a:endParaRPr lang="en-US" sz="2800" dirty="0"/>
          </a:p>
        </p:txBody>
      </p:sp>
      <p:pic>
        <p:nvPicPr>
          <p:cNvPr id="13314" name="Picture 2" descr="http://upload.wikimedia.org/wikipedia/commons/thumb/0/0d/InsulinHexamer.jpg/250px-InsulinHexam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114800"/>
            <a:ext cx="238125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7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600200"/>
            <a:ext cx="4648200" cy="1143000"/>
          </a:xfrm>
        </p:spPr>
        <p:txBody>
          <a:bodyPr>
            <a:normAutofit fontScale="90000"/>
          </a:bodyPr>
          <a:lstStyle/>
          <a:p>
            <a:r>
              <a:rPr lang="en-US" b="1" dirty="0"/>
              <a:t>Blood Sugar Regulation</a:t>
            </a:r>
          </a:p>
        </p:txBody>
      </p:sp>
      <p:pic>
        <p:nvPicPr>
          <p:cNvPr id="14338" name="Picture 2" descr="http://www.endocrineweb.com/images/suga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52401"/>
            <a:ext cx="4343400" cy="65293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62900" y="15922"/>
            <a:ext cx="1943100"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8092554" y="2690884"/>
            <a:ext cx="20193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8" name="TextBox 7"/>
          <p:cNvSpPr txBox="1"/>
          <p:nvPr/>
        </p:nvSpPr>
        <p:spPr>
          <a:xfrm>
            <a:off x="8305800" y="3614214"/>
            <a:ext cx="2019300" cy="230832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p:cNvSpPr txBox="1"/>
          <p:nvPr/>
        </p:nvSpPr>
        <p:spPr>
          <a:xfrm>
            <a:off x="6477000" y="1770248"/>
            <a:ext cx="20193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10" name="TextBox 9"/>
          <p:cNvSpPr txBox="1"/>
          <p:nvPr/>
        </p:nvSpPr>
        <p:spPr>
          <a:xfrm>
            <a:off x="5791200" y="2743200"/>
            <a:ext cx="20193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11" name="TextBox 10"/>
          <p:cNvSpPr txBox="1"/>
          <p:nvPr/>
        </p:nvSpPr>
        <p:spPr>
          <a:xfrm>
            <a:off x="5600700" y="3666530"/>
            <a:ext cx="2019300" cy="230832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TextBox 11"/>
          <p:cNvSpPr txBox="1"/>
          <p:nvPr/>
        </p:nvSpPr>
        <p:spPr>
          <a:xfrm>
            <a:off x="7235304" y="4768377"/>
            <a:ext cx="1527696"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4841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914400"/>
            <a:ext cx="10972800" cy="3048000"/>
          </a:xfrm>
        </p:spPr>
        <p:txBody>
          <a:bodyPr>
            <a:normAutofit/>
          </a:bodyPr>
          <a:lstStyle/>
          <a:p>
            <a:pPr>
              <a:buNone/>
            </a:pPr>
            <a:r>
              <a:rPr lang="en-US" b="1" dirty="0"/>
              <a:t>Major Organs/Parts Involved:</a:t>
            </a:r>
          </a:p>
          <a:p>
            <a:pPr>
              <a:buNone/>
            </a:pPr>
            <a:r>
              <a:rPr lang="en-US" b="1" dirty="0"/>
              <a:t>  A. Endocrine</a:t>
            </a:r>
          </a:p>
          <a:p>
            <a:pPr>
              <a:buNone/>
            </a:pPr>
            <a:r>
              <a:rPr lang="en-US" sz="2800" dirty="0"/>
              <a:t>         2. </a:t>
            </a:r>
            <a:r>
              <a:rPr lang="en-US" sz="2800" u="sng" dirty="0">
                <a:solidFill>
                  <a:srgbClr val="FF0000"/>
                </a:solidFill>
              </a:rPr>
              <a:t>Hormone</a:t>
            </a:r>
            <a:r>
              <a:rPr lang="en-US" sz="2800" dirty="0"/>
              <a:t> – chemical messenger</a:t>
            </a:r>
          </a:p>
          <a:p>
            <a:pPr marL="1828800" indent="-1828800">
              <a:buNone/>
            </a:pPr>
            <a:r>
              <a:rPr lang="en-US" sz="2800" dirty="0">
                <a:solidFill>
                  <a:srgbClr val="FF0000"/>
                </a:solidFill>
              </a:rPr>
              <a:t>                  </a:t>
            </a:r>
            <a:r>
              <a:rPr lang="en-US" sz="2800" dirty="0"/>
              <a:t>d. </a:t>
            </a:r>
            <a:r>
              <a:rPr lang="en-US" sz="2800" u="sng" dirty="0">
                <a:solidFill>
                  <a:srgbClr val="FF0000"/>
                </a:solidFill>
              </a:rPr>
              <a:t>Human Growth Hormone</a:t>
            </a:r>
            <a:r>
              <a:rPr lang="en-US" sz="2800" dirty="0"/>
              <a:t> – hormone that stimulates growth, cell reproduction, and regeneration</a:t>
            </a:r>
          </a:p>
          <a:p>
            <a:pPr>
              <a:buNone/>
            </a:pPr>
            <a:endParaRPr lang="en-US" sz="2800" dirty="0"/>
          </a:p>
          <a:p>
            <a:pPr>
              <a:buNone/>
            </a:pPr>
            <a:endParaRPr lang="en-US" sz="2800" dirty="0"/>
          </a:p>
          <a:p>
            <a:pPr>
              <a:buNone/>
            </a:pPr>
            <a:endParaRPr lang="en-US" sz="3600" dirty="0">
              <a:solidFill>
                <a:srgbClr val="FF0000"/>
              </a:solidFill>
            </a:endParaRPr>
          </a:p>
          <a:p>
            <a:pPr>
              <a:buNone/>
            </a:pPr>
            <a:endParaRPr lang="en-US" sz="2800" dirty="0"/>
          </a:p>
        </p:txBody>
      </p:sp>
      <p:pic>
        <p:nvPicPr>
          <p:cNvPr id="15362" name="Picture 2" descr="http://scm-l3.technorati.com/11/03/07/28721/humangrowthhorm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427944"/>
            <a:ext cx="28575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encrypted-tbn2.gstatic.com/images?q=tbn:ANd9GcTcpNC0b6018_Phv3lvgrFBQKz4rD4QmmWYcsekGfkXOrUphdjq1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621958"/>
            <a:ext cx="3287974" cy="311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8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990600"/>
            <a:ext cx="10972800" cy="2743200"/>
          </a:xfrm>
        </p:spPr>
        <p:txBody>
          <a:bodyPr>
            <a:normAutofit/>
          </a:bodyPr>
          <a:lstStyle/>
          <a:p>
            <a:pPr>
              <a:buNone/>
            </a:pPr>
            <a:r>
              <a:rPr lang="en-US" b="1" dirty="0"/>
              <a:t>Major Organs/Parts Involved:</a:t>
            </a:r>
          </a:p>
          <a:p>
            <a:pPr>
              <a:buNone/>
            </a:pPr>
            <a:r>
              <a:rPr lang="en-US" b="1" dirty="0"/>
              <a:t>  B. Reproductive</a:t>
            </a:r>
          </a:p>
          <a:p>
            <a:pPr>
              <a:buNone/>
            </a:pPr>
            <a:r>
              <a:rPr lang="en-US" sz="2800" dirty="0"/>
              <a:t>         - Female: </a:t>
            </a:r>
            <a:r>
              <a:rPr lang="en-US" sz="2800" u="sng" dirty="0">
                <a:solidFill>
                  <a:srgbClr val="FF0000"/>
                </a:solidFill>
              </a:rPr>
              <a:t>Ovary</a:t>
            </a:r>
            <a:r>
              <a:rPr lang="en-US" sz="2800" dirty="0"/>
              <a:t> – produces eggs</a:t>
            </a:r>
          </a:p>
          <a:p>
            <a:pPr>
              <a:buNone/>
            </a:pPr>
            <a:r>
              <a:rPr lang="en-US" sz="2800" dirty="0"/>
              <a:t> 	     - Male: </a:t>
            </a:r>
            <a:r>
              <a:rPr lang="en-US" sz="2800" u="sng" dirty="0">
                <a:solidFill>
                  <a:srgbClr val="FF0000"/>
                </a:solidFill>
              </a:rPr>
              <a:t>Testis/Testes</a:t>
            </a:r>
            <a:r>
              <a:rPr lang="en-US" sz="2800" dirty="0"/>
              <a:t> – produces sperm</a:t>
            </a:r>
            <a:r>
              <a:rPr lang="en-US" sz="2800" dirty="0">
                <a:solidFill>
                  <a:srgbClr val="FF0000"/>
                </a:solidFill>
              </a:rPr>
              <a:t>	</a:t>
            </a:r>
            <a:r>
              <a:rPr lang="en-US" sz="2800" dirty="0"/>
              <a:t>		</a:t>
            </a:r>
          </a:p>
          <a:p>
            <a:pPr>
              <a:buNone/>
            </a:pPr>
            <a:endParaRPr lang="en-US" sz="2800" dirty="0"/>
          </a:p>
          <a:p>
            <a:pPr>
              <a:buNone/>
            </a:pPr>
            <a:endParaRPr lang="en-US" sz="3600" dirty="0">
              <a:solidFill>
                <a:srgbClr val="FF0000"/>
              </a:solidFill>
            </a:endParaRPr>
          </a:p>
          <a:p>
            <a:pPr>
              <a:buNone/>
            </a:pPr>
            <a:endParaRPr lang="en-US" sz="2800" dirty="0"/>
          </a:p>
        </p:txBody>
      </p:sp>
      <p:pic>
        <p:nvPicPr>
          <p:cNvPr id="16386" name="Picture 2" descr="http://media.web.britannica.com/eb-media/31/94931-034-8F73200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8732" y="3599434"/>
            <a:ext cx="7114536" cy="325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20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219200"/>
            <a:ext cx="10972800" cy="5105400"/>
          </a:xfrm>
        </p:spPr>
        <p:txBody>
          <a:bodyPr/>
          <a:lstStyle/>
          <a:p>
            <a:pPr>
              <a:buNone/>
            </a:pPr>
            <a:r>
              <a:rPr lang="en-US" b="1" dirty="0"/>
              <a:t>Functions/Roles:</a:t>
            </a:r>
          </a:p>
          <a:p>
            <a:pPr>
              <a:buNone/>
            </a:pPr>
            <a:r>
              <a:rPr lang="en-US" dirty="0">
                <a:solidFill>
                  <a:srgbClr val="FF0000"/>
                </a:solidFill>
              </a:rPr>
              <a:t>   </a:t>
            </a:r>
            <a:r>
              <a:rPr lang="en-US" b="1" dirty="0"/>
              <a:t>A. Endocrine</a:t>
            </a:r>
            <a:r>
              <a:rPr lang="en-US" dirty="0">
                <a:solidFill>
                  <a:srgbClr val="FF0000"/>
                </a:solidFill>
              </a:rPr>
              <a:t>	</a:t>
            </a:r>
          </a:p>
          <a:p>
            <a:pPr>
              <a:buNone/>
            </a:pPr>
            <a:r>
              <a:rPr lang="en-US" dirty="0">
                <a:solidFill>
                  <a:srgbClr val="FF0000"/>
                </a:solidFill>
              </a:rPr>
              <a:t>           1. Controls body by releasing hormones</a:t>
            </a:r>
          </a:p>
          <a:p>
            <a:pPr>
              <a:buNone/>
            </a:pPr>
            <a:r>
              <a:rPr lang="en-US" dirty="0">
                <a:solidFill>
                  <a:srgbClr val="FF0000"/>
                </a:solidFill>
              </a:rPr>
              <a:t>           2. Must rely on the circulatory system to deliver hormones</a:t>
            </a:r>
          </a:p>
          <a:p>
            <a:pPr>
              <a:buNone/>
            </a:pPr>
            <a:endParaRPr lang="en-US" dirty="0">
              <a:solidFill>
                <a:srgbClr val="FF0000"/>
              </a:solidFill>
            </a:endParaRPr>
          </a:p>
          <a:p>
            <a:pPr>
              <a:buNone/>
            </a:pPr>
            <a:endParaRPr lang="en-US" sz="2800" dirty="0"/>
          </a:p>
        </p:txBody>
      </p:sp>
      <p:pic>
        <p:nvPicPr>
          <p:cNvPr id="17410" name="Picture 2" descr="http://www.emc.maricopa.edu/faculty/farabee/biobk/hormone_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4306" y="4038600"/>
            <a:ext cx="506338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Integumentary System</a:t>
            </a:r>
          </a:p>
        </p:txBody>
      </p:sp>
      <p:sp>
        <p:nvSpPr>
          <p:cNvPr id="3" name="Content Placeholder 2"/>
          <p:cNvSpPr>
            <a:spLocks noGrp="1"/>
          </p:cNvSpPr>
          <p:nvPr>
            <p:ph idx="1"/>
          </p:nvPr>
        </p:nvSpPr>
        <p:spPr>
          <a:xfrm>
            <a:off x="609600" y="1295400"/>
            <a:ext cx="6469082" cy="4038600"/>
          </a:xfrm>
        </p:spPr>
        <p:txBody>
          <a:bodyPr>
            <a:normAutofit lnSpcReduction="10000"/>
          </a:bodyPr>
          <a:lstStyle/>
          <a:p>
            <a:pPr>
              <a:buNone/>
            </a:pPr>
            <a:r>
              <a:rPr lang="en-US" b="1" dirty="0"/>
              <a:t>Diseases/Disorders:</a:t>
            </a:r>
          </a:p>
          <a:p>
            <a:pPr>
              <a:buNone/>
            </a:pPr>
            <a:r>
              <a:rPr lang="en-US" dirty="0"/>
              <a:t>   1. </a:t>
            </a:r>
            <a:r>
              <a:rPr lang="en-US" u="sng" dirty="0">
                <a:solidFill>
                  <a:srgbClr val="FF0000"/>
                </a:solidFill>
              </a:rPr>
              <a:t>Melanoma</a:t>
            </a:r>
            <a:r>
              <a:rPr lang="en-US" dirty="0"/>
              <a:t> – skin cancer</a:t>
            </a:r>
          </a:p>
          <a:p>
            <a:pPr marL="968375">
              <a:buNone/>
            </a:pPr>
            <a:r>
              <a:rPr lang="en-US" sz="2800" dirty="0"/>
              <a:t>- Melanocytes are cells that produce the dark pigment, </a:t>
            </a:r>
            <a:r>
              <a:rPr lang="en-US" sz="2800" u="sng" dirty="0"/>
              <a:t>melanin</a:t>
            </a:r>
            <a:r>
              <a:rPr lang="en-US" sz="2800" dirty="0"/>
              <a:t>, which is responsible for the color of skin</a:t>
            </a:r>
            <a:endParaRPr lang="en-US" sz="2800" dirty="0">
              <a:solidFill>
                <a:srgbClr val="FF0000"/>
              </a:solidFill>
            </a:endParaRPr>
          </a:p>
          <a:p>
            <a:pPr>
              <a:buNone/>
            </a:pPr>
            <a:endParaRPr lang="en-US" sz="2800" dirty="0"/>
          </a:p>
          <a:p>
            <a:pPr>
              <a:buNone/>
            </a:pPr>
            <a:endParaRPr lang="en-US" sz="2800" dirty="0"/>
          </a:p>
          <a:p>
            <a:pPr>
              <a:buNone/>
            </a:pPr>
            <a:r>
              <a:rPr lang="en-US" sz="2800" dirty="0"/>
              <a:t>           </a:t>
            </a:r>
          </a:p>
          <a:p>
            <a:pPr>
              <a:buNone/>
            </a:pPr>
            <a:endParaRPr lang="en-US" sz="3600" dirty="0">
              <a:solidFill>
                <a:srgbClr val="FF0000"/>
              </a:solidFill>
            </a:endParaRPr>
          </a:p>
          <a:p>
            <a:pPr>
              <a:buNone/>
            </a:pPr>
            <a:endParaRPr lang="en-US" sz="2800" dirty="0"/>
          </a:p>
        </p:txBody>
      </p:sp>
      <p:pic>
        <p:nvPicPr>
          <p:cNvPr id="14338" name="Picture 2" descr="http://www.metrohealth.org/images/Patient%20Services/Cancer%20Care%20Center/abcd_melano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863" y="1172068"/>
            <a:ext cx="3504537" cy="55975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hood.nugs.net/cs/cfs-file.ashx/__key/CommunityServer.Blogs.Components.WeblogFiles/thefloor.pics/Tanner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3970831"/>
            <a:ext cx="3505200" cy="289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3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6394"/>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914400"/>
            <a:ext cx="10972800" cy="5105400"/>
          </a:xfrm>
        </p:spPr>
        <p:txBody>
          <a:bodyPr/>
          <a:lstStyle/>
          <a:p>
            <a:pPr>
              <a:buNone/>
            </a:pPr>
            <a:r>
              <a:rPr lang="en-US" b="1" dirty="0"/>
              <a:t>Functions/Roles:</a:t>
            </a:r>
          </a:p>
          <a:p>
            <a:pPr>
              <a:buNone/>
            </a:pPr>
            <a:r>
              <a:rPr lang="en-US" b="1" dirty="0"/>
              <a:t>   B. Reproductive</a:t>
            </a:r>
            <a:endParaRPr lang="en-US" dirty="0">
              <a:solidFill>
                <a:srgbClr val="FF0000"/>
              </a:solidFill>
            </a:endParaRPr>
          </a:p>
          <a:p>
            <a:pPr>
              <a:buNone/>
            </a:pPr>
            <a:r>
              <a:rPr lang="en-US" dirty="0">
                <a:solidFill>
                  <a:srgbClr val="FF0000"/>
                </a:solidFill>
              </a:rPr>
              <a:t>	       1. Reproduce (create life)</a:t>
            </a:r>
          </a:p>
          <a:p>
            <a:pPr>
              <a:buNone/>
            </a:pPr>
            <a:r>
              <a:rPr lang="en-US" dirty="0">
                <a:solidFill>
                  <a:srgbClr val="FF0000"/>
                </a:solidFill>
              </a:rPr>
              <a:t>	</a:t>
            </a:r>
          </a:p>
          <a:p>
            <a:pPr>
              <a:buNone/>
            </a:pPr>
            <a:endParaRPr lang="en-US" sz="2800" dirty="0"/>
          </a:p>
        </p:txBody>
      </p:sp>
      <p:pic>
        <p:nvPicPr>
          <p:cNvPr id="18434" name="Picture 2" descr="http://www.takdangaralin.com/wp-content/uploads/2009/08/human_reproduction.jpg?9d7b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819236"/>
            <a:ext cx="4419600" cy="156757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0.tqn.com/d/urbanlegends/1/0/V/4/pic114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1" y="992760"/>
            <a:ext cx="2624015" cy="322897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0.tqn.com/d/pregnancy/1/0/H/X/3/embryoad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75" r="4000" b="7463"/>
          <a:stretch/>
        </p:blipFill>
        <p:spPr bwMode="auto">
          <a:xfrm>
            <a:off x="2514600" y="4386814"/>
            <a:ext cx="3022604" cy="24609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ghanahealthnest.com/wp-content/uploads/2012/07/pregnancy-and-chil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749" y="3930290"/>
            <a:ext cx="3659638" cy="292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219200"/>
            <a:ext cx="10972800" cy="2209800"/>
          </a:xfrm>
        </p:spPr>
        <p:txBody>
          <a:bodyPr>
            <a:normAutofit/>
          </a:bodyPr>
          <a:lstStyle/>
          <a:p>
            <a:pPr>
              <a:buNone/>
            </a:pPr>
            <a:r>
              <a:rPr lang="en-US" b="1" dirty="0"/>
              <a:t>Diseases/Disorders:</a:t>
            </a:r>
          </a:p>
          <a:p>
            <a:pPr>
              <a:buNone/>
            </a:pPr>
            <a:r>
              <a:rPr lang="en-US" dirty="0">
                <a:solidFill>
                  <a:srgbClr val="FF0000"/>
                </a:solidFill>
              </a:rPr>
              <a:t>   </a:t>
            </a:r>
            <a:r>
              <a:rPr lang="en-US" sz="3000" dirty="0"/>
              <a:t>1. </a:t>
            </a:r>
            <a:r>
              <a:rPr lang="en-US" sz="3000" u="sng" dirty="0">
                <a:solidFill>
                  <a:srgbClr val="FF0000"/>
                </a:solidFill>
              </a:rPr>
              <a:t>Diabetes</a:t>
            </a:r>
            <a:r>
              <a:rPr lang="en-US" sz="3000" dirty="0">
                <a:solidFill>
                  <a:srgbClr val="FF0000"/>
                </a:solidFill>
              </a:rPr>
              <a:t> </a:t>
            </a:r>
            <a:r>
              <a:rPr lang="en-US" sz="3000" dirty="0"/>
              <a:t>– disease where person has high blood sugar due to low production or improper construction, of insulin</a:t>
            </a:r>
            <a:endParaRPr lang="en-US" sz="3000" u="sng" dirty="0"/>
          </a:p>
          <a:p>
            <a:pPr>
              <a:buNone/>
            </a:pPr>
            <a:endParaRPr lang="en-US" dirty="0">
              <a:solidFill>
                <a:srgbClr val="FF0000"/>
              </a:solidFill>
            </a:endParaRPr>
          </a:p>
          <a:p>
            <a:pPr>
              <a:buNone/>
            </a:pPr>
            <a:endParaRPr lang="en-US" sz="2800" dirty="0"/>
          </a:p>
        </p:txBody>
      </p:sp>
      <p:pic>
        <p:nvPicPr>
          <p:cNvPr id="19458" name="Picture 2" descr="http://static.ddmcdn.com/gif/diabetic-ketoacidosi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4191000"/>
            <a:ext cx="2847975"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1.bp.blogspot.com/-OXcJSWHkMcY/UGHCZ9z3htI/AAAAAAAAAN4/MGjR6Ldfl2k/s1600/iStock_000005499112XSmall-diabetic.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810000"/>
            <a:ext cx="4048125"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circulation/respiration video</a:t>
            </a:r>
          </a:p>
        </p:txBody>
      </p:sp>
      <p:sp>
        <p:nvSpPr>
          <p:cNvPr id="3" name="Content Placeholder 2"/>
          <p:cNvSpPr>
            <a:spLocks noGrp="1"/>
          </p:cNvSpPr>
          <p:nvPr>
            <p:ph idx="1"/>
          </p:nvPr>
        </p:nvSpPr>
        <p:spPr/>
        <p:txBody>
          <a:bodyPr/>
          <a:lstStyle/>
          <a:p>
            <a:pPr>
              <a:buNone/>
            </a:pPr>
            <a:r>
              <a:rPr lang="en-US" dirty="0">
                <a:hlinkClick r:id="rId2"/>
              </a:rPr>
              <a:t>http://www.youtube.com/watch?v=3IkAnVZpO5Y&amp;feature=player_detailpage</a:t>
            </a:r>
            <a:r>
              <a:rPr lang="en-US" dirty="0"/>
              <a:t> </a:t>
            </a:r>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066800"/>
            <a:ext cx="10972800" cy="2590800"/>
          </a:xfrm>
        </p:spPr>
        <p:txBody>
          <a:bodyPr>
            <a:normAutofit/>
          </a:bodyPr>
          <a:lstStyle/>
          <a:p>
            <a:pPr>
              <a:buNone/>
            </a:pPr>
            <a:r>
              <a:rPr lang="en-US" b="1" dirty="0"/>
              <a:t>Diseases/Disorders:</a:t>
            </a:r>
          </a:p>
          <a:p>
            <a:pPr>
              <a:buNone/>
            </a:pPr>
            <a:r>
              <a:rPr lang="en-US" dirty="0">
                <a:solidFill>
                  <a:srgbClr val="FF0000"/>
                </a:solidFill>
              </a:rPr>
              <a:t>   </a:t>
            </a:r>
            <a:r>
              <a:rPr lang="en-US" sz="3000" dirty="0"/>
              <a:t>2. </a:t>
            </a:r>
            <a:r>
              <a:rPr lang="en-US" sz="3000" u="sng" dirty="0">
                <a:solidFill>
                  <a:srgbClr val="FF0000"/>
                </a:solidFill>
              </a:rPr>
              <a:t>Human Growth Deficiency</a:t>
            </a:r>
            <a:r>
              <a:rPr lang="en-US" sz="3000" dirty="0">
                <a:solidFill>
                  <a:srgbClr val="FF0000"/>
                </a:solidFill>
              </a:rPr>
              <a:t> </a:t>
            </a:r>
            <a:r>
              <a:rPr lang="en-US" sz="3000" dirty="0"/>
              <a:t>– medical condition caused by pituitary gland not producing enough growth hormone; </a:t>
            </a:r>
            <a:br>
              <a:rPr lang="en-US" sz="3000" dirty="0"/>
            </a:br>
            <a:r>
              <a:rPr lang="en-US" sz="3000" dirty="0"/>
              <a:t>results in dwarfism</a:t>
            </a:r>
            <a:endParaRPr lang="en-US" sz="3000" u="sng" dirty="0"/>
          </a:p>
          <a:p>
            <a:pPr>
              <a:buNone/>
            </a:pPr>
            <a:endParaRPr lang="en-US" dirty="0">
              <a:solidFill>
                <a:srgbClr val="FF0000"/>
              </a:solidFill>
            </a:endParaRPr>
          </a:p>
          <a:p>
            <a:pPr>
              <a:buNone/>
            </a:pPr>
            <a:endParaRPr lang="en-US" sz="2800" dirty="0"/>
          </a:p>
        </p:txBody>
      </p:sp>
      <p:pic>
        <p:nvPicPr>
          <p:cNvPr id="20482" name="Picture 2" descr="http://www.jolcdi.com/wp-content/uploads/HGH-deficienc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4508"/>
          <a:stretch/>
        </p:blipFill>
        <p:spPr bwMode="auto">
          <a:xfrm>
            <a:off x="3210637" y="3275331"/>
            <a:ext cx="1599062" cy="360427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healthofchildren.com/images/gech_0001_0002_0_img00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8900" y="3562066"/>
            <a:ext cx="184113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Endocrine &amp; Reproductive Systems</a:t>
            </a:r>
          </a:p>
        </p:txBody>
      </p:sp>
      <p:sp>
        <p:nvSpPr>
          <p:cNvPr id="3" name="Content Placeholder 2"/>
          <p:cNvSpPr>
            <a:spLocks noGrp="1"/>
          </p:cNvSpPr>
          <p:nvPr>
            <p:ph idx="1"/>
          </p:nvPr>
        </p:nvSpPr>
        <p:spPr>
          <a:xfrm>
            <a:off x="609600" y="1219200"/>
            <a:ext cx="8229600" cy="3124200"/>
          </a:xfrm>
        </p:spPr>
        <p:txBody>
          <a:bodyPr>
            <a:normAutofit/>
          </a:bodyPr>
          <a:lstStyle/>
          <a:p>
            <a:pPr>
              <a:buNone/>
            </a:pPr>
            <a:r>
              <a:rPr lang="en-US" b="1" dirty="0"/>
              <a:t>Diseases/Disorders:</a:t>
            </a:r>
          </a:p>
          <a:p>
            <a:pPr>
              <a:buNone/>
            </a:pPr>
            <a:r>
              <a:rPr lang="en-US" dirty="0">
                <a:solidFill>
                  <a:srgbClr val="FF0000"/>
                </a:solidFill>
              </a:rPr>
              <a:t>   </a:t>
            </a:r>
            <a:r>
              <a:rPr lang="en-US" sz="3000" dirty="0"/>
              <a:t>3. </a:t>
            </a:r>
            <a:r>
              <a:rPr lang="en-US" sz="3000" u="sng" dirty="0">
                <a:solidFill>
                  <a:srgbClr val="FF0000"/>
                </a:solidFill>
              </a:rPr>
              <a:t>Gigantism</a:t>
            </a:r>
            <a:r>
              <a:rPr lang="en-US" sz="3000" dirty="0">
                <a:solidFill>
                  <a:srgbClr val="FF0000"/>
                </a:solidFill>
              </a:rPr>
              <a:t> </a:t>
            </a:r>
            <a:r>
              <a:rPr lang="en-US" sz="3000" dirty="0"/>
              <a:t>– medical condition caused by pituitary gland over producing enough growth hormone; results in a “giant”</a:t>
            </a:r>
            <a:endParaRPr lang="en-US" dirty="0">
              <a:solidFill>
                <a:srgbClr val="FF0000"/>
              </a:solidFill>
            </a:endParaRPr>
          </a:p>
          <a:p>
            <a:pPr>
              <a:buNone/>
            </a:pPr>
            <a:endParaRPr lang="en-US" sz="2800" dirty="0"/>
          </a:p>
        </p:txBody>
      </p:sp>
      <p:pic>
        <p:nvPicPr>
          <p:cNvPr id="21508" name="Picture 4" descr="http://upload.wikimedia.org/wikipedia/en/thumb/5/5c/Robert_Wadlow.jpg/230px-Robert_Wadl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1475437"/>
            <a:ext cx="3069273"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modernmedicalguide.com/wp-content/uploads/2010/02/Acromegaly-and-giganti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189" y="4104338"/>
            <a:ext cx="1895255" cy="252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4876800"/>
          </a:xfrm>
        </p:spPr>
        <p:txBody>
          <a:bodyPr>
            <a:normAutofit/>
          </a:bodyPr>
          <a:lstStyle/>
          <a:p>
            <a:pPr marL="0" indent="0">
              <a:buNone/>
            </a:pPr>
            <a:r>
              <a:rPr lang="en-US" b="1" dirty="0"/>
              <a:t>Connection: </a:t>
            </a:r>
            <a:endParaRPr lang="en-US" dirty="0"/>
          </a:p>
          <a:p>
            <a:pPr marL="0" indent="0">
              <a:buNone/>
            </a:pPr>
            <a:r>
              <a:rPr lang="en-US" sz="3000" dirty="0"/>
              <a:t>How do </a:t>
            </a:r>
            <a:r>
              <a:rPr lang="en-US" sz="3000" b="1" dirty="0"/>
              <a:t>nervous</a:t>
            </a:r>
            <a:r>
              <a:rPr lang="en-US" sz="3000" dirty="0"/>
              <a:t> and </a:t>
            </a:r>
            <a:r>
              <a:rPr lang="en-US" sz="3000" b="1" dirty="0"/>
              <a:t>endocrine</a:t>
            </a:r>
            <a:r>
              <a:rPr lang="en-US" sz="3000" dirty="0"/>
              <a:t> systems work together to regulate homeostasis?</a:t>
            </a:r>
          </a:p>
          <a:p>
            <a:pPr marL="0" indent="0">
              <a:buNone/>
            </a:pPr>
            <a:endParaRPr lang="en-US" sz="2400" b="1" dirty="0"/>
          </a:p>
          <a:p>
            <a:pPr marL="0" indent="0">
              <a:buNone/>
            </a:pPr>
            <a:r>
              <a:rPr lang="en-US" sz="3000" b="1" dirty="0">
                <a:solidFill>
                  <a:srgbClr val="FF0000"/>
                </a:solidFill>
              </a:rPr>
              <a:t>Nervous </a:t>
            </a:r>
            <a:r>
              <a:rPr lang="en-US" sz="3000" dirty="0">
                <a:solidFill>
                  <a:srgbClr val="FF0000"/>
                </a:solidFill>
              </a:rPr>
              <a:t>system interprets feedback from systems and sends signals to </a:t>
            </a:r>
            <a:r>
              <a:rPr lang="en-US" sz="3000" b="1" dirty="0">
                <a:solidFill>
                  <a:srgbClr val="FF0000"/>
                </a:solidFill>
              </a:rPr>
              <a:t>endocrine</a:t>
            </a:r>
            <a:r>
              <a:rPr lang="en-US" sz="3000" dirty="0">
                <a:solidFill>
                  <a:srgbClr val="FF0000"/>
                </a:solidFill>
              </a:rPr>
              <a:t> system or other system to ensure balance is restored in the body.  </a:t>
            </a:r>
            <a:r>
              <a:rPr lang="en-US" sz="3000" b="1" dirty="0">
                <a:solidFill>
                  <a:srgbClr val="FF0000"/>
                </a:solidFill>
              </a:rPr>
              <a:t>Endocrine</a:t>
            </a:r>
            <a:r>
              <a:rPr lang="en-US" sz="3000" dirty="0">
                <a:solidFill>
                  <a:srgbClr val="FF0000"/>
                </a:solidFill>
              </a:rPr>
              <a:t> system will release hormones to maintain homeostasis. </a:t>
            </a:r>
          </a:p>
          <a:p>
            <a:pPr>
              <a:buNone/>
            </a:pPr>
            <a:endParaRPr lang="en-US" sz="3000" dirty="0"/>
          </a:p>
          <a:p>
            <a:pPr>
              <a:buNone/>
            </a:pPr>
            <a:endParaRPr lang="en-US" sz="2800" dirty="0"/>
          </a:p>
        </p:txBody>
      </p:sp>
    </p:spTree>
    <p:extLst>
      <p:ext uri="{BB962C8B-B14F-4D97-AF65-F5344CB8AC3E}">
        <p14:creationId xmlns:p14="http://schemas.microsoft.com/office/powerpoint/2010/main" val="108826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763000" cy="1143000"/>
          </a:xfrm>
        </p:spPr>
        <p:txBody>
          <a:bodyPr>
            <a:noAutofit/>
          </a:bodyPr>
          <a:lstStyle/>
          <a:p>
            <a:r>
              <a:rPr lang="en-US" sz="7200" dirty="0">
                <a:solidFill>
                  <a:srgbClr val="00B0F0"/>
                </a:solidFill>
                <a:latin typeface="Kristen ITC" pitchFamily="66" charset="0"/>
                <a:ea typeface="GungsuhChe" pitchFamily="49" charset="-127"/>
              </a:rPr>
              <a:t>Lymphatic System</a:t>
            </a:r>
            <a:br>
              <a:rPr lang="en-US" sz="7200" dirty="0">
                <a:solidFill>
                  <a:srgbClr val="00B0F0"/>
                </a:solidFill>
                <a:latin typeface="Kristen ITC" pitchFamily="66" charset="0"/>
                <a:ea typeface="GungsuhChe" pitchFamily="49" charset="-127"/>
              </a:rPr>
            </a:br>
            <a:r>
              <a:rPr lang="en-US" sz="4000" dirty="0">
                <a:solidFill>
                  <a:srgbClr val="00B0F0"/>
                </a:solidFill>
                <a:latin typeface="Kristen ITC" pitchFamily="66" charset="0"/>
                <a:ea typeface="GungsuhChe" pitchFamily="49" charset="-127"/>
              </a:rPr>
              <a:t>(Immune System)</a:t>
            </a:r>
            <a:endParaRPr lang="en-US" sz="8000" dirty="0">
              <a:solidFill>
                <a:srgbClr val="00B0F0"/>
              </a:solidFill>
              <a:latin typeface="Kristen ITC" pitchFamily="66" charset="0"/>
              <a:ea typeface="GungsuhChe" pitchFamily="49" charset="-127"/>
            </a:endParaRPr>
          </a:p>
        </p:txBody>
      </p:sp>
      <p:pic>
        <p:nvPicPr>
          <p:cNvPr id="22532" name="Picture 4" descr="http://www.steadyhealth.com/4540/Image/lymphatic_system.jpg"/>
          <p:cNvPicPr>
            <a:picLocks noChangeAspect="1" noChangeArrowheads="1"/>
          </p:cNvPicPr>
          <p:nvPr/>
        </p:nvPicPr>
        <p:blipFill>
          <a:blip r:embed="rId2" cstate="print">
            <a:clrChange>
              <a:clrFrom>
                <a:srgbClr val="0A0A0A"/>
              </a:clrFrom>
              <a:clrTo>
                <a:srgbClr val="0A0A0A">
                  <a:alpha val="0"/>
                </a:srgbClr>
              </a:clrTo>
            </a:clrChange>
            <a:extLst>
              <a:ext uri="{28A0092B-C50C-407E-A947-70E740481C1C}">
                <a14:useLocalDpi xmlns:a14="http://schemas.microsoft.com/office/drawing/2010/main" val="0"/>
              </a:ext>
            </a:extLst>
          </a:blip>
          <a:srcRect/>
          <a:stretch>
            <a:fillRect/>
          </a:stretch>
        </p:blipFill>
        <p:spPr bwMode="auto">
          <a:xfrm>
            <a:off x="4239098" y="2165106"/>
            <a:ext cx="3380902" cy="469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916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7620000" cy="5105400"/>
          </a:xfrm>
        </p:spPr>
        <p:txBody>
          <a:bodyPr/>
          <a:lstStyle/>
          <a:p>
            <a:pPr>
              <a:buNone/>
            </a:pPr>
            <a:r>
              <a:rPr lang="en-US" b="1" dirty="0"/>
              <a:t>Major Organs/Parts Involved:</a:t>
            </a:r>
          </a:p>
          <a:p>
            <a:pPr>
              <a:buNone/>
            </a:pPr>
            <a:r>
              <a:rPr lang="en-US" sz="3000" dirty="0"/>
              <a:t>   1. </a:t>
            </a:r>
            <a:r>
              <a:rPr lang="en-US" sz="3000" u="sng" dirty="0">
                <a:solidFill>
                  <a:srgbClr val="FF0000"/>
                </a:solidFill>
              </a:rPr>
              <a:t>Lymph Nodes</a:t>
            </a:r>
            <a:r>
              <a:rPr lang="en-US" sz="3000" dirty="0">
                <a:solidFill>
                  <a:srgbClr val="FF0000"/>
                </a:solidFill>
              </a:rPr>
              <a:t> </a:t>
            </a:r>
            <a:r>
              <a:rPr lang="en-US" sz="3000" dirty="0"/>
              <a:t>– organ that filters foreign particles from lymph and specializes white blood cells</a:t>
            </a:r>
            <a:endParaRPr lang="en-US" sz="3000" u="sng" dirty="0">
              <a:solidFill>
                <a:srgbClr val="FF0000"/>
              </a:solidFill>
            </a:endParaRPr>
          </a:p>
          <a:p>
            <a:pPr>
              <a:buNone/>
            </a:pPr>
            <a:endParaRPr lang="en-US" sz="3600" dirty="0">
              <a:solidFill>
                <a:srgbClr val="FF0000"/>
              </a:solidFill>
            </a:endParaRPr>
          </a:p>
          <a:p>
            <a:pPr>
              <a:buNone/>
            </a:pPr>
            <a:endParaRPr lang="en-US" sz="2800" dirty="0"/>
          </a:p>
        </p:txBody>
      </p:sp>
      <p:pic>
        <p:nvPicPr>
          <p:cNvPr id="23556" name="Picture 4" descr="http://www.gorhams.dk/assets/images/lymfesysteme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9944" y="992976"/>
            <a:ext cx="3321712" cy="5844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ollen Lymph Nodes: Symptoms, Causes, Diagnosis, and Treatment">
            <a:extLst>
              <a:ext uri="{FF2B5EF4-FFF2-40B4-BE49-F238E27FC236}">
                <a16:creationId xmlns:a16="http://schemas.microsoft.com/office/drawing/2014/main" id="{C32D8057-1A90-41E5-9E68-F502620C4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733800"/>
            <a:ext cx="3429000" cy="256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914400"/>
            <a:ext cx="10972800" cy="5105400"/>
          </a:xfrm>
        </p:spPr>
        <p:txBody>
          <a:bodyPr/>
          <a:lstStyle/>
          <a:p>
            <a:pPr>
              <a:buNone/>
            </a:pPr>
            <a:r>
              <a:rPr lang="en-US" b="1" dirty="0"/>
              <a:t>Major Organs/Parts Involved:</a:t>
            </a:r>
          </a:p>
          <a:p>
            <a:pPr>
              <a:buNone/>
            </a:pPr>
            <a:r>
              <a:rPr lang="en-US" sz="3000" dirty="0"/>
              <a:t>   1. </a:t>
            </a:r>
            <a:r>
              <a:rPr lang="en-US" sz="3000" u="sng" dirty="0">
                <a:solidFill>
                  <a:srgbClr val="FF0000"/>
                </a:solidFill>
              </a:rPr>
              <a:t>Lymph Nodes</a:t>
            </a:r>
            <a:r>
              <a:rPr lang="en-US" sz="3000" dirty="0">
                <a:solidFill>
                  <a:srgbClr val="FF0000"/>
                </a:solidFill>
              </a:rPr>
              <a:t> </a:t>
            </a:r>
            <a:r>
              <a:rPr lang="en-US" sz="3000" dirty="0"/>
              <a:t>– organ that filters foreign particles</a:t>
            </a:r>
          </a:p>
          <a:p>
            <a:pPr>
              <a:buNone/>
            </a:pPr>
            <a:r>
              <a:rPr lang="en-US" sz="3000" dirty="0"/>
              <a:t>         from lymph and makes white blood cells</a:t>
            </a:r>
          </a:p>
          <a:p>
            <a:pPr>
              <a:buNone/>
            </a:pPr>
            <a:r>
              <a:rPr lang="en-US" sz="3000" dirty="0">
                <a:solidFill>
                  <a:srgbClr val="FF0000"/>
                </a:solidFill>
              </a:rPr>
              <a:t>		  </a:t>
            </a:r>
            <a:r>
              <a:rPr lang="en-US" sz="3000" dirty="0"/>
              <a:t>a. </a:t>
            </a:r>
            <a:r>
              <a:rPr lang="en-US" sz="3000" u="sng" dirty="0">
                <a:solidFill>
                  <a:srgbClr val="FF0000"/>
                </a:solidFill>
              </a:rPr>
              <a:t>Tonsils</a:t>
            </a:r>
            <a:r>
              <a:rPr lang="en-US" sz="3000" dirty="0">
                <a:solidFill>
                  <a:srgbClr val="FF0000"/>
                </a:solidFill>
              </a:rPr>
              <a:t> </a:t>
            </a:r>
            <a:r>
              <a:rPr lang="en-US" sz="3000" dirty="0"/>
              <a:t>– back of throat; first line of defense</a:t>
            </a:r>
          </a:p>
          <a:p>
            <a:pPr>
              <a:buNone/>
            </a:pPr>
            <a:endParaRPr lang="en-US" sz="3600" dirty="0">
              <a:solidFill>
                <a:srgbClr val="FF0000"/>
              </a:solidFill>
            </a:endParaRPr>
          </a:p>
          <a:p>
            <a:pPr>
              <a:buNone/>
            </a:pPr>
            <a:endParaRPr lang="en-US" sz="2800" dirty="0"/>
          </a:p>
        </p:txBody>
      </p:sp>
      <p:pic>
        <p:nvPicPr>
          <p:cNvPr id="24578" name="Picture 2" descr="http://www.davidlender.com/wp-content/themes/DavidLender/assets/postImages/tonsi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497238"/>
            <a:ext cx="30480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1.bp.blogspot.com/_umMRisczbxg/S_6t1j8-RvI/AAAAAAAAA78/rk0kA8wPZEY/s1600/normal_healthy_throat_tonsi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75" r="3099" b="4027"/>
          <a:stretch/>
        </p:blipFill>
        <p:spPr bwMode="auto">
          <a:xfrm>
            <a:off x="5863989" y="3721290"/>
            <a:ext cx="3930555" cy="268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10972800" cy="1600200"/>
          </a:xfrm>
        </p:spPr>
        <p:txBody>
          <a:bodyPr/>
          <a:lstStyle/>
          <a:p>
            <a:pPr>
              <a:buNone/>
            </a:pPr>
            <a:r>
              <a:rPr lang="en-US" b="1" dirty="0"/>
              <a:t>Major Organs/Parts Involved:</a:t>
            </a:r>
          </a:p>
          <a:p>
            <a:pPr>
              <a:buNone/>
            </a:pPr>
            <a:r>
              <a:rPr lang="en-US" sz="3000" dirty="0"/>
              <a:t>   2. </a:t>
            </a:r>
            <a:r>
              <a:rPr lang="en-US" sz="3000" u="sng" dirty="0">
                <a:solidFill>
                  <a:srgbClr val="FF0000"/>
                </a:solidFill>
              </a:rPr>
              <a:t>Thymus</a:t>
            </a:r>
            <a:r>
              <a:rPr lang="en-US" sz="3000" dirty="0">
                <a:solidFill>
                  <a:srgbClr val="FF0000"/>
                </a:solidFill>
              </a:rPr>
              <a:t> </a:t>
            </a:r>
            <a:r>
              <a:rPr lang="en-US" sz="3000" dirty="0"/>
              <a:t>– organ that produces T-cells</a:t>
            </a:r>
            <a:endParaRPr lang="en-US" sz="3000" u="sng" dirty="0">
              <a:solidFill>
                <a:srgbClr val="FF0000"/>
              </a:solidFill>
            </a:endParaRPr>
          </a:p>
          <a:p>
            <a:pPr>
              <a:buNone/>
            </a:pPr>
            <a:endParaRPr lang="en-US" sz="3600" dirty="0">
              <a:solidFill>
                <a:srgbClr val="FF0000"/>
              </a:solidFill>
            </a:endParaRPr>
          </a:p>
          <a:p>
            <a:pPr>
              <a:buNone/>
            </a:pPr>
            <a:endParaRPr lang="en-US" sz="2800" dirty="0"/>
          </a:p>
        </p:txBody>
      </p:sp>
      <p:pic>
        <p:nvPicPr>
          <p:cNvPr id="26626" name="Picture 2" descr="http://www.lhsc.on.ca/_images/Thoracic_Surgery/thym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2514600"/>
            <a:ext cx="4570393"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molly.com/wp-content/uploads/2011/12/thym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505201"/>
            <a:ext cx="39433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Integumentary System</a:t>
            </a:r>
          </a:p>
        </p:txBody>
      </p:sp>
      <p:sp>
        <p:nvSpPr>
          <p:cNvPr id="3" name="Content Placeholder 2"/>
          <p:cNvSpPr>
            <a:spLocks noGrp="1"/>
          </p:cNvSpPr>
          <p:nvPr>
            <p:ph idx="1"/>
          </p:nvPr>
        </p:nvSpPr>
        <p:spPr>
          <a:xfrm>
            <a:off x="609600" y="1295400"/>
            <a:ext cx="10972800" cy="2819400"/>
          </a:xfrm>
        </p:spPr>
        <p:txBody>
          <a:bodyPr/>
          <a:lstStyle/>
          <a:p>
            <a:pPr>
              <a:buNone/>
            </a:pPr>
            <a:r>
              <a:rPr lang="en-US" b="1" dirty="0"/>
              <a:t>Diseases/Disorders:</a:t>
            </a:r>
          </a:p>
          <a:p>
            <a:pPr>
              <a:buNone/>
            </a:pPr>
            <a:r>
              <a:rPr lang="en-US" dirty="0"/>
              <a:t>   2. </a:t>
            </a:r>
            <a:r>
              <a:rPr lang="en-US" u="sng" dirty="0">
                <a:solidFill>
                  <a:srgbClr val="FF0000"/>
                </a:solidFill>
              </a:rPr>
              <a:t>Acne</a:t>
            </a:r>
            <a:r>
              <a:rPr lang="en-US" dirty="0"/>
              <a:t> – common skin disease</a:t>
            </a:r>
          </a:p>
          <a:p>
            <a:pPr>
              <a:buNone/>
            </a:pPr>
            <a:r>
              <a:rPr lang="en-US" dirty="0">
                <a:solidFill>
                  <a:srgbClr val="FF0000"/>
                </a:solidFill>
              </a:rPr>
              <a:t>		</a:t>
            </a:r>
            <a:r>
              <a:rPr lang="en-US" sz="2600" dirty="0">
                <a:solidFill>
                  <a:srgbClr val="FF0000"/>
                </a:solidFill>
              </a:rPr>
              <a:t>  </a:t>
            </a:r>
            <a:r>
              <a:rPr lang="en-US" sz="2600" dirty="0"/>
              <a:t>- Usually attributed to increase in hormones (like testosterone)</a:t>
            </a:r>
          </a:p>
          <a:p>
            <a:pPr marL="1031875" indent="-1030288">
              <a:buNone/>
            </a:pPr>
            <a:r>
              <a:rPr lang="en-US" sz="2600" dirty="0">
                <a:solidFill>
                  <a:srgbClr val="FF0000"/>
                </a:solidFill>
              </a:rPr>
              <a:t>	</a:t>
            </a:r>
            <a:r>
              <a:rPr lang="en-US" sz="2600" dirty="0"/>
              <a:t>- Results in excess oil or dead skin cell getting trapped in pores which feeds bacteria </a:t>
            </a:r>
            <a:endParaRPr lang="en-US" sz="2600" dirty="0">
              <a:solidFill>
                <a:srgbClr val="FF0000"/>
              </a:solidFill>
            </a:endParaRPr>
          </a:p>
          <a:p>
            <a:pPr>
              <a:buNone/>
            </a:pPr>
            <a:endParaRPr lang="en-US" sz="3600" dirty="0">
              <a:solidFill>
                <a:srgbClr val="FF0000"/>
              </a:solidFill>
            </a:endParaRPr>
          </a:p>
          <a:p>
            <a:pPr>
              <a:buNone/>
            </a:pPr>
            <a:endParaRPr lang="en-US" sz="4000" dirty="0"/>
          </a:p>
        </p:txBody>
      </p:sp>
      <p:sp>
        <p:nvSpPr>
          <p:cNvPr id="4" name="AutoShape 2" descr="https://ufandshands.org/sites/default/files/graphics/images/en/2356.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s://ufandshands.org/sites/default/files/graphics/images/en/23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763962"/>
            <a:ext cx="402376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5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10972800" cy="1752600"/>
          </a:xfrm>
        </p:spPr>
        <p:txBody>
          <a:bodyPr>
            <a:normAutofit/>
          </a:bodyPr>
          <a:lstStyle/>
          <a:p>
            <a:pPr>
              <a:buNone/>
            </a:pPr>
            <a:r>
              <a:rPr lang="en-US" b="1" dirty="0"/>
              <a:t>Major Organs/Parts Involved:</a:t>
            </a:r>
          </a:p>
          <a:p>
            <a:pPr>
              <a:buNone/>
            </a:pPr>
            <a:r>
              <a:rPr lang="en-US" sz="3000" dirty="0"/>
              <a:t>   3. </a:t>
            </a:r>
            <a:r>
              <a:rPr lang="en-US" sz="3000" u="sng" dirty="0">
                <a:solidFill>
                  <a:srgbClr val="FF0000"/>
                </a:solidFill>
              </a:rPr>
              <a:t>Spleen</a:t>
            </a:r>
            <a:r>
              <a:rPr lang="en-US" sz="3000" dirty="0">
                <a:solidFill>
                  <a:srgbClr val="FF0000"/>
                </a:solidFill>
              </a:rPr>
              <a:t> </a:t>
            </a:r>
            <a:r>
              <a:rPr lang="en-US" sz="3000" dirty="0"/>
              <a:t>– organ that produces antibodies and removes</a:t>
            </a:r>
          </a:p>
          <a:p>
            <a:pPr>
              <a:buNone/>
            </a:pPr>
            <a:r>
              <a:rPr lang="en-US" sz="3000" dirty="0"/>
              <a:t>        antibody-coated bacteria &amp; cell by way of blood </a:t>
            </a:r>
            <a:endParaRPr lang="en-US" sz="3000" u="sng" dirty="0">
              <a:solidFill>
                <a:srgbClr val="FF0000"/>
              </a:solidFill>
            </a:endParaRPr>
          </a:p>
          <a:p>
            <a:pPr>
              <a:buNone/>
            </a:pPr>
            <a:endParaRPr lang="en-US" sz="3600" dirty="0">
              <a:solidFill>
                <a:srgbClr val="FF0000"/>
              </a:solidFill>
            </a:endParaRPr>
          </a:p>
          <a:p>
            <a:pPr>
              <a:buNone/>
            </a:pPr>
            <a:endParaRPr lang="en-US" sz="2800" dirty="0"/>
          </a:p>
        </p:txBody>
      </p:sp>
      <p:pic>
        <p:nvPicPr>
          <p:cNvPr id="27650" name="Picture 2" descr="http://img.webmd.com/dtmcms/live/webmd/consumer_assets/site_images/media/medical/hw/h9991458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3124201"/>
            <a:ext cx="4661393" cy="3040039"/>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humpath.com/local/cache-vignettes/L500xH368/spleen_02-88b5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410" y="3276601"/>
            <a:ext cx="4031591" cy="29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30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10972800" cy="1752600"/>
          </a:xfrm>
        </p:spPr>
        <p:txBody>
          <a:bodyPr>
            <a:normAutofit/>
          </a:bodyPr>
          <a:lstStyle/>
          <a:p>
            <a:pPr>
              <a:buNone/>
            </a:pPr>
            <a:r>
              <a:rPr lang="en-US" b="1" dirty="0"/>
              <a:t>Major Organs/Parts Involved:</a:t>
            </a:r>
          </a:p>
          <a:p>
            <a:pPr>
              <a:buNone/>
            </a:pPr>
            <a:r>
              <a:rPr lang="en-US" sz="3000" dirty="0"/>
              <a:t>   4. </a:t>
            </a:r>
            <a:r>
              <a:rPr lang="en-US" sz="3000" u="sng" dirty="0">
                <a:solidFill>
                  <a:srgbClr val="FF0000"/>
                </a:solidFill>
              </a:rPr>
              <a:t>Leukocytes</a:t>
            </a:r>
            <a:r>
              <a:rPr lang="en-US" sz="3000" dirty="0">
                <a:solidFill>
                  <a:srgbClr val="FF0000"/>
                </a:solidFill>
              </a:rPr>
              <a:t> </a:t>
            </a:r>
            <a:r>
              <a:rPr lang="en-US" sz="3000" dirty="0"/>
              <a:t>– also known as White Blood Cells; </a:t>
            </a:r>
          </a:p>
          <a:p>
            <a:pPr>
              <a:buNone/>
            </a:pPr>
            <a:r>
              <a:rPr lang="en-US" sz="3000" dirty="0"/>
              <a:t>         fight diseases and foreign pathogens</a:t>
            </a:r>
            <a:endParaRPr lang="en-US" sz="3000" u="sng" dirty="0">
              <a:solidFill>
                <a:srgbClr val="FF0000"/>
              </a:solidFill>
            </a:endParaRPr>
          </a:p>
          <a:p>
            <a:pPr>
              <a:buNone/>
            </a:pPr>
            <a:endParaRPr lang="en-US" sz="3600" dirty="0">
              <a:solidFill>
                <a:srgbClr val="FF0000"/>
              </a:solidFill>
            </a:endParaRPr>
          </a:p>
          <a:p>
            <a:pPr>
              <a:buNone/>
            </a:pPr>
            <a:endParaRPr lang="en-US" sz="2800" dirty="0"/>
          </a:p>
        </p:txBody>
      </p:sp>
      <p:pic>
        <p:nvPicPr>
          <p:cNvPr id="28674" name="Picture 2" descr="http://www.pathologystudent.com/wp-content/uploads/2009/04/leukocy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9086" y="3200397"/>
            <a:ext cx="4762500" cy="31623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1696873" y="3454017"/>
            <a:ext cx="1025857" cy="266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849272" y="4514846"/>
            <a:ext cx="1726442" cy="5334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96872" y="5676898"/>
            <a:ext cx="934872" cy="266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87872" y="4381495"/>
            <a:ext cx="1371600" cy="266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802272" y="5048246"/>
            <a:ext cx="685800" cy="1333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87972" y="3809998"/>
            <a:ext cx="685800" cy="1333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676" name="Picture 4" descr="http://1.bp.blogspot.com/_EJCviHJaPjI/TKTV6p-4MHI/AAAAAAAACWk/G1mKe8ruWgc/s1600/WhiteBloodCellBacter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6048" y="3295646"/>
            <a:ext cx="2975601" cy="264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ntr" presetSubtype="0" fill="hold" nodeType="withEffect">
                                  <p:stCondLst>
                                    <p:cond delay="0"/>
                                  </p:stCondLst>
                                  <p:childTnLst>
                                    <p:set>
                                      <p:cBhvr>
                                        <p:cTn id="33"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10972800" cy="1981200"/>
          </a:xfrm>
        </p:spPr>
        <p:txBody>
          <a:bodyPr/>
          <a:lstStyle/>
          <a:p>
            <a:pPr>
              <a:buNone/>
            </a:pPr>
            <a:r>
              <a:rPr lang="en-US" b="1" dirty="0"/>
              <a:t>Functions/Roles:</a:t>
            </a:r>
          </a:p>
          <a:p>
            <a:pPr>
              <a:buNone/>
            </a:pPr>
            <a:r>
              <a:rPr lang="en-US" dirty="0">
                <a:solidFill>
                  <a:srgbClr val="FF0000"/>
                </a:solidFill>
              </a:rPr>
              <a:t>	1. Fight foreign particles/infections</a:t>
            </a:r>
          </a:p>
          <a:p>
            <a:pPr>
              <a:buNone/>
            </a:pPr>
            <a:r>
              <a:rPr lang="en-US" dirty="0">
                <a:solidFill>
                  <a:srgbClr val="FF0000"/>
                </a:solidFill>
              </a:rPr>
              <a:t>	2. Clean blood of foreign particles/infections</a:t>
            </a:r>
          </a:p>
          <a:p>
            <a:pPr>
              <a:buNone/>
            </a:pPr>
            <a:endParaRPr lang="en-US" sz="2800" dirty="0"/>
          </a:p>
        </p:txBody>
      </p:sp>
      <p:pic>
        <p:nvPicPr>
          <p:cNvPr id="29698" name="Picture 2" descr="http://www2.hkedcity.net/sch_files/a/kss/kss-fcw/public_html/images/phagocytosi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352800"/>
            <a:ext cx="386805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a2.ec-images.myspacecdn.com/images01/98/304f583b90331a5961921c516f2eaed1/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791200" y="3065780"/>
            <a:ext cx="4487554" cy="369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pic>
        <p:nvPicPr>
          <p:cNvPr id="24582" name="Picture 6" descr="http://upload.wikimedia.org/wikipedia/commons/9/95/Tonsil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97818"/>
            <a:ext cx="3581400" cy="2730153"/>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s://encrypted-tbn1.gstatic.com/images?q=tbn:ANd9GcRL4rm-ZIcEWvXhNmtLp69KZ9cxLK-yBvWRBQHPyMN_IohEgI5T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1" y="4056371"/>
            <a:ext cx="413728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upload.wikimedia.org/wikipedia/commons/thumb/4/4a/Pos_strep.JPG/230px-Pos_stre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800" y="2471535"/>
            <a:ext cx="2514600" cy="29737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5258348-2960-4FE9-8F3A-4589DDB7F065}"/>
              </a:ext>
            </a:extLst>
          </p:cNvPr>
          <p:cNvSpPr txBox="1">
            <a:spLocks/>
          </p:cNvSpPr>
          <p:nvPr/>
        </p:nvSpPr>
        <p:spPr>
          <a:xfrm>
            <a:off x="609600" y="1066800"/>
            <a:ext cx="10972800" cy="29502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b="1" dirty="0"/>
              <a:t>Diseases/Disorders:</a:t>
            </a:r>
          </a:p>
          <a:p>
            <a:pPr>
              <a:buFont typeface="Arial" pitchFamily="34" charset="0"/>
              <a:buNone/>
            </a:pPr>
            <a:r>
              <a:rPr lang="en-US" dirty="0">
                <a:solidFill>
                  <a:srgbClr val="FF0000"/>
                </a:solidFill>
              </a:rPr>
              <a:t>   </a:t>
            </a:r>
            <a:r>
              <a:rPr lang="en-US" sz="3000" dirty="0"/>
              <a:t>1. </a:t>
            </a:r>
            <a:r>
              <a:rPr lang="en-US" sz="3000" u="sng" dirty="0">
                <a:solidFill>
                  <a:srgbClr val="FF0000"/>
                </a:solidFill>
              </a:rPr>
              <a:t>Tonsillitis</a:t>
            </a:r>
            <a:r>
              <a:rPr lang="en-US" sz="3000" dirty="0">
                <a:solidFill>
                  <a:srgbClr val="FF0000"/>
                </a:solidFill>
              </a:rPr>
              <a:t> </a:t>
            </a:r>
            <a:r>
              <a:rPr lang="en-US" sz="3000" dirty="0"/>
              <a:t>– inflammation of the tonsils, due to infection.</a:t>
            </a:r>
            <a:endParaRPr lang="en-US" dirty="0">
              <a:solidFill>
                <a:srgbClr val="FF0000"/>
              </a:solidFill>
            </a:endParaRPr>
          </a:p>
          <a:p>
            <a:pPr>
              <a:buFont typeface="Arial" pitchFamily="34" charset="0"/>
              <a:buNone/>
            </a:pPr>
            <a:endParaRPr lang="en-US" sz="2800" dirty="0"/>
          </a:p>
        </p:txBody>
      </p:sp>
    </p:spTree>
    <p:extLst>
      <p:ext uri="{BB962C8B-B14F-4D97-AF65-F5344CB8AC3E}">
        <p14:creationId xmlns:p14="http://schemas.microsoft.com/office/powerpoint/2010/main" val="21943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9448800" cy="1981200"/>
          </a:xfrm>
        </p:spPr>
        <p:txBody>
          <a:bodyPr/>
          <a:lstStyle/>
          <a:p>
            <a:pPr>
              <a:buNone/>
            </a:pPr>
            <a:r>
              <a:rPr lang="en-US" b="1" dirty="0"/>
              <a:t>Diseases/Disorders:</a:t>
            </a:r>
          </a:p>
          <a:p>
            <a:pPr>
              <a:buNone/>
            </a:pPr>
            <a:r>
              <a:rPr lang="en-US" dirty="0">
                <a:solidFill>
                  <a:srgbClr val="FF0000"/>
                </a:solidFill>
              </a:rPr>
              <a:t>	</a:t>
            </a:r>
            <a:r>
              <a:rPr lang="en-US" dirty="0"/>
              <a:t>1. </a:t>
            </a:r>
            <a:r>
              <a:rPr lang="en-US" u="sng" dirty="0">
                <a:solidFill>
                  <a:srgbClr val="FF0000"/>
                </a:solidFill>
              </a:rPr>
              <a:t>Lymphoma</a:t>
            </a:r>
            <a:r>
              <a:rPr lang="en-US" dirty="0">
                <a:solidFill>
                  <a:srgbClr val="FF0000"/>
                </a:solidFill>
              </a:rPr>
              <a:t> </a:t>
            </a:r>
            <a:r>
              <a:rPr lang="en-US" dirty="0"/>
              <a:t>– cancer of lymphocytes; tumor </a:t>
            </a:r>
          </a:p>
          <a:p>
            <a:pPr>
              <a:buNone/>
            </a:pPr>
            <a:r>
              <a:rPr lang="en-US" dirty="0"/>
              <a:t>          in lymph nodes</a:t>
            </a:r>
            <a:endParaRPr lang="en-US" u="sng" dirty="0">
              <a:solidFill>
                <a:srgbClr val="FF0000"/>
              </a:solidFill>
            </a:endParaRPr>
          </a:p>
          <a:p>
            <a:pPr>
              <a:buNone/>
            </a:pPr>
            <a:endParaRPr lang="en-US" sz="2800" dirty="0"/>
          </a:p>
        </p:txBody>
      </p:sp>
      <p:pic>
        <p:nvPicPr>
          <p:cNvPr id="30722" name="Picture 2" descr="http://www.healthoma.com/images/posts/hodgkins-disease-pictu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2004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media.tumblr.com/tumblr_lh241ttY6F1qaoo6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892188"/>
            <a:ext cx="3352800" cy="3577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48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Lymphatic/Immune System</a:t>
            </a:r>
          </a:p>
        </p:txBody>
      </p:sp>
      <p:sp>
        <p:nvSpPr>
          <p:cNvPr id="3" name="Content Placeholder 2"/>
          <p:cNvSpPr>
            <a:spLocks noGrp="1"/>
          </p:cNvSpPr>
          <p:nvPr>
            <p:ph idx="1"/>
          </p:nvPr>
        </p:nvSpPr>
        <p:spPr>
          <a:xfrm>
            <a:off x="609600" y="1143000"/>
            <a:ext cx="10972800" cy="1981200"/>
          </a:xfrm>
        </p:spPr>
        <p:txBody>
          <a:bodyPr>
            <a:normAutofit/>
          </a:bodyPr>
          <a:lstStyle/>
          <a:p>
            <a:pPr>
              <a:buNone/>
            </a:pPr>
            <a:r>
              <a:rPr lang="en-US" b="1" dirty="0"/>
              <a:t>Diseases/Disorders:</a:t>
            </a:r>
          </a:p>
          <a:p>
            <a:pPr>
              <a:buNone/>
            </a:pPr>
            <a:r>
              <a:rPr lang="en-US" dirty="0">
                <a:solidFill>
                  <a:srgbClr val="FF0000"/>
                </a:solidFill>
              </a:rPr>
              <a:t>	</a:t>
            </a:r>
            <a:r>
              <a:rPr lang="en-US" dirty="0"/>
              <a:t>2. </a:t>
            </a:r>
            <a:r>
              <a:rPr lang="en-US" u="sng" dirty="0">
                <a:solidFill>
                  <a:srgbClr val="FF0000"/>
                </a:solidFill>
              </a:rPr>
              <a:t>Autoimmune Disease</a:t>
            </a:r>
            <a:r>
              <a:rPr lang="en-US" dirty="0">
                <a:solidFill>
                  <a:srgbClr val="FF0000"/>
                </a:solidFill>
              </a:rPr>
              <a:t> </a:t>
            </a:r>
            <a:r>
              <a:rPr lang="en-US" dirty="0"/>
              <a:t>– (i.e. Lupus) – body mistakes own cells/tissues as pathogens and attacks itself</a:t>
            </a:r>
            <a:endParaRPr lang="en-US" u="sng" dirty="0">
              <a:solidFill>
                <a:srgbClr val="FF0000"/>
              </a:solidFill>
            </a:endParaRPr>
          </a:p>
          <a:p>
            <a:pPr>
              <a:buNone/>
            </a:pPr>
            <a:endParaRPr lang="en-US" sz="2800" dirty="0"/>
          </a:p>
        </p:txBody>
      </p:sp>
      <p:pic>
        <p:nvPicPr>
          <p:cNvPr id="31748" name="Picture 4" descr="http://drpinna.com/wp-content/uploads/2011/02/AutoimmuneDisor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174234"/>
            <a:ext cx="4397918" cy="3272051"/>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blaminglupus.com/wp-content/uploads/2010/12/seal-has-lupus-289x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1731" y="3201529"/>
            <a:ext cx="3048000" cy="316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7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4876800"/>
          </a:xfrm>
        </p:spPr>
        <p:txBody>
          <a:bodyPr>
            <a:normAutofit/>
          </a:bodyPr>
          <a:lstStyle/>
          <a:p>
            <a:pPr>
              <a:buNone/>
            </a:pPr>
            <a:r>
              <a:rPr lang="en-US" b="1" dirty="0"/>
              <a:t>Connection:</a:t>
            </a:r>
          </a:p>
          <a:p>
            <a:pPr>
              <a:buNone/>
            </a:pPr>
            <a:r>
              <a:rPr lang="en-US" sz="3000" dirty="0"/>
              <a:t>How do the </a:t>
            </a:r>
            <a:r>
              <a:rPr lang="en-US" sz="3000" b="1" dirty="0"/>
              <a:t>circulatory</a:t>
            </a:r>
            <a:r>
              <a:rPr lang="en-US" sz="3000" dirty="0"/>
              <a:t> and </a:t>
            </a:r>
            <a:r>
              <a:rPr lang="en-US" sz="3000" b="1" dirty="0"/>
              <a:t>lymphatic </a:t>
            </a:r>
            <a:r>
              <a:rPr lang="en-US" sz="3000" dirty="0"/>
              <a:t>systems work </a:t>
            </a:r>
          </a:p>
          <a:p>
            <a:pPr>
              <a:buNone/>
            </a:pPr>
            <a:r>
              <a:rPr lang="en-US" sz="3000" dirty="0"/>
              <a:t>together to fight infection?</a:t>
            </a:r>
          </a:p>
          <a:p>
            <a:pPr>
              <a:buNone/>
            </a:pPr>
            <a:endParaRPr lang="en-US" sz="1800" dirty="0">
              <a:solidFill>
                <a:srgbClr val="FF0000"/>
              </a:solidFill>
            </a:endParaRPr>
          </a:p>
          <a:p>
            <a:pPr>
              <a:buNone/>
            </a:pPr>
            <a:r>
              <a:rPr lang="en-US" sz="3000" b="1" dirty="0">
                <a:solidFill>
                  <a:srgbClr val="FF0000"/>
                </a:solidFill>
              </a:rPr>
              <a:t> </a:t>
            </a:r>
            <a:r>
              <a:rPr lang="en-US" sz="2800" b="1" dirty="0">
                <a:solidFill>
                  <a:srgbClr val="FF0000"/>
                </a:solidFill>
              </a:rPr>
              <a:t>Lymphatic </a:t>
            </a:r>
            <a:r>
              <a:rPr lang="en-US" sz="2800" dirty="0">
                <a:solidFill>
                  <a:srgbClr val="FF0000"/>
                </a:solidFill>
              </a:rPr>
              <a:t>system makes white blood cells to fight </a:t>
            </a:r>
          </a:p>
          <a:p>
            <a:pPr>
              <a:buNone/>
            </a:pPr>
            <a:r>
              <a:rPr lang="en-US" sz="2800" dirty="0">
                <a:solidFill>
                  <a:srgbClr val="FF0000"/>
                </a:solidFill>
              </a:rPr>
              <a:t>infections, and </a:t>
            </a:r>
            <a:r>
              <a:rPr lang="en-US" sz="2800" b="1" dirty="0">
                <a:solidFill>
                  <a:srgbClr val="FF0000"/>
                </a:solidFill>
              </a:rPr>
              <a:t>circulatory</a:t>
            </a:r>
            <a:r>
              <a:rPr lang="en-US" sz="2800" dirty="0">
                <a:solidFill>
                  <a:srgbClr val="FF0000"/>
                </a:solidFill>
              </a:rPr>
              <a:t> system transports white blood</a:t>
            </a:r>
          </a:p>
          <a:p>
            <a:pPr>
              <a:buNone/>
            </a:pPr>
            <a:r>
              <a:rPr lang="en-US" sz="2800" dirty="0">
                <a:solidFill>
                  <a:srgbClr val="FF0000"/>
                </a:solidFill>
              </a:rPr>
              <a:t>cells and carries pathogens back to </a:t>
            </a:r>
            <a:r>
              <a:rPr lang="en-US" sz="2800" b="1" dirty="0">
                <a:solidFill>
                  <a:srgbClr val="FF0000"/>
                </a:solidFill>
              </a:rPr>
              <a:t>lymphatic</a:t>
            </a:r>
            <a:r>
              <a:rPr lang="en-US" sz="2800" dirty="0">
                <a:solidFill>
                  <a:srgbClr val="FF0000"/>
                </a:solidFill>
              </a:rPr>
              <a:t> system to </a:t>
            </a:r>
          </a:p>
          <a:p>
            <a:pPr>
              <a:buNone/>
            </a:pPr>
            <a:r>
              <a:rPr lang="en-US" sz="2800" dirty="0">
                <a:solidFill>
                  <a:srgbClr val="FF0000"/>
                </a:solidFill>
              </a:rPr>
              <a:t>rid body of these pathogens/infections. </a:t>
            </a:r>
          </a:p>
          <a:p>
            <a:pPr>
              <a:buNone/>
            </a:pPr>
            <a:endParaRPr lang="en-US" sz="3000" dirty="0"/>
          </a:p>
          <a:p>
            <a:pPr>
              <a:buNone/>
            </a:pPr>
            <a:endParaRPr lang="en-US" sz="2800" dirty="0"/>
          </a:p>
        </p:txBody>
      </p:sp>
    </p:spTree>
    <p:extLst>
      <p:ext uri="{BB962C8B-B14F-4D97-AF65-F5344CB8AC3E}">
        <p14:creationId xmlns:p14="http://schemas.microsoft.com/office/powerpoint/2010/main" val="60409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49"/>
            <a:ext cx="11582400" cy="1143000"/>
          </a:xfrm>
        </p:spPr>
        <p:txBody>
          <a:bodyPr>
            <a:normAutofit fontScale="90000"/>
          </a:bodyPr>
          <a:lstStyle/>
          <a:p>
            <a:r>
              <a:rPr lang="en-US" dirty="0"/>
              <a:t>Back Cover (include this diagram on your back cover)</a:t>
            </a:r>
          </a:p>
        </p:txBody>
      </p:sp>
      <p:sp>
        <p:nvSpPr>
          <p:cNvPr id="3" name="Content Placeholder 2"/>
          <p:cNvSpPr>
            <a:spLocks noGrp="1"/>
          </p:cNvSpPr>
          <p:nvPr>
            <p:ph idx="1"/>
          </p:nvPr>
        </p:nvSpPr>
        <p:spPr>
          <a:xfrm>
            <a:off x="609600" y="1752600"/>
            <a:ext cx="10972800" cy="1295399"/>
          </a:xfrm>
        </p:spPr>
        <p:txBody>
          <a:bodyPr/>
          <a:lstStyle/>
          <a:p>
            <a:pPr marL="0" indent="0">
              <a:buNone/>
            </a:pPr>
            <a:r>
              <a:rPr lang="en-US" b="1" u="sng" dirty="0"/>
              <a:t>Cell Differentiation </a:t>
            </a:r>
            <a:r>
              <a:rPr lang="en-US" b="1" dirty="0"/>
              <a:t>– </a:t>
            </a:r>
            <a:r>
              <a:rPr lang="en-US" dirty="0"/>
              <a:t>when a cell accesses specific system genes to create proteins to specialize a cell for a determined system.</a:t>
            </a:r>
            <a:endParaRPr lang="en-US" b="1" dirty="0"/>
          </a:p>
        </p:txBody>
      </p:sp>
      <p:pic>
        <p:nvPicPr>
          <p:cNvPr id="32772" name="Picture 4" descr="http://images.wisegeek.com/cell-differentiation-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200400"/>
            <a:ext cx="4724400" cy="3382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72400" y="4343400"/>
            <a:ext cx="2819400" cy="1477328"/>
          </a:xfrm>
          <a:prstGeom prst="rect">
            <a:avLst/>
          </a:prstGeom>
          <a:noFill/>
          <a:ln>
            <a:solidFill>
              <a:srgbClr val="FF0000"/>
            </a:solidFill>
          </a:ln>
        </p:spPr>
        <p:txBody>
          <a:bodyPr wrap="square" rtlCol="0">
            <a:spAutoFit/>
          </a:bodyPr>
          <a:lstStyle/>
          <a:p>
            <a:r>
              <a:rPr lang="en-US" dirty="0"/>
              <a:t>Draw a basic diagram that shows Stem Cells differentiating into specialized cells like the picture</a:t>
            </a:r>
          </a:p>
        </p:txBody>
      </p:sp>
    </p:spTree>
    <p:extLst>
      <p:ext uri="{BB962C8B-B14F-4D97-AF65-F5344CB8AC3E}">
        <p14:creationId xmlns:p14="http://schemas.microsoft.com/office/powerpoint/2010/main" val="367169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fade">
                                      <p:cBhvr>
                                        <p:cTn id="11"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6A4A-01D1-4096-B004-544CA77DCFA2}"/>
              </a:ext>
            </a:extLst>
          </p:cNvPr>
          <p:cNvSpPr>
            <a:spLocks noGrp="1"/>
          </p:cNvSpPr>
          <p:nvPr>
            <p:ph type="title"/>
          </p:nvPr>
        </p:nvSpPr>
        <p:spPr/>
        <p:txBody>
          <a:bodyPr/>
          <a:lstStyle/>
          <a:p>
            <a:r>
              <a:rPr lang="en-US" dirty="0"/>
              <a:t>Diagrams</a:t>
            </a:r>
          </a:p>
        </p:txBody>
      </p:sp>
      <p:sp>
        <p:nvSpPr>
          <p:cNvPr id="3" name="Content Placeholder 2">
            <a:extLst>
              <a:ext uri="{FF2B5EF4-FFF2-40B4-BE49-F238E27FC236}">
                <a16:creationId xmlns:a16="http://schemas.microsoft.com/office/drawing/2014/main" id="{DB65DFAD-0054-4FB6-9AFB-4B2B755A3572}"/>
              </a:ext>
            </a:extLst>
          </p:cNvPr>
          <p:cNvSpPr>
            <a:spLocks noGrp="1"/>
          </p:cNvSpPr>
          <p:nvPr>
            <p:ph idx="1"/>
          </p:nvPr>
        </p:nvSpPr>
        <p:spPr>
          <a:xfrm>
            <a:off x="609600" y="2514600"/>
            <a:ext cx="10972800" cy="3611564"/>
          </a:xfrm>
        </p:spPr>
        <p:txBody>
          <a:bodyPr/>
          <a:lstStyle/>
          <a:p>
            <a:pPr marL="0" indent="0">
              <a:buNone/>
            </a:pPr>
            <a:r>
              <a:rPr lang="en-US" dirty="0"/>
              <a:t>Did you make sure to color all diagrams in your Body System Notebook?</a:t>
            </a:r>
          </a:p>
        </p:txBody>
      </p:sp>
    </p:spTree>
    <p:extLst>
      <p:ext uri="{BB962C8B-B14F-4D97-AF65-F5344CB8AC3E}">
        <p14:creationId xmlns:p14="http://schemas.microsoft.com/office/powerpoint/2010/main" val="408615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Integumentary System</a:t>
            </a:r>
          </a:p>
        </p:txBody>
      </p:sp>
      <p:sp>
        <p:nvSpPr>
          <p:cNvPr id="3" name="Content Placeholder 2"/>
          <p:cNvSpPr>
            <a:spLocks noGrp="1"/>
          </p:cNvSpPr>
          <p:nvPr>
            <p:ph idx="1"/>
          </p:nvPr>
        </p:nvSpPr>
        <p:spPr>
          <a:xfrm>
            <a:off x="609600" y="1219200"/>
            <a:ext cx="10972800" cy="5105400"/>
          </a:xfrm>
        </p:spPr>
        <p:txBody>
          <a:bodyPr/>
          <a:lstStyle/>
          <a:p>
            <a:pPr>
              <a:buNone/>
            </a:pPr>
            <a:r>
              <a:rPr lang="en-US" dirty="0"/>
              <a:t>Give a definition of </a:t>
            </a:r>
            <a:r>
              <a:rPr lang="en-US" b="1" dirty="0"/>
              <a:t>homeostasis:</a:t>
            </a:r>
          </a:p>
          <a:p>
            <a:pPr>
              <a:buNone/>
            </a:pPr>
            <a:r>
              <a:rPr lang="en-US" dirty="0">
                <a:solidFill>
                  <a:srgbClr val="FF0000"/>
                </a:solidFill>
              </a:rPr>
              <a:t>Regulation of an internal and external environment to maintain balance</a:t>
            </a:r>
          </a:p>
          <a:p>
            <a:pPr>
              <a:buNone/>
            </a:pPr>
            <a:endParaRPr lang="en-US" sz="3600" dirty="0">
              <a:solidFill>
                <a:srgbClr val="FF0000"/>
              </a:solidFill>
            </a:endParaRPr>
          </a:p>
          <a:p>
            <a:pPr>
              <a:buNone/>
            </a:pPr>
            <a:r>
              <a:rPr lang="en-US" dirty="0"/>
              <a:t>For example, how does the </a:t>
            </a:r>
            <a:r>
              <a:rPr lang="en-US" b="1" dirty="0"/>
              <a:t>integumentary system </a:t>
            </a:r>
            <a:r>
              <a:rPr lang="en-US" dirty="0"/>
              <a:t>help maintain homeostasis?</a:t>
            </a:r>
            <a:endParaRPr lang="en-US" b="1" dirty="0"/>
          </a:p>
          <a:p>
            <a:pPr>
              <a:buNone/>
            </a:pPr>
            <a:r>
              <a:rPr lang="en-US" dirty="0">
                <a:solidFill>
                  <a:srgbClr val="FF0000"/>
                </a:solidFill>
              </a:rPr>
              <a:t>Integumentary system regulates body temperature by either producing sweat if body is too hot or body shivers if it is too cold.  </a:t>
            </a:r>
          </a:p>
          <a:p>
            <a:pPr>
              <a:buNone/>
            </a:pPr>
            <a:endParaRPr lang="en-US" sz="2800" dirty="0"/>
          </a:p>
        </p:txBody>
      </p:sp>
    </p:spTree>
    <p:extLst>
      <p:ext uri="{BB962C8B-B14F-4D97-AF65-F5344CB8AC3E}">
        <p14:creationId xmlns:p14="http://schemas.microsoft.com/office/powerpoint/2010/main" val="6774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Seriously Long Ear Hair</a:t>
            </a:r>
          </a:p>
        </p:txBody>
      </p:sp>
      <p:pic>
        <p:nvPicPr>
          <p:cNvPr id="188419" name="Picture 3" descr="_1805342_ear30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24200" y="1447801"/>
            <a:ext cx="6019800" cy="3611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0" name="Text Box 4"/>
          <p:cNvSpPr txBox="1">
            <a:spLocks noChangeArrowheads="1"/>
          </p:cNvSpPr>
          <p:nvPr/>
        </p:nvSpPr>
        <p:spPr bwMode="auto">
          <a:xfrm>
            <a:off x="1524000" y="5105400"/>
            <a:ext cx="91440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a:latin typeface="Arial" charset="0"/>
              </a:rPr>
              <a:t>The World’s Longest Ear Hair – 10.2 cm</a:t>
            </a:r>
          </a:p>
          <a:p>
            <a:pPr algn="ctr">
              <a:spcBef>
                <a:spcPct val="50000"/>
              </a:spcBef>
            </a:pPr>
            <a:r>
              <a:rPr lang="en-US" b="1" dirty="0">
                <a:latin typeface="Arial" charset="0"/>
              </a:rPr>
              <a:t>B D </a:t>
            </a:r>
            <a:r>
              <a:rPr lang="en-US" b="1" dirty="0" err="1">
                <a:latin typeface="Arial" charset="0"/>
              </a:rPr>
              <a:t>Tyagi</a:t>
            </a:r>
            <a:r>
              <a:rPr lang="en-US" b="1" dirty="0">
                <a:latin typeface="Arial" charset="0"/>
              </a:rPr>
              <a:t> of Bhopal (India</a:t>
            </a:r>
            <a:r>
              <a:rPr lang="en-US" dirty="0">
                <a:latin typeface="Arial" charset="0"/>
              </a:rPr>
              <a:t>)</a:t>
            </a:r>
            <a:endParaRPr lang="en-US" b="1" dirty="0">
              <a:latin typeface="Arial" charset="0"/>
            </a:endParaRPr>
          </a:p>
          <a:p>
            <a:pPr algn="ctr">
              <a:spcBef>
                <a:spcPct val="50000"/>
              </a:spcBef>
            </a:pPr>
            <a:r>
              <a:rPr lang="en-US" b="1" dirty="0">
                <a:latin typeface="Arial" charset="0"/>
              </a:rPr>
              <a:t>http://news.bbc.co.uk/.../ newsid_1805000/1805342.stm</a:t>
            </a:r>
            <a:r>
              <a:rPr lang="en-US" dirty="0">
                <a:latin typeface="Arial" charset="0"/>
              </a:rPr>
              <a:t> </a:t>
            </a:r>
          </a:p>
        </p:txBody>
      </p:sp>
    </p:spTree>
    <p:extLst>
      <p:ext uri="{BB962C8B-B14F-4D97-AF65-F5344CB8AC3E}">
        <p14:creationId xmlns:p14="http://schemas.microsoft.com/office/powerpoint/2010/main" val="2001180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pic02007031303003491856"/>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828800" y="304801"/>
            <a:ext cx="4724400" cy="3141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5586" name="Rectangle 2"/>
          <p:cNvSpPr>
            <a:spLocks noGrp="1" noChangeArrowheads="1"/>
          </p:cNvSpPr>
          <p:nvPr>
            <p:ph type="title"/>
          </p:nvPr>
        </p:nvSpPr>
        <p:spPr>
          <a:xfrm>
            <a:off x="6553200" y="381000"/>
            <a:ext cx="2590800" cy="914400"/>
          </a:xfrm>
        </p:spPr>
        <p:txBody>
          <a:bodyPr/>
          <a:lstStyle/>
          <a:p>
            <a:r>
              <a:rPr lang="en-US" sz="5400" b="1" dirty="0">
                <a:solidFill>
                  <a:srgbClr val="000066"/>
                </a:solidFill>
              </a:rPr>
              <a:t>Nails</a:t>
            </a:r>
          </a:p>
        </p:txBody>
      </p:sp>
      <p:pic>
        <p:nvPicPr>
          <p:cNvPr id="195589" name="Picture 5" descr="longest-fingernails-wor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447800"/>
            <a:ext cx="350837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95590" name="Picture 6" descr="800_scale_bruno_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1" y="2895600"/>
            <a:ext cx="296862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66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457200"/>
            <a:ext cx="8229600" cy="1143000"/>
          </a:xfrm>
        </p:spPr>
        <p:txBody>
          <a:bodyPr>
            <a:noAutofit/>
          </a:bodyPr>
          <a:lstStyle/>
          <a:p>
            <a:r>
              <a:rPr lang="en-US" sz="7200" dirty="0">
                <a:solidFill>
                  <a:srgbClr val="00B0F0"/>
                </a:solidFill>
                <a:latin typeface="Kristen ITC" pitchFamily="66" charset="0"/>
              </a:rPr>
              <a:t>Muscular System</a:t>
            </a:r>
          </a:p>
        </p:txBody>
      </p:sp>
      <p:sp>
        <p:nvSpPr>
          <p:cNvPr id="3" name="Content Placeholder 2"/>
          <p:cNvSpPr>
            <a:spLocks noGrp="1"/>
          </p:cNvSpPr>
          <p:nvPr>
            <p:ph idx="1"/>
          </p:nvPr>
        </p:nvSpPr>
        <p:spPr>
          <a:xfrm>
            <a:off x="1524000" y="2332038"/>
            <a:ext cx="9144000" cy="4525963"/>
          </a:xfrm>
          <a:solidFill>
            <a:schemeClr val="bg1"/>
          </a:solidFill>
          <a:ln>
            <a:solidFill>
              <a:schemeClr val="bg1"/>
            </a:solidFill>
          </a:ln>
        </p:spPr>
        <p:txBody>
          <a:bodyPr/>
          <a:lstStyle/>
          <a:p>
            <a:pPr marL="0" indent="0">
              <a:buNone/>
            </a:pPr>
            <a:endParaRPr lang="en-US" dirty="0"/>
          </a:p>
        </p:txBody>
      </p:sp>
      <p:pic>
        <p:nvPicPr>
          <p:cNvPr id="19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362200"/>
            <a:ext cx="4343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1" y="2362200"/>
            <a:ext cx="46897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Muscular System</a:t>
            </a:r>
          </a:p>
        </p:txBody>
      </p:sp>
      <p:sp>
        <p:nvSpPr>
          <p:cNvPr id="3" name="Content Placeholder 2"/>
          <p:cNvSpPr>
            <a:spLocks noGrp="1"/>
          </p:cNvSpPr>
          <p:nvPr>
            <p:ph idx="1"/>
          </p:nvPr>
        </p:nvSpPr>
        <p:spPr>
          <a:xfrm>
            <a:off x="609600" y="768926"/>
            <a:ext cx="10972800" cy="5334000"/>
          </a:xfrm>
        </p:spPr>
        <p:txBody>
          <a:bodyPr>
            <a:normAutofit/>
          </a:bodyPr>
          <a:lstStyle/>
          <a:p>
            <a:pPr>
              <a:buNone/>
            </a:pPr>
            <a:r>
              <a:rPr lang="en-US" b="1" dirty="0"/>
              <a:t>3 Types of Muscle Tissue:</a:t>
            </a:r>
          </a:p>
          <a:p>
            <a:pPr>
              <a:buNone/>
            </a:pPr>
            <a:r>
              <a:rPr lang="en-US" dirty="0"/>
              <a:t>   1. </a:t>
            </a:r>
            <a:r>
              <a:rPr lang="en-US" sz="3600" u="sng" dirty="0">
                <a:solidFill>
                  <a:srgbClr val="FF0000"/>
                </a:solidFill>
              </a:rPr>
              <a:t>Skeletal Muscle</a:t>
            </a:r>
          </a:p>
          <a:p>
            <a:pPr>
              <a:buNone/>
            </a:pPr>
            <a:r>
              <a:rPr lang="en-US" sz="3600" dirty="0">
                <a:solidFill>
                  <a:srgbClr val="FF0000"/>
                </a:solidFill>
              </a:rPr>
              <a:t>		</a:t>
            </a:r>
            <a:r>
              <a:rPr lang="en-US" dirty="0"/>
              <a:t>a. Attaches to skeleton (moves </a:t>
            </a:r>
            <a:r>
              <a:rPr lang="en-US" u="sng" dirty="0">
                <a:solidFill>
                  <a:srgbClr val="FF0000"/>
                </a:solidFill>
              </a:rPr>
              <a:t>bones</a:t>
            </a:r>
            <a:r>
              <a:rPr lang="en-US" dirty="0"/>
              <a:t>)</a:t>
            </a:r>
          </a:p>
          <a:p>
            <a:pPr>
              <a:buNone/>
            </a:pPr>
            <a:r>
              <a:rPr lang="en-US" dirty="0">
                <a:solidFill>
                  <a:srgbClr val="FF0000"/>
                </a:solidFill>
              </a:rPr>
              <a:t>		</a:t>
            </a:r>
            <a:r>
              <a:rPr lang="en-US" dirty="0"/>
              <a:t>b. Striations and under </a:t>
            </a:r>
            <a:r>
              <a:rPr lang="en-US" u="sng" dirty="0">
                <a:solidFill>
                  <a:srgbClr val="FF0000"/>
                </a:solidFill>
              </a:rPr>
              <a:t>voluntary</a:t>
            </a:r>
            <a:r>
              <a:rPr lang="en-US" dirty="0"/>
              <a:t> control</a:t>
            </a:r>
          </a:p>
          <a:p>
            <a:pPr>
              <a:buNone/>
            </a:pPr>
            <a:endParaRPr lang="en-US" sz="3400" dirty="0"/>
          </a:p>
          <a:p>
            <a:pPr>
              <a:buNone/>
            </a:pPr>
            <a:endParaRPr lang="en-US" sz="3600" dirty="0"/>
          </a:p>
          <a:p>
            <a:pPr>
              <a:buNone/>
            </a:pPr>
            <a:endParaRPr lang="en-US" sz="2800" dirty="0"/>
          </a:p>
        </p:txBody>
      </p:sp>
      <p:pic>
        <p:nvPicPr>
          <p:cNvPr id="4" name="Picture 3" descr="C:\Users\perdue\Downloads\muscle types.png"/>
          <p:cNvPicPr/>
          <p:nvPr/>
        </p:nvPicPr>
        <p:blipFill>
          <a:blip r:embed="rId2" cstate="print">
            <a:extLst>
              <a:ext uri="{28A0092B-C50C-407E-A947-70E740481C1C}">
                <a14:useLocalDpi xmlns:a14="http://schemas.microsoft.com/office/drawing/2010/main" val="0"/>
              </a:ext>
            </a:extLst>
          </a:blip>
          <a:srcRect l="2646" t="1880" r="3325" b="1751"/>
          <a:stretch>
            <a:fillRect/>
          </a:stretch>
        </p:blipFill>
        <p:spPr bwMode="auto">
          <a:xfrm>
            <a:off x="2362200" y="3352801"/>
            <a:ext cx="2895600" cy="3193473"/>
          </a:xfrm>
          <a:prstGeom prst="rect">
            <a:avLst/>
          </a:prstGeom>
          <a:noFill/>
          <a:ln>
            <a:noFill/>
          </a:ln>
        </p:spPr>
      </p:pic>
      <p:sp>
        <p:nvSpPr>
          <p:cNvPr id="5" name="TextBox 4"/>
          <p:cNvSpPr txBox="1"/>
          <p:nvPr/>
        </p:nvSpPr>
        <p:spPr>
          <a:xfrm>
            <a:off x="2514600" y="44196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Skeletal Muscle</a:t>
            </a:r>
          </a:p>
        </p:txBody>
      </p:sp>
      <p:sp>
        <p:nvSpPr>
          <p:cNvPr id="6" name="TextBox 5"/>
          <p:cNvSpPr txBox="1"/>
          <p:nvPr/>
        </p:nvSpPr>
        <p:spPr>
          <a:xfrm>
            <a:off x="2552700" y="5486401"/>
            <a:ext cx="2514600" cy="461665"/>
          </a:xfrm>
          <a:prstGeom prst="rect">
            <a:avLst/>
          </a:prstGeom>
          <a:solidFill>
            <a:schemeClr val="bg1"/>
          </a:solidFill>
          <a:ln w="38100">
            <a:solidFill>
              <a:schemeClr val="tx1"/>
            </a:solidFill>
          </a:ln>
        </p:spPr>
        <p:txBody>
          <a:bodyPr wrap="square" rtlCol="0">
            <a:spAutoFit/>
          </a:bodyPr>
          <a:lstStyle/>
          <a:p>
            <a:pPr algn="ctr"/>
            <a:endParaRPr lang="en-US" sz="2400" dirty="0"/>
          </a:p>
        </p:txBody>
      </p:sp>
      <p:sp>
        <p:nvSpPr>
          <p:cNvPr id="7" name="TextBox 6"/>
          <p:cNvSpPr txBox="1"/>
          <p:nvPr/>
        </p:nvSpPr>
        <p:spPr>
          <a:xfrm>
            <a:off x="2573482" y="6324601"/>
            <a:ext cx="2514600" cy="461665"/>
          </a:xfrm>
          <a:prstGeom prst="rect">
            <a:avLst/>
          </a:prstGeom>
          <a:solidFill>
            <a:schemeClr val="bg1"/>
          </a:solidFill>
          <a:ln w="38100">
            <a:solidFill>
              <a:schemeClr val="tx1"/>
            </a:solidFill>
          </a:ln>
        </p:spPr>
        <p:txBody>
          <a:bodyPr wrap="square" rtlCol="0">
            <a:spAutoFit/>
          </a:bodyPr>
          <a:lstStyle/>
          <a:p>
            <a:pPr algn="ctr"/>
            <a:endParaRPr lang="en-US" sz="2400" dirty="0"/>
          </a:p>
        </p:txBody>
      </p:sp>
      <p:sp>
        <p:nvSpPr>
          <p:cNvPr id="8" name="AutoShape 2" descr="http://cytochemistry.net/08_001.jpg"/>
          <p:cNvSpPr>
            <a:spLocks noChangeAspect="1" noChangeArrowheads="1"/>
          </p:cNvSpPr>
          <p:nvPr/>
        </p:nvSpPr>
        <p:spPr bwMode="auto">
          <a:xfrm>
            <a:off x="1679575" y="-2376488"/>
            <a:ext cx="453390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cytochemistry.net/08_001.jpg"/>
          <p:cNvSpPr>
            <a:spLocks noChangeAspect="1" noChangeArrowheads="1"/>
          </p:cNvSpPr>
          <p:nvPr/>
        </p:nvSpPr>
        <p:spPr bwMode="auto">
          <a:xfrm>
            <a:off x="1831975" y="-2224088"/>
            <a:ext cx="453390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5875" y="3581400"/>
            <a:ext cx="2952750" cy="322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6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Muscular System</a:t>
            </a:r>
          </a:p>
        </p:txBody>
      </p:sp>
      <p:sp>
        <p:nvSpPr>
          <p:cNvPr id="3" name="Content Placeholder 2"/>
          <p:cNvSpPr>
            <a:spLocks noGrp="1"/>
          </p:cNvSpPr>
          <p:nvPr>
            <p:ph idx="1"/>
          </p:nvPr>
        </p:nvSpPr>
        <p:spPr>
          <a:xfrm>
            <a:off x="609600" y="768926"/>
            <a:ext cx="10972800" cy="5334000"/>
          </a:xfrm>
        </p:spPr>
        <p:txBody>
          <a:bodyPr>
            <a:normAutofit/>
          </a:bodyPr>
          <a:lstStyle/>
          <a:p>
            <a:pPr>
              <a:buNone/>
            </a:pPr>
            <a:r>
              <a:rPr lang="en-US" b="1" dirty="0"/>
              <a:t>3 Types of Muscle Tissue:</a:t>
            </a:r>
          </a:p>
          <a:p>
            <a:pPr>
              <a:buNone/>
            </a:pPr>
            <a:r>
              <a:rPr lang="en-US" dirty="0"/>
              <a:t>   2. </a:t>
            </a:r>
            <a:r>
              <a:rPr lang="en-US" sz="3600" u="sng" dirty="0">
                <a:solidFill>
                  <a:srgbClr val="FF0000"/>
                </a:solidFill>
              </a:rPr>
              <a:t>Smooth Muscle</a:t>
            </a:r>
          </a:p>
          <a:p>
            <a:pPr>
              <a:buNone/>
            </a:pPr>
            <a:r>
              <a:rPr lang="en-US" sz="3600" dirty="0">
                <a:solidFill>
                  <a:srgbClr val="FF0000"/>
                </a:solidFill>
              </a:rPr>
              <a:t>	   </a:t>
            </a:r>
            <a:r>
              <a:rPr lang="en-US" dirty="0"/>
              <a:t>a. </a:t>
            </a:r>
            <a:r>
              <a:rPr lang="en-US" dirty="0">
                <a:solidFill>
                  <a:srgbClr val="FF0000"/>
                </a:solidFill>
              </a:rPr>
              <a:t>Lines digestive tract; moves food through body</a:t>
            </a:r>
          </a:p>
          <a:p>
            <a:pPr>
              <a:buNone/>
            </a:pPr>
            <a:r>
              <a:rPr lang="en-US" dirty="0"/>
              <a:t>       b. No striations and under </a:t>
            </a:r>
            <a:r>
              <a:rPr lang="en-US" u="sng" dirty="0">
                <a:solidFill>
                  <a:srgbClr val="FF0000"/>
                </a:solidFill>
              </a:rPr>
              <a:t>involuntary</a:t>
            </a:r>
            <a:r>
              <a:rPr lang="en-US" dirty="0"/>
              <a:t> control</a:t>
            </a:r>
          </a:p>
          <a:p>
            <a:pPr>
              <a:buNone/>
            </a:pPr>
            <a:endParaRPr lang="en-US" sz="3400" dirty="0"/>
          </a:p>
          <a:p>
            <a:pPr>
              <a:buNone/>
            </a:pPr>
            <a:endParaRPr lang="en-US" sz="3600" dirty="0"/>
          </a:p>
          <a:p>
            <a:pPr>
              <a:buNone/>
            </a:pPr>
            <a:endParaRPr lang="en-US" sz="2800" dirty="0"/>
          </a:p>
        </p:txBody>
      </p:sp>
      <p:pic>
        <p:nvPicPr>
          <p:cNvPr id="4" name="Picture 3" descr="C:\Users\perdue\Downloads\muscle types.png"/>
          <p:cNvPicPr/>
          <p:nvPr/>
        </p:nvPicPr>
        <p:blipFill>
          <a:blip r:embed="rId2" cstate="print">
            <a:extLst>
              <a:ext uri="{28A0092B-C50C-407E-A947-70E740481C1C}">
                <a14:useLocalDpi xmlns:a14="http://schemas.microsoft.com/office/drawing/2010/main" val="0"/>
              </a:ext>
            </a:extLst>
          </a:blip>
          <a:srcRect l="2646" t="1880" r="3325" b="1751"/>
          <a:stretch>
            <a:fillRect/>
          </a:stretch>
        </p:blipFill>
        <p:spPr bwMode="auto">
          <a:xfrm>
            <a:off x="2362200" y="3352801"/>
            <a:ext cx="2895600" cy="3193473"/>
          </a:xfrm>
          <a:prstGeom prst="rect">
            <a:avLst/>
          </a:prstGeom>
          <a:noFill/>
          <a:ln>
            <a:noFill/>
          </a:ln>
        </p:spPr>
      </p:pic>
      <p:sp>
        <p:nvSpPr>
          <p:cNvPr id="5" name="TextBox 4"/>
          <p:cNvSpPr txBox="1"/>
          <p:nvPr/>
        </p:nvSpPr>
        <p:spPr>
          <a:xfrm>
            <a:off x="2514600" y="44196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Skeletal Muscle</a:t>
            </a:r>
          </a:p>
        </p:txBody>
      </p:sp>
      <p:sp>
        <p:nvSpPr>
          <p:cNvPr id="6" name="TextBox 5"/>
          <p:cNvSpPr txBox="1"/>
          <p:nvPr/>
        </p:nvSpPr>
        <p:spPr>
          <a:xfrm>
            <a:off x="2552700" y="5486401"/>
            <a:ext cx="2514600" cy="461665"/>
          </a:xfrm>
          <a:prstGeom prst="rect">
            <a:avLst/>
          </a:prstGeom>
          <a:solidFill>
            <a:schemeClr val="bg1"/>
          </a:solidFill>
          <a:ln w="38100">
            <a:solidFill>
              <a:schemeClr val="tx1"/>
            </a:solidFill>
          </a:ln>
        </p:spPr>
        <p:txBody>
          <a:bodyPr wrap="square" rtlCol="0">
            <a:spAutoFit/>
          </a:bodyPr>
          <a:lstStyle/>
          <a:p>
            <a:pPr algn="ctr"/>
            <a:endParaRPr lang="en-US" sz="2400" dirty="0"/>
          </a:p>
        </p:txBody>
      </p:sp>
      <p:sp>
        <p:nvSpPr>
          <p:cNvPr id="7" name="TextBox 6"/>
          <p:cNvSpPr txBox="1"/>
          <p:nvPr/>
        </p:nvSpPr>
        <p:spPr>
          <a:xfrm>
            <a:off x="2573482" y="63246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Smooth Muscle</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723409"/>
            <a:ext cx="4267200" cy="278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4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Diagrams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sz="3600" dirty="0"/>
              <a:t>In order to use this book correctly, you need colored diagrams to study from.  The colors should help you see the different parts of the systems clearly.</a:t>
            </a:r>
          </a:p>
          <a:p>
            <a:pPr>
              <a:buNone/>
            </a:pPr>
            <a:endParaRPr lang="en-US" sz="3600" dirty="0"/>
          </a:p>
          <a:p>
            <a:pPr algn="ctr">
              <a:buNone/>
            </a:pPr>
            <a:r>
              <a:rPr lang="en-US" sz="3600" b="1" u="sng" dirty="0"/>
              <a:t>Every</a:t>
            </a:r>
            <a:r>
              <a:rPr lang="en-US" sz="3600" b="1" dirty="0"/>
              <a:t> diagram in this book must be colored.</a:t>
            </a:r>
          </a:p>
          <a:p>
            <a:pPr>
              <a:buNone/>
            </a:pPr>
            <a:endParaRPr lang="en-US" sz="3600" dirty="0"/>
          </a:p>
          <a:p>
            <a:pPr>
              <a:buNone/>
            </a:pPr>
            <a:r>
              <a:rPr lang="en-US" sz="3600" dirty="0"/>
              <a:t>Anytime the circulatory system is in any diagram you must use the Red/Blue convention for coloring.</a:t>
            </a:r>
          </a:p>
          <a:p>
            <a:pPr>
              <a:buNone/>
            </a:pPr>
            <a:endParaRPr lang="en-US" sz="3600" dirty="0"/>
          </a:p>
          <a:p>
            <a:pPr>
              <a:buNone/>
            </a:pPr>
            <a:r>
              <a:rPr lang="en-US" sz="3600" dirty="0"/>
              <a:t>Take your time and color neatly.  You are high school students and biologists.  Take pride in your work.</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Muscular System</a:t>
            </a:r>
          </a:p>
        </p:txBody>
      </p:sp>
      <p:sp>
        <p:nvSpPr>
          <p:cNvPr id="3" name="Content Placeholder 2"/>
          <p:cNvSpPr>
            <a:spLocks noGrp="1"/>
          </p:cNvSpPr>
          <p:nvPr>
            <p:ph idx="1"/>
          </p:nvPr>
        </p:nvSpPr>
        <p:spPr>
          <a:xfrm>
            <a:off x="609600" y="768926"/>
            <a:ext cx="10972800" cy="5334000"/>
          </a:xfrm>
        </p:spPr>
        <p:txBody>
          <a:bodyPr>
            <a:normAutofit/>
          </a:bodyPr>
          <a:lstStyle/>
          <a:p>
            <a:pPr>
              <a:buNone/>
            </a:pPr>
            <a:r>
              <a:rPr lang="en-US" b="1" dirty="0"/>
              <a:t>3 Types of Muscle Tissue:</a:t>
            </a:r>
          </a:p>
          <a:p>
            <a:pPr>
              <a:buNone/>
            </a:pPr>
            <a:r>
              <a:rPr lang="en-US" dirty="0"/>
              <a:t>   3. </a:t>
            </a:r>
            <a:r>
              <a:rPr lang="en-US" sz="3600" u="sng" dirty="0">
                <a:solidFill>
                  <a:srgbClr val="FF0000"/>
                </a:solidFill>
              </a:rPr>
              <a:t>Cardiac Muscle</a:t>
            </a:r>
          </a:p>
          <a:p>
            <a:pPr>
              <a:buNone/>
            </a:pPr>
            <a:r>
              <a:rPr lang="en-US" sz="3600" dirty="0">
                <a:solidFill>
                  <a:srgbClr val="FF0000"/>
                </a:solidFill>
              </a:rPr>
              <a:t>	     </a:t>
            </a:r>
            <a:r>
              <a:rPr lang="en-US" dirty="0"/>
              <a:t>a. Pumps heart</a:t>
            </a:r>
          </a:p>
          <a:p>
            <a:pPr>
              <a:buNone/>
            </a:pPr>
            <a:r>
              <a:rPr lang="en-US" dirty="0"/>
              <a:t>         b. Striations and under </a:t>
            </a:r>
            <a:r>
              <a:rPr lang="en-US" u="sng" dirty="0">
                <a:solidFill>
                  <a:srgbClr val="FF0000"/>
                </a:solidFill>
              </a:rPr>
              <a:t>involuntary</a:t>
            </a:r>
            <a:r>
              <a:rPr lang="en-US" dirty="0"/>
              <a:t> control</a:t>
            </a:r>
          </a:p>
          <a:p>
            <a:pPr>
              <a:buNone/>
            </a:pPr>
            <a:endParaRPr lang="en-US" sz="3400" dirty="0"/>
          </a:p>
          <a:p>
            <a:pPr>
              <a:buNone/>
            </a:pPr>
            <a:endParaRPr lang="en-US" sz="3600" dirty="0"/>
          </a:p>
          <a:p>
            <a:pPr>
              <a:buNone/>
            </a:pPr>
            <a:endParaRPr lang="en-US" sz="2800" dirty="0"/>
          </a:p>
        </p:txBody>
      </p:sp>
      <p:pic>
        <p:nvPicPr>
          <p:cNvPr id="4" name="Picture 3" descr="C:\Users\perdue\Downloads\muscle types.png"/>
          <p:cNvPicPr/>
          <p:nvPr/>
        </p:nvPicPr>
        <p:blipFill>
          <a:blip r:embed="rId2" cstate="print">
            <a:extLst>
              <a:ext uri="{28A0092B-C50C-407E-A947-70E740481C1C}">
                <a14:useLocalDpi xmlns:a14="http://schemas.microsoft.com/office/drawing/2010/main" val="0"/>
              </a:ext>
            </a:extLst>
          </a:blip>
          <a:srcRect l="2646" t="1880" r="3325" b="1751"/>
          <a:stretch>
            <a:fillRect/>
          </a:stretch>
        </p:blipFill>
        <p:spPr bwMode="auto">
          <a:xfrm>
            <a:off x="2362200" y="3352801"/>
            <a:ext cx="2895600" cy="3193473"/>
          </a:xfrm>
          <a:prstGeom prst="rect">
            <a:avLst/>
          </a:prstGeom>
          <a:noFill/>
          <a:ln>
            <a:noFill/>
          </a:ln>
        </p:spPr>
      </p:pic>
      <p:sp>
        <p:nvSpPr>
          <p:cNvPr id="5" name="TextBox 4"/>
          <p:cNvSpPr txBox="1"/>
          <p:nvPr/>
        </p:nvSpPr>
        <p:spPr>
          <a:xfrm>
            <a:off x="2514600" y="44196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Skeletal Muscle</a:t>
            </a:r>
          </a:p>
        </p:txBody>
      </p:sp>
      <p:sp>
        <p:nvSpPr>
          <p:cNvPr id="6" name="TextBox 5"/>
          <p:cNvSpPr txBox="1"/>
          <p:nvPr/>
        </p:nvSpPr>
        <p:spPr>
          <a:xfrm>
            <a:off x="2552700" y="54864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Cardiac Muscle</a:t>
            </a:r>
          </a:p>
        </p:txBody>
      </p:sp>
      <p:sp>
        <p:nvSpPr>
          <p:cNvPr id="7" name="TextBox 6"/>
          <p:cNvSpPr txBox="1"/>
          <p:nvPr/>
        </p:nvSpPr>
        <p:spPr>
          <a:xfrm>
            <a:off x="2573482" y="6324601"/>
            <a:ext cx="2514600" cy="461665"/>
          </a:xfrm>
          <a:prstGeom prst="rect">
            <a:avLst/>
          </a:prstGeom>
          <a:solidFill>
            <a:schemeClr val="bg1"/>
          </a:solidFill>
          <a:ln w="38100">
            <a:solidFill>
              <a:schemeClr val="tx1"/>
            </a:solidFill>
          </a:ln>
        </p:spPr>
        <p:txBody>
          <a:bodyPr wrap="square" rtlCol="0">
            <a:spAutoFit/>
          </a:bodyPr>
          <a:lstStyle/>
          <a:p>
            <a:pPr algn="ctr"/>
            <a:r>
              <a:rPr lang="en-US" sz="2400" dirty="0"/>
              <a:t>Smooth Muscle</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712652"/>
            <a:ext cx="4343400" cy="291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6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pic>
        <p:nvPicPr>
          <p:cNvPr id="4" name="Picture 3" descr="http://virtualastronaut.tietronix.com/textonly/act21/images/musclemap.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19200"/>
            <a:ext cx="8534400" cy="4876800"/>
          </a:xfrm>
          <a:prstGeom prst="rect">
            <a:avLst/>
          </a:prstGeom>
          <a:noFill/>
          <a:ln>
            <a:noFill/>
          </a:ln>
        </p:spPr>
      </p:pic>
      <p:sp>
        <p:nvSpPr>
          <p:cNvPr id="5" name="Title 1"/>
          <p:cNvSpPr txBox="1">
            <a:spLocks/>
          </p:cNvSpPr>
          <p:nvPr/>
        </p:nvSpPr>
        <p:spPr>
          <a:xfrm>
            <a:off x="1676400" y="5638800"/>
            <a:ext cx="8839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t>What type of muscles shown here?  </a:t>
            </a:r>
            <a:r>
              <a:rPr lang="en-US" sz="3600" b="1" dirty="0">
                <a:solidFill>
                  <a:srgbClr val="FF0000"/>
                </a:solidFill>
              </a:rPr>
              <a:t>Skeletal</a:t>
            </a:r>
            <a:r>
              <a:rPr lang="en-US" sz="3600" dirty="0"/>
              <a:t>  </a:t>
            </a:r>
          </a:p>
        </p:txBody>
      </p:sp>
      <p:sp>
        <p:nvSpPr>
          <p:cNvPr id="6" name="TextBox 5"/>
          <p:cNvSpPr txBox="1"/>
          <p:nvPr/>
        </p:nvSpPr>
        <p:spPr>
          <a:xfrm>
            <a:off x="8458200" y="5943600"/>
            <a:ext cx="1752600" cy="707886"/>
          </a:xfrm>
          <a:prstGeom prst="rect">
            <a:avLst/>
          </a:prstGeom>
          <a:solidFill>
            <a:schemeClr val="bg1"/>
          </a:solidFill>
          <a:ln>
            <a:solidFill>
              <a:schemeClr val="bg1"/>
            </a:solidFill>
          </a:ln>
        </p:spPr>
        <p:txBody>
          <a:bodyPr wrap="square" rtlCol="0">
            <a:spAutoFit/>
          </a:bodyPr>
          <a:lstStyle/>
          <a:p>
            <a:endParaRPr lang="en-US" sz="4000" dirty="0"/>
          </a:p>
        </p:txBody>
      </p:sp>
    </p:spTree>
    <p:extLst>
      <p:ext uri="{BB962C8B-B14F-4D97-AF65-F5344CB8AC3E}">
        <p14:creationId xmlns:p14="http://schemas.microsoft.com/office/powerpoint/2010/main" val="41887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sp>
        <p:nvSpPr>
          <p:cNvPr id="3" name="Content Placeholder 2"/>
          <p:cNvSpPr>
            <a:spLocks noGrp="1"/>
          </p:cNvSpPr>
          <p:nvPr>
            <p:ph idx="1"/>
          </p:nvPr>
        </p:nvSpPr>
        <p:spPr>
          <a:xfrm>
            <a:off x="609600" y="1066800"/>
            <a:ext cx="10972800" cy="5105400"/>
          </a:xfrm>
        </p:spPr>
        <p:txBody>
          <a:bodyPr/>
          <a:lstStyle/>
          <a:p>
            <a:pPr>
              <a:buNone/>
            </a:pPr>
            <a:r>
              <a:rPr lang="en-US" b="1" dirty="0"/>
              <a:t>Functions/Roles:</a:t>
            </a:r>
          </a:p>
          <a:p>
            <a:pPr>
              <a:buNone/>
            </a:pPr>
            <a:r>
              <a:rPr lang="en-US" sz="3300" dirty="0">
                <a:solidFill>
                  <a:srgbClr val="FF0000"/>
                </a:solidFill>
              </a:rPr>
              <a:t>	1. Movement of body, organs, and materials</a:t>
            </a:r>
          </a:p>
          <a:p>
            <a:pPr>
              <a:buNone/>
            </a:pPr>
            <a:r>
              <a:rPr lang="en-US" sz="3300" dirty="0">
                <a:solidFill>
                  <a:srgbClr val="FF0000"/>
                </a:solidFill>
              </a:rPr>
              <a:t>	2. Maintains posture</a:t>
            </a:r>
          </a:p>
          <a:p>
            <a:pPr>
              <a:buNone/>
            </a:pPr>
            <a:endParaRPr lang="en-US" sz="2800" dirty="0"/>
          </a:p>
        </p:txBody>
      </p:sp>
      <p:pic>
        <p:nvPicPr>
          <p:cNvPr id="20486" name="Picture 6" descr="http://antranik.org/wp-content/uploads/2012/01/Antagonistic-Muscles-pair-bicep-tricep-1024x5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710" y="3352800"/>
            <a:ext cx="6012873" cy="33297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geston pharynx and esophagus on Make a GIF">
            <a:extLst>
              <a:ext uri="{FF2B5EF4-FFF2-40B4-BE49-F238E27FC236}">
                <a16:creationId xmlns:a16="http://schemas.microsoft.com/office/drawing/2014/main" id="{525D73A4-E247-4560-8A04-6166585519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6308" y="3569855"/>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Connective Tissue Involved:</a:t>
            </a:r>
          </a:p>
          <a:p>
            <a:pPr>
              <a:buNone/>
            </a:pPr>
            <a:r>
              <a:rPr lang="en-US" sz="2800" dirty="0"/>
              <a:t>	</a:t>
            </a:r>
            <a:r>
              <a:rPr lang="en-US" sz="3600" dirty="0"/>
              <a:t>- </a:t>
            </a:r>
            <a:r>
              <a:rPr lang="en-US" sz="3600" u="sng" dirty="0">
                <a:solidFill>
                  <a:srgbClr val="FF0000"/>
                </a:solidFill>
              </a:rPr>
              <a:t>Tendons</a:t>
            </a:r>
            <a:r>
              <a:rPr lang="en-US" sz="3600" dirty="0">
                <a:solidFill>
                  <a:srgbClr val="FF0000"/>
                </a:solidFill>
              </a:rPr>
              <a:t> </a:t>
            </a:r>
            <a:r>
              <a:rPr lang="en-US" sz="3600" dirty="0"/>
              <a:t>- connect </a:t>
            </a:r>
            <a:r>
              <a:rPr lang="en-US" sz="3600" dirty="0">
                <a:solidFill>
                  <a:srgbClr val="FF0000"/>
                </a:solidFill>
              </a:rPr>
              <a:t>muscles </a:t>
            </a:r>
            <a:r>
              <a:rPr lang="en-US" sz="3600" dirty="0"/>
              <a:t>to </a:t>
            </a:r>
            <a:r>
              <a:rPr lang="en-US" sz="3600" dirty="0">
                <a:solidFill>
                  <a:srgbClr val="FF0000"/>
                </a:solidFill>
              </a:rPr>
              <a:t>bones</a:t>
            </a:r>
            <a:endParaRPr lang="en-US" sz="3600" dirty="0"/>
          </a:p>
        </p:txBody>
      </p:sp>
      <p:pic>
        <p:nvPicPr>
          <p:cNvPr id="21506" name="Picture 2" descr="http://www.scripps.org/encyclopedia/graphics/images/en/89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49" t="6372" r="1352" b="8333"/>
          <a:stretch/>
        </p:blipFill>
        <p:spPr bwMode="auto">
          <a:xfrm>
            <a:off x="1510146" y="3048000"/>
            <a:ext cx="4765964" cy="34671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hcchang.files.wordpress.com/2011/03/torn-achilles-tend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48001"/>
            <a:ext cx="3562350"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0" y="6225251"/>
            <a:ext cx="3562350" cy="461665"/>
          </a:xfrm>
          <a:prstGeom prst="rect">
            <a:avLst/>
          </a:prstGeom>
          <a:noFill/>
        </p:spPr>
        <p:txBody>
          <a:bodyPr wrap="square" rtlCol="0">
            <a:spAutoFit/>
          </a:bodyPr>
          <a:lstStyle/>
          <a:p>
            <a:pPr algn="ctr"/>
            <a:r>
              <a:rPr lang="en-US" sz="2400" b="1" dirty="0"/>
              <a:t>Torn Achilles Tendon</a:t>
            </a:r>
          </a:p>
        </p:txBody>
      </p:sp>
      <p:cxnSp>
        <p:nvCxnSpPr>
          <p:cNvPr id="6" name="Straight Arrow Connector 5"/>
          <p:cNvCxnSpPr/>
          <p:nvPr/>
        </p:nvCxnSpPr>
        <p:spPr>
          <a:xfrm flipV="1">
            <a:off x="8153401" y="4495801"/>
            <a:ext cx="485775" cy="17526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2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2150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fade">
                                      <p:cBhvr>
                                        <p:cTn id="14" dur="500"/>
                                        <p:tgtEl>
                                          <p:spTgt spid="2150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sp>
        <p:nvSpPr>
          <p:cNvPr id="3" name="Content Placeholder 2"/>
          <p:cNvSpPr>
            <a:spLocks noGrp="1"/>
          </p:cNvSpPr>
          <p:nvPr>
            <p:ph idx="1"/>
          </p:nvPr>
        </p:nvSpPr>
        <p:spPr>
          <a:xfrm>
            <a:off x="609600" y="1295400"/>
            <a:ext cx="10972800" cy="5105400"/>
          </a:xfrm>
        </p:spPr>
        <p:txBody>
          <a:bodyPr/>
          <a:lstStyle/>
          <a:p>
            <a:pPr>
              <a:buNone/>
            </a:pPr>
            <a:r>
              <a:rPr lang="en-US" b="1" dirty="0"/>
              <a:t>Diseases/Disorders:</a:t>
            </a:r>
          </a:p>
          <a:p>
            <a:pPr>
              <a:buNone/>
            </a:pPr>
            <a:r>
              <a:rPr lang="en-US" dirty="0"/>
              <a:t>   1. </a:t>
            </a:r>
            <a:r>
              <a:rPr lang="en-US" u="sng" dirty="0">
                <a:solidFill>
                  <a:srgbClr val="FF0000"/>
                </a:solidFill>
              </a:rPr>
              <a:t>Muscular Dystrophy</a:t>
            </a:r>
            <a:r>
              <a:rPr lang="en-US" dirty="0"/>
              <a:t> – g</a:t>
            </a:r>
            <a:r>
              <a:rPr lang="en-US" sz="2800" dirty="0"/>
              <a:t>roup of muscle disease that weaken musculoskeletal system and decrease locomotion</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22530" name="Picture 2" descr="http://esciencenews.com/files/images/2008043088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124200"/>
            <a:ext cx="3276600" cy="365341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humanillnesses.com/original/images/hdc_0001_0002_0_img0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526917"/>
            <a:ext cx="3657600" cy="331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sp>
        <p:nvSpPr>
          <p:cNvPr id="3" name="Content Placeholder 2"/>
          <p:cNvSpPr>
            <a:spLocks noGrp="1"/>
          </p:cNvSpPr>
          <p:nvPr>
            <p:ph idx="1"/>
          </p:nvPr>
        </p:nvSpPr>
        <p:spPr>
          <a:xfrm>
            <a:off x="609600" y="1295400"/>
            <a:ext cx="10972800" cy="5105400"/>
          </a:xfrm>
        </p:spPr>
        <p:txBody>
          <a:bodyPr/>
          <a:lstStyle/>
          <a:p>
            <a:pPr>
              <a:buNone/>
            </a:pPr>
            <a:r>
              <a:rPr lang="en-US" b="1" dirty="0"/>
              <a:t>Diseases/Disorders:</a:t>
            </a:r>
          </a:p>
          <a:p>
            <a:pPr>
              <a:buNone/>
            </a:pPr>
            <a:r>
              <a:rPr lang="en-US" dirty="0"/>
              <a:t>   2. </a:t>
            </a:r>
            <a:r>
              <a:rPr lang="en-US" u="sng" dirty="0">
                <a:solidFill>
                  <a:srgbClr val="FF0000"/>
                </a:solidFill>
              </a:rPr>
              <a:t>Cramps</a:t>
            </a:r>
            <a:r>
              <a:rPr lang="en-US" dirty="0">
                <a:solidFill>
                  <a:srgbClr val="FF0000"/>
                </a:solidFill>
              </a:rPr>
              <a:t> </a:t>
            </a:r>
            <a:r>
              <a:rPr lang="en-US" dirty="0"/>
              <a:t>– painful sensations; commonly causes </a:t>
            </a:r>
            <a:r>
              <a:rPr lang="en-US" sz="2800" dirty="0"/>
              <a:t>muscle fatigue, </a:t>
            </a:r>
            <a:r>
              <a:rPr lang="en-US" sz="2800" b="1" dirty="0"/>
              <a:t>buildup of lactic acid, </a:t>
            </a:r>
            <a:r>
              <a:rPr lang="en-US" sz="2800" dirty="0"/>
              <a:t>low sodium/potassium</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23554" name="Picture 2" descr="http://content.answcdn.com/main/content/img/oxford/Oxford_Sports/0199210896.cram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1" y="2987099"/>
            <a:ext cx="3629025" cy="389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80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Muscular System</a:t>
            </a:r>
          </a:p>
        </p:txBody>
      </p:sp>
      <p:sp>
        <p:nvSpPr>
          <p:cNvPr id="3" name="Content Placeholder 2"/>
          <p:cNvSpPr>
            <a:spLocks noGrp="1"/>
          </p:cNvSpPr>
          <p:nvPr>
            <p:ph idx="1"/>
          </p:nvPr>
        </p:nvSpPr>
        <p:spPr>
          <a:xfrm>
            <a:off x="609600" y="1295400"/>
            <a:ext cx="10972800" cy="2895600"/>
          </a:xfrm>
        </p:spPr>
        <p:txBody>
          <a:bodyPr/>
          <a:lstStyle/>
          <a:p>
            <a:pPr>
              <a:buNone/>
            </a:pPr>
            <a:r>
              <a:rPr lang="en-US" b="1" dirty="0"/>
              <a:t>Diseases/Disorders:</a:t>
            </a:r>
          </a:p>
          <a:p>
            <a:pPr>
              <a:buNone/>
            </a:pPr>
            <a:r>
              <a:rPr lang="en-US" dirty="0"/>
              <a:t>   3. </a:t>
            </a:r>
            <a:r>
              <a:rPr lang="en-US" u="sng" dirty="0">
                <a:solidFill>
                  <a:srgbClr val="FF0000"/>
                </a:solidFill>
              </a:rPr>
              <a:t>Sprain</a:t>
            </a:r>
            <a:r>
              <a:rPr lang="en-US" dirty="0">
                <a:solidFill>
                  <a:srgbClr val="FF0000"/>
                </a:solidFill>
              </a:rPr>
              <a:t> </a:t>
            </a:r>
            <a:r>
              <a:rPr lang="en-US" dirty="0"/>
              <a:t>– injury to muscle or tendon where muscle fibers tears as result of overstretching (pulled muscle) </a:t>
            </a:r>
          </a:p>
          <a:p>
            <a:pPr>
              <a:buNone/>
            </a:pPr>
            <a:r>
              <a:rPr lang="en-US" sz="2800" dirty="0">
                <a:solidFill>
                  <a:srgbClr val="FF0000"/>
                </a:solidFill>
              </a:rPr>
              <a:t>        </a:t>
            </a:r>
          </a:p>
          <a:p>
            <a:pPr>
              <a:buNone/>
            </a:pPr>
            <a:endParaRPr lang="en-US" sz="3600" dirty="0">
              <a:solidFill>
                <a:srgbClr val="FF0000"/>
              </a:solidFill>
            </a:endParaRPr>
          </a:p>
          <a:p>
            <a:pPr>
              <a:buNone/>
            </a:pPr>
            <a:endParaRPr lang="en-US" sz="2800" dirty="0"/>
          </a:p>
        </p:txBody>
      </p:sp>
      <p:pic>
        <p:nvPicPr>
          <p:cNvPr id="24578" name="Picture 2" descr="http://upload.wikimedia.org/wikipedia/commons/thumb/1/1b/Sprained_foot.jpg/230px-Sprained_fo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810000"/>
            <a:ext cx="329901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img.webmd.com/dtmcms/live/webmd/consumer_assets/site_images/articles/health_and_medical_reference/joints_bones_and_muscles/Understanding_sprains_and_Strains_tendenit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082834"/>
            <a:ext cx="3886200" cy="377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1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8A9-FB67-4E9B-B2EC-C7CDC94B2CB9}"/>
              </a:ext>
            </a:extLst>
          </p:cNvPr>
          <p:cNvSpPr>
            <a:spLocks noGrp="1"/>
          </p:cNvSpPr>
          <p:nvPr>
            <p:ph type="title"/>
          </p:nvPr>
        </p:nvSpPr>
        <p:spPr/>
        <p:txBody>
          <a:bodyPr/>
          <a:lstStyle/>
          <a:p>
            <a:r>
              <a:rPr lang="en-US" dirty="0"/>
              <a:t>Diagrams</a:t>
            </a:r>
          </a:p>
        </p:txBody>
      </p:sp>
      <p:sp>
        <p:nvSpPr>
          <p:cNvPr id="3" name="Content Placeholder 2">
            <a:extLst>
              <a:ext uri="{FF2B5EF4-FFF2-40B4-BE49-F238E27FC236}">
                <a16:creationId xmlns:a16="http://schemas.microsoft.com/office/drawing/2014/main" id="{F1856104-9AA7-4DD5-8155-C81A5DB1C517}"/>
              </a:ext>
            </a:extLst>
          </p:cNvPr>
          <p:cNvSpPr>
            <a:spLocks noGrp="1"/>
          </p:cNvSpPr>
          <p:nvPr>
            <p:ph idx="1"/>
          </p:nvPr>
        </p:nvSpPr>
        <p:spPr/>
        <p:txBody>
          <a:bodyPr/>
          <a:lstStyle/>
          <a:p>
            <a:pPr marL="0" indent="0">
              <a:buNone/>
            </a:pPr>
            <a:r>
              <a:rPr lang="en-US" dirty="0"/>
              <a:t>Are you remembering to color EACH diagram, neatly and with purpose?</a:t>
            </a:r>
          </a:p>
        </p:txBody>
      </p:sp>
    </p:spTree>
    <p:extLst>
      <p:ext uri="{BB962C8B-B14F-4D97-AF65-F5344CB8AC3E}">
        <p14:creationId xmlns:p14="http://schemas.microsoft.com/office/powerpoint/2010/main" val="206357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5670" y="5715000"/>
            <a:ext cx="8229600" cy="838200"/>
          </a:xfrm>
        </p:spPr>
        <p:txBody>
          <a:bodyPr/>
          <a:lstStyle/>
          <a:p>
            <a:r>
              <a:rPr lang="en-US" dirty="0">
                <a:solidFill>
                  <a:schemeClr val="accent1"/>
                </a:solidFill>
              </a:rPr>
              <a:t>Skeletal System</a:t>
            </a:r>
          </a:p>
        </p:txBody>
      </p:sp>
      <p:pic>
        <p:nvPicPr>
          <p:cNvPr id="6146" name="Picture 2" descr="Bones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6201"/>
          <a:stretch/>
        </p:blipFill>
        <p:spPr bwMode="auto">
          <a:xfrm>
            <a:off x="1752601" y="228601"/>
            <a:ext cx="8642061" cy="15192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nes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62401" y="1747900"/>
            <a:ext cx="4056141" cy="96066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upload.wikimedia.org/wikipedia/commons/thumb/0/0e/Skeleton2.jpg/150px-Skelet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26091">
            <a:off x="1981200" y="2114550"/>
            <a:ext cx="14287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bio.psu.edu/faculty/strauss/anatomy/skel/pics/Anterior%20Skull%20cop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1" y="2971801"/>
            <a:ext cx="2345203" cy="352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6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066800"/>
            <a:ext cx="10972800" cy="5105400"/>
          </a:xfrm>
        </p:spPr>
        <p:txBody>
          <a:bodyPr/>
          <a:lstStyle/>
          <a:p>
            <a:pPr>
              <a:buNone/>
            </a:pPr>
            <a:r>
              <a:rPr lang="en-US" b="1" dirty="0"/>
              <a:t>Functions/Roles:</a:t>
            </a:r>
          </a:p>
          <a:p>
            <a:pPr>
              <a:buNone/>
            </a:pPr>
            <a:r>
              <a:rPr lang="en-US" sz="3300" dirty="0">
                <a:solidFill>
                  <a:srgbClr val="FF0000"/>
                </a:solidFill>
              </a:rPr>
              <a:t>	</a:t>
            </a:r>
            <a:r>
              <a:rPr lang="en-US" sz="3000" dirty="0">
                <a:solidFill>
                  <a:srgbClr val="FF0000"/>
                </a:solidFill>
              </a:rPr>
              <a:t>1. </a:t>
            </a:r>
            <a:r>
              <a:rPr lang="en-US" sz="3000" u="sng" dirty="0">
                <a:solidFill>
                  <a:srgbClr val="FF0000"/>
                </a:solidFill>
              </a:rPr>
              <a:t>Support</a:t>
            </a:r>
            <a:r>
              <a:rPr lang="en-US" sz="3000" dirty="0">
                <a:solidFill>
                  <a:srgbClr val="FF0000"/>
                </a:solidFill>
              </a:rPr>
              <a:t> </a:t>
            </a:r>
            <a:r>
              <a:rPr lang="en-US" sz="3000" dirty="0"/>
              <a:t>– provides framework &amp; gives shape</a:t>
            </a:r>
            <a:endParaRPr lang="en-US" sz="3000" u="sng" dirty="0">
              <a:solidFill>
                <a:srgbClr val="FF0000"/>
              </a:solidFill>
            </a:endParaRPr>
          </a:p>
          <a:p>
            <a:pPr>
              <a:buNone/>
            </a:pPr>
            <a:r>
              <a:rPr lang="en-US" sz="3000" dirty="0">
                <a:solidFill>
                  <a:srgbClr val="FF0000"/>
                </a:solidFill>
              </a:rPr>
              <a:t>	2. </a:t>
            </a:r>
            <a:r>
              <a:rPr lang="en-US" sz="3000" u="sng" dirty="0">
                <a:solidFill>
                  <a:srgbClr val="FF0000"/>
                </a:solidFill>
              </a:rPr>
              <a:t>Protection</a:t>
            </a:r>
            <a:r>
              <a:rPr lang="en-US" sz="3000" dirty="0"/>
              <a:t> – protects vital organs (brain, heart, etc)</a:t>
            </a:r>
          </a:p>
          <a:p>
            <a:pPr>
              <a:buNone/>
            </a:pPr>
            <a:r>
              <a:rPr lang="en-US" sz="3000" dirty="0"/>
              <a:t>	</a:t>
            </a:r>
            <a:r>
              <a:rPr lang="en-US" sz="3000" dirty="0">
                <a:solidFill>
                  <a:srgbClr val="FF0000"/>
                </a:solidFill>
              </a:rPr>
              <a:t>3. </a:t>
            </a:r>
            <a:r>
              <a:rPr lang="en-US" sz="3000" u="sng" dirty="0">
                <a:solidFill>
                  <a:srgbClr val="FF0000"/>
                </a:solidFill>
              </a:rPr>
              <a:t>Blood Cell Production </a:t>
            </a:r>
            <a:r>
              <a:rPr lang="en-US" sz="3000" dirty="0"/>
              <a:t>- occurs in bone marrow</a:t>
            </a:r>
          </a:p>
          <a:p>
            <a:pPr>
              <a:buNone/>
            </a:pPr>
            <a:r>
              <a:rPr lang="en-US" sz="3000" dirty="0"/>
              <a:t>	</a:t>
            </a:r>
            <a:r>
              <a:rPr lang="en-US" sz="3000" dirty="0">
                <a:solidFill>
                  <a:srgbClr val="FF0000"/>
                </a:solidFill>
              </a:rPr>
              <a:t>4. </a:t>
            </a:r>
            <a:r>
              <a:rPr lang="en-US" sz="3000" u="sng" dirty="0">
                <a:solidFill>
                  <a:srgbClr val="FF0000"/>
                </a:solidFill>
              </a:rPr>
              <a:t>Storage</a:t>
            </a:r>
            <a:r>
              <a:rPr lang="en-US" sz="3000" dirty="0">
                <a:solidFill>
                  <a:srgbClr val="FF0000"/>
                </a:solidFill>
              </a:rPr>
              <a:t> </a:t>
            </a:r>
            <a:r>
              <a:rPr lang="en-US" sz="3000" dirty="0"/>
              <a:t>– stores calcium in bones &amp; iron in bone marrow</a:t>
            </a:r>
          </a:p>
        </p:txBody>
      </p:sp>
      <p:pic>
        <p:nvPicPr>
          <p:cNvPr id="10242" name="Picture 2" descr="http://0.tqn.com/d/hepatitis/1/0/d/0/-/-/I3Bonemarrow.jpg"/>
          <p:cNvPicPr>
            <a:picLocks noChangeAspect="1" noChangeArrowheads="1"/>
          </p:cNvPicPr>
          <p:nvPr/>
        </p:nvPicPr>
        <p:blipFill>
          <a:blip r:embed="rId2" cstate="print"/>
          <a:srcRect t="5000" b="5000"/>
          <a:stretch>
            <a:fillRect/>
          </a:stretch>
        </p:blipFill>
        <p:spPr bwMode="auto">
          <a:xfrm>
            <a:off x="5562600" y="3962400"/>
            <a:ext cx="3886200" cy="2798064"/>
          </a:xfrm>
          <a:prstGeom prst="rect">
            <a:avLst/>
          </a:prstGeom>
          <a:noFill/>
        </p:spPr>
      </p:pic>
    </p:spTree>
    <p:extLst>
      <p:ext uri="{BB962C8B-B14F-4D97-AF65-F5344CB8AC3E}">
        <p14:creationId xmlns:p14="http://schemas.microsoft.com/office/powerpoint/2010/main" val="15112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Body Systems</a:t>
            </a:r>
            <a:br>
              <a:rPr lang="en-US" dirty="0"/>
            </a:br>
            <a:r>
              <a:rPr lang="en-US" dirty="0"/>
              <a:t>Cover Page</a:t>
            </a:r>
          </a:p>
        </p:txBody>
      </p:sp>
      <p:sp>
        <p:nvSpPr>
          <p:cNvPr id="3" name="Content Placeholder 2"/>
          <p:cNvSpPr>
            <a:spLocks noGrp="1"/>
          </p:cNvSpPr>
          <p:nvPr>
            <p:ph idx="1"/>
          </p:nvPr>
        </p:nvSpPr>
        <p:spPr>
          <a:xfrm>
            <a:off x="609600" y="1600201"/>
            <a:ext cx="10972800" cy="4525963"/>
          </a:xfrm>
        </p:spPr>
        <p:txBody>
          <a:bodyPr>
            <a:normAutofit/>
          </a:bodyPr>
          <a:lstStyle/>
          <a:p>
            <a:pPr algn="ctr">
              <a:buNone/>
            </a:pPr>
            <a:r>
              <a:rPr lang="en-US" dirty="0">
                <a:sym typeface="Wingdings" pitchFamily="2" charset="2"/>
              </a:rPr>
              <a:t>**</a:t>
            </a:r>
            <a:r>
              <a:rPr lang="en-US" dirty="0"/>
              <a:t>Write “</a:t>
            </a:r>
            <a:r>
              <a:rPr lang="en-US" dirty="0">
                <a:solidFill>
                  <a:srgbClr val="FF0000"/>
                </a:solidFill>
              </a:rPr>
              <a:t>Human Body Systems</a:t>
            </a:r>
            <a:r>
              <a:rPr lang="en-US" dirty="0"/>
              <a:t>” on cover page</a:t>
            </a:r>
          </a:p>
          <a:p>
            <a:pPr algn="ctr"/>
            <a:endParaRPr lang="en-US" dirty="0"/>
          </a:p>
          <a:p>
            <a:pPr algn="ctr">
              <a:buNone/>
            </a:pPr>
            <a:r>
              <a:rPr lang="en-US" dirty="0"/>
              <a:t>The human body has 11 organ systems that function together to keep body working properly.  </a:t>
            </a:r>
          </a:p>
          <a:p>
            <a:pPr>
              <a:buNone/>
            </a:pPr>
            <a:endParaRPr lang="en-US" dirty="0"/>
          </a:p>
          <a:p>
            <a:pPr>
              <a:buNone/>
            </a:pPr>
            <a:r>
              <a:rPr lang="en-US" sz="2800" dirty="0"/>
              <a:t>As we go through each system, your title page will need to include at least </a:t>
            </a:r>
            <a:r>
              <a:rPr lang="en-US" sz="2800" b="1" dirty="0"/>
              <a:t>5 colored pictures from 5 different systems (feel free to do more than the required 5).  </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45148" y="1219200"/>
            <a:ext cx="6289052" cy="5105400"/>
          </a:xfrm>
        </p:spPr>
        <p:txBody>
          <a:bodyPr>
            <a:normAutofit/>
          </a:bodyPr>
          <a:lstStyle/>
          <a:p>
            <a:pPr>
              <a:buNone/>
            </a:pPr>
            <a:r>
              <a:rPr lang="en-US" b="1" dirty="0"/>
              <a:t>2 Regions:</a:t>
            </a:r>
          </a:p>
          <a:p>
            <a:pPr>
              <a:buNone/>
            </a:pPr>
            <a:r>
              <a:rPr lang="en-US" sz="3300" dirty="0">
                <a:solidFill>
                  <a:srgbClr val="FF0000"/>
                </a:solidFill>
              </a:rPr>
              <a:t>	</a:t>
            </a:r>
            <a:r>
              <a:rPr lang="en-US" sz="2800" dirty="0"/>
              <a:t>1. </a:t>
            </a:r>
            <a:r>
              <a:rPr lang="en-US" sz="2800" u="sng" dirty="0">
                <a:solidFill>
                  <a:srgbClr val="FF0000"/>
                </a:solidFill>
              </a:rPr>
              <a:t>Axial Skeleton</a:t>
            </a:r>
            <a:r>
              <a:rPr lang="en-US" sz="2800" dirty="0"/>
              <a:t> </a:t>
            </a:r>
          </a:p>
          <a:p>
            <a:pPr marL="968375" indent="-280988">
              <a:buNone/>
            </a:pPr>
            <a:r>
              <a:rPr lang="en-US" sz="2800" dirty="0"/>
              <a:t>– contains skull, vertebral column, and rib cage</a:t>
            </a:r>
          </a:p>
          <a:p>
            <a:pPr>
              <a:buNone/>
            </a:pPr>
            <a:endParaRPr lang="en-US" sz="2800" dirty="0"/>
          </a:p>
          <a:p>
            <a:pPr>
              <a:buNone/>
            </a:pPr>
            <a:r>
              <a:rPr lang="en-US" sz="2800" dirty="0">
                <a:solidFill>
                  <a:srgbClr val="FF0000"/>
                </a:solidFill>
              </a:rPr>
              <a:t>**Color Axial Skeleton in your booklet any color you want, and label it.</a:t>
            </a:r>
            <a:endParaRPr lang="en-US" sz="2000" dirty="0"/>
          </a:p>
        </p:txBody>
      </p:sp>
      <p:pic>
        <p:nvPicPr>
          <p:cNvPr id="25602" name="Picture 2" descr="http://upload.wikimedia.org/wikipedia/commons/thumb/8/8b/Axial_skeleton_diagram.svg/250px-Axial_skeleton_diagram.svg.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77000" y="1295401"/>
            <a:ext cx="4038600" cy="57832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8368774" y="381000"/>
            <a:ext cx="35548" cy="6172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2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219200"/>
            <a:ext cx="6324600" cy="5105400"/>
          </a:xfrm>
        </p:spPr>
        <p:txBody>
          <a:bodyPr/>
          <a:lstStyle/>
          <a:p>
            <a:pPr>
              <a:buNone/>
            </a:pPr>
            <a:r>
              <a:rPr lang="en-US" b="1" dirty="0"/>
              <a:t>2 Regions:</a:t>
            </a:r>
          </a:p>
          <a:p>
            <a:pPr>
              <a:buNone/>
            </a:pPr>
            <a:r>
              <a:rPr lang="en-US" sz="3300" dirty="0">
                <a:solidFill>
                  <a:srgbClr val="FF0000"/>
                </a:solidFill>
              </a:rPr>
              <a:t>	</a:t>
            </a:r>
            <a:r>
              <a:rPr lang="en-US" sz="2800" dirty="0"/>
              <a:t>2. </a:t>
            </a:r>
            <a:r>
              <a:rPr lang="en-US" sz="2800" u="sng" dirty="0">
                <a:solidFill>
                  <a:srgbClr val="FF0000"/>
                </a:solidFill>
              </a:rPr>
              <a:t>Appendicular Skeleton</a:t>
            </a:r>
            <a:r>
              <a:rPr lang="en-US" sz="2800" dirty="0"/>
              <a:t> </a:t>
            </a:r>
          </a:p>
          <a:p>
            <a:pPr marL="968375" indent="-280988">
              <a:buNone/>
            </a:pPr>
            <a:r>
              <a:rPr lang="en-US" sz="2800" dirty="0"/>
              <a:t>– contains upper &amp; lower limbs and pelvis</a:t>
            </a:r>
          </a:p>
          <a:p>
            <a:pPr>
              <a:buNone/>
            </a:pPr>
            <a:endParaRPr lang="en-US" sz="2800" dirty="0"/>
          </a:p>
          <a:p>
            <a:pPr>
              <a:buNone/>
            </a:pPr>
            <a:r>
              <a:rPr lang="en-US" sz="2800" dirty="0">
                <a:solidFill>
                  <a:srgbClr val="FF0000"/>
                </a:solidFill>
              </a:rPr>
              <a:t>**Color Appendicular Skeleton in your booklet any color you want, and label it.</a:t>
            </a:r>
          </a:p>
          <a:p>
            <a:pPr>
              <a:buNone/>
            </a:pPr>
            <a:r>
              <a:rPr lang="en-US" sz="2800" dirty="0"/>
              <a:t>	</a:t>
            </a:r>
            <a:endParaRPr lang="en-US" sz="2000" dirty="0"/>
          </a:p>
        </p:txBody>
      </p:sp>
      <p:pic>
        <p:nvPicPr>
          <p:cNvPr id="26626" name="Picture 2" descr="http://upload.wikimedia.org/wikipedia/commons/thumb/7/7c/Appendicular_skeleton_diagram.svg/250px-Appendicular_skeleton_diagram.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914401"/>
            <a:ext cx="3124200" cy="577352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5586413" y="5153025"/>
              <a:ext cx="920750" cy="133350"/>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5579931" y="5146538"/>
                <a:ext cx="933713" cy="146325"/>
              </a:xfrm>
              <a:prstGeom prst="rect">
                <a:avLst/>
              </a:prstGeom>
            </p:spPr>
          </p:pic>
        </mc:Fallback>
      </mc:AlternateContent>
    </p:spTree>
    <p:extLst>
      <p:ext uri="{BB962C8B-B14F-4D97-AF65-F5344CB8AC3E}">
        <p14:creationId xmlns:p14="http://schemas.microsoft.com/office/powerpoint/2010/main" val="13856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Connective Tissue Involved:</a:t>
            </a:r>
          </a:p>
          <a:p>
            <a:pPr>
              <a:buNone/>
            </a:pPr>
            <a:r>
              <a:rPr lang="en-US" sz="2800" dirty="0"/>
              <a:t>	</a:t>
            </a:r>
            <a:r>
              <a:rPr lang="en-US" sz="3600" dirty="0"/>
              <a:t>- </a:t>
            </a:r>
            <a:r>
              <a:rPr lang="en-US" sz="3600" u="sng" dirty="0">
                <a:solidFill>
                  <a:srgbClr val="FF0000"/>
                </a:solidFill>
              </a:rPr>
              <a:t>Ligaments</a:t>
            </a:r>
            <a:r>
              <a:rPr lang="en-US" sz="3600" dirty="0">
                <a:solidFill>
                  <a:srgbClr val="FF0000"/>
                </a:solidFill>
              </a:rPr>
              <a:t> </a:t>
            </a:r>
            <a:r>
              <a:rPr lang="en-US" sz="3600" dirty="0"/>
              <a:t>- connect </a:t>
            </a:r>
            <a:r>
              <a:rPr lang="en-US" sz="3600" dirty="0">
                <a:solidFill>
                  <a:srgbClr val="FF0000"/>
                </a:solidFill>
              </a:rPr>
              <a:t>bones </a:t>
            </a:r>
            <a:r>
              <a:rPr lang="en-US" sz="3600" dirty="0"/>
              <a:t>to </a:t>
            </a:r>
            <a:r>
              <a:rPr lang="en-US" sz="3600" dirty="0">
                <a:solidFill>
                  <a:srgbClr val="FF0000"/>
                </a:solidFill>
              </a:rPr>
              <a:t>bones</a:t>
            </a:r>
            <a:endParaRPr lang="en-US" sz="3600" dirty="0"/>
          </a:p>
        </p:txBody>
      </p:sp>
      <p:sp>
        <p:nvSpPr>
          <p:cNvPr id="4" name="AutoShape 2" descr="http://cueflash.com/cardimages/questions/thumbnails/7/1/3717778.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5000"/>
          <a:stretch/>
        </p:blipFill>
        <p:spPr bwMode="auto">
          <a:xfrm>
            <a:off x="2819400" y="2706071"/>
            <a:ext cx="2736090" cy="415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0" y="4167013"/>
            <a:ext cx="1697182" cy="461665"/>
          </a:xfrm>
          <a:prstGeom prst="rect">
            <a:avLst/>
          </a:prstGeom>
          <a:noFill/>
        </p:spPr>
        <p:txBody>
          <a:bodyPr wrap="square" rtlCol="0">
            <a:spAutoFit/>
          </a:bodyPr>
          <a:lstStyle/>
          <a:p>
            <a:pPr algn="ctr"/>
            <a:r>
              <a:rPr lang="en-US" sz="2400" b="1" dirty="0"/>
              <a:t>Ligament</a:t>
            </a:r>
          </a:p>
        </p:txBody>
      </p:sp>
      <p:pic>
        <p:nvPicPr>
          <p:cNvPr id="27652"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34050" y="3352800"/>
            <a:ext cx="49339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0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1" y="1141412"/>
            <a:ext cx="5389420" cy="5105400"/>
          </a:xfrm>
        </p:spPr>
        <p:txBody>
          <a:bodyPr/>
          <a:lstStyle/>
          <a:p>
            <a:pPr>
              <a:buNone/>
            </a:pPr>
            <a:r>
              <a:rPr lang="en-US" b="1" dirty="0"/>
              <a:t>Other Vocab:</a:t>
            </a:r>
          </a:p>
          <a:p>
            <a:pPr>
              <a:buNone/>
            </a:pPr>
            <a:r>
              <a:rPr lang="en-US" dirty="0"/>
              <a:t>  1. </a:t>
            </a:r>
            <a:r>
              <a:rPr lang="en-US" sz="3600" u="sng" dirty="0">
                <a:solidFill>
                  <a:srgbClr val="FF0000"/>
                </a:solidFill>
              </a:rPr>
              <a:t>Joint</a:t>
            </a:r>
            <a:r>
              <a:rPr lang="en-US" sz="3600" dirty="0"/>
              <a:t> – place where 2 or more bones meet</a:t>
            </a:r>
            <a:endParaRPr lang="en-US" sz="3600" u="sng" dirty="0">
              <a:solidFill>
                <a:srgbClr val="FF0000"/>
              </a:solidFill>
            </a:endParaRPr>
          </a:p>
          <a:p>
            <a:pPr>
              <a:buNone/>
            </a:pPr>
            <a:endParaRPr lang="en-US" sz="3600" dirty="0">
              <a:solidFill>
                <a:srgbClr val="FF0000"/>
              </a:solidFill>
            </a:endParaRPr>
          </a:p>
          <a:p>
            <a:pPr>
              <a:buNone/>
            </a:pPr>
            <a:endParaRPr lang="en-US" sz="2800" dirty="0"/>
          </a:p>
        </p:txBody>
      </p:sp>
      <p:pic>
        <p:nvPicPr>
          <p:cNvPr id="28676" name="Picture 4" descr="http://static.ddmcdn.com/gif/bones-joint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371600"/>
            <a:ext cx="5039880" cy="503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3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295400"/>
            <a:ext cx="10972800" cy="1828800"/>
          </a:xfrm>
        </p:spPr>
        <p:txBody>
          <a:bodyPr/>
          <a:lstStyle/>
          <a:p>
            <a:pPr>
              <a:buNone/>
            </a:pPr>
            <a:r>
              <a:rPr lang="en-US" b="1" dirty="0"/>
              <a:t>Diseases/Disorders:</a:t>
            </a:r>
          </a:p>
          <a:p>
            <a:pPr>
              <a:buNone/>
            </a:pPr>
            <a:r>
              <a:rPr lang="en-US" dirty="0"/>
              <a:t>   1. </a:t>
            </a:r>
            <a:r>
              <a:rPr lang="en-US" u="sng" dirty="0">
                <a:solidFill>
                  <a:srgbClr val="FF0000"/>
                </a:solidFill>
              </a:rPr>
              <a:t>Leukemia</a:t>
            </a:r>
            <a:r>
              <a:rPr lang="en-US" dirty="0">
                <a:solidFill>
                  <a:srgbClr val="FF0000"/>
                </a:solidFill>
              </a:rPr>
              <a:t> </a:t>
            </a:r>
            <a:r>
              <a:rPr lang="en-US" dirty="0"/>
              <a:t>– cancer of blood or bone marrow; abnormal production of white blood cells</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29700" name="Picture 4" descr="http://image.funscrape.com/images/a/acute_lymphoblastic_leukemia-15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015416"/>
            <a:ext cx="3741795" cy="3842584"/>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upload.wikimedia.org/wikipedia/commons/thumb/0/0e/Acute_leukemia-ALL.jpg/230px-Acute_leukemia-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505200"/>
            <a:ext cx="2819400" cy="321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40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295400"/>
            <a:ext cx="10972800" cy="5105400"/>
          </a:xfrm>
        </p:spPr>
        <p:txBody>
          <a:bodyPr/>
          <a:lstStyle/>
          <a:p>
            <a:pPr>
              <a:buNone/>
            </a:pPr>
            <a:r>
              <a:rPr lang="en-US" b="1" dirty="0"/>
              <a:t>Diseases/Disorders:</a:t>
            </a:r>
          </a:p>
          <a:p>
            <a:pPr>
              <a:buNone/>
            </a:pPr>
            <a:r>
              <a:rPr lang="en-US" dirty="0"/>
              <a:t>   2. </a:t>
            </a:r>
            <a:r>
              <a:rPr lang="en-US" u="sng" dirty="0">
                <a:solidFill>
                  <a:srgbClr val="FF0000"/>
                </a:solidFill>
              </a:rPr>
              <a:t>Osteoporosis</a:t>
            </a:r>
            <a:r>
              <a:rPr lang="en-US" dirty="0">
                <a:solidFill>
                  <a:srgbClr val="FF0000"/>
                </a:solidFill>
              </a:rPr>
              <a:t> </a:t>
            </a:r>
            <a:r>
              <a:rPr lang="en-US" dirty="0"/>
              <a:t>– disease of bones; bones losing</a:t>
            </a:r>
            <a:r>
              <a:rPr lang="en-US" dirty="0">
                <a:solidFill>
                  <a:srgbClr val="FF0000"/>
                </a:solidFill>
              </a:rPr>
              <a:t> </a:t>
            </a:r>
            <a:r>
              <a:rPr lang="en-US" dirty="0"/>
              <a:t>density and easily fracture (break)</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0724" name="Picture 4" descr="http://www.hygenicblog.com/wp-content/uploads/2010/12/osteoporosi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3048001"/>
            <a:ext cx="60960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92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295400"/>
            <a:ext cx="10972800" cy="2514600"/>
          </a:xfrm>
        </p:spPr>
        <p:txBody>
          <a:bodyPr/>
          <a:lstStyle/>
          <a:p>
            <a:pPr>
              <a:buNone/>
            </a:pPr>
            <a:r>
              <a:rPr lang="en-US" b="1" dirty="0"/>
              <a:t>Diseases/Disorders:</a:t>
            </a:r>
          </a:p>
          <a:p>
            <a:pPr>
              <a:buNone/>
            </a:pPr>
            <a:r>
              <a:rPr lang="en-US" dirty="0"/>
              <a:t>   3. </a:t>
            </a:r>
            <a:r>
              <a:rPr lang="en-US" u="sng" dirty="0">
                <a:solidFill>
                  <a:srgbClr val="FF0000"/>
                </a:solidFill>
              </a:rPr>
              <a:t>Bone Fracture</a:t>
            </a:r>
            <a:r>
              <a:rPr lang="en-US" dirty="0">
                <a:solidFill>
                  <a:srgbClr val="FF0000"/>
                </a:solidFill>
              </a:rPr>
              <a:t> </a:t>
            </a:r>
            <a:r>
              <a:rPr lang="en-US" dirty="0"/>
              <a:t>– break in bone tissue; several types: Incomplete (hairline fracture) &amp; Complete (bone broken completely)</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1746" name="Picture 2" descr="http://24.media.tumblr.com/tumblr_m7uinbUb6G1qkssp4o1_r1_4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364"/>
          <a:stretch/>
        </p:blipFill>
        <p:spPr bwMode="auto">
          <a:xfrm>
            <a:off x="1679574" y="3622964"/>
            <a:ext cx="451338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faithanatomy.wikispaces.com/file/view/completebreak.jpg/31815669/completebre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622965"/>
            <a:ext cx="3581400" cy="294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02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p>
            <a:r>
              <a:rPr lang="en-US" dirty="0"/>
              <a:t>Ouch!!</a:t>
            </a:r>
          </a:p>
        </p:txBody>
      </p:sp>
      <p:pic>
        <p:nvPicPr>
          <p:cNvPr id="33794" name="Picture 2" descr="http://www.theuniversityhospital.com/limblength/images/Percutaneo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118" y="1947041"/>
            <a:ext cx="5503856" cy="346334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3.bp.blogspot.com/_pzn8hDMQmVQ/TNF5Td66ZlI/AAAAAAAAACE/Wetv5T9xOAc/s1600/compound+frac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144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ttp://www.sports-injury-info.com/images/shauns-fractured-fibula-compound-ankle-dislocation-playing-baseball-warning-graphic-fracture-image-213129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0005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Skeletal System</a:t>
            </a:r>
          </a:p>
        </p:txBody>
      </p:sp>
      <p:sp>
        <p:nvSpPr>
          <p:cNvPr id="3" name="Content Placeholder 2"/>
          <p:cNvSpPr>
            <a:spLocks noGrp="1"/>
          </p:cNvSpPr>
          <p:nvPr>
            <p:ph idx="1"/>
          </p:nvPr>
        </p:nvSpPr>
        <p:spPr>
          <a:xfrm>
            <a:off x="609600" y="1295400"/>
            <a:ext cx="10972800" cy="1828800"/>
          </a:xfrm>
        </p:spPr>
        <p:txBody>
          <a:bodyPr/>
          <a:lstStyle/>
          <a:p>
            <a:pPr>
              <a:buNone/>
            </a:pPr>
            <a:r>
              <a:rPr lang="en-US" b="1" dirty="0"/>
              <a:t>Diseases/Disorders:</a:t>
            </a:r>
          </a:p>
          <a:p>
            <a:pPr>
              <a:buNone/>
            </a:pPr>
            <a:r>
              <a:rPr lang="en-US" dirty="0"/>
              <a:t>   4. </a:t>
            </a:r>
            <a:r>
              <a:rPr lang="en-US" u="sng" dirty="0">
                <a:solidFill>
                  <a:srgbClr val="FF0000"/>
                </a:solidFill>
              </a:rPr>
              <a:t>Scoliosis</a:t>
            </a:r>
            <a:r>
              <a:rPr lang="en-US" dirty="0">
                <a:solidFill>
                  <a:srgbClr val="FF0000"/>
                </a:solidFill>
              </a:rPr>
              <a:t> </a:t>
            </a:r>
            <a:r>
              <a:rPr lang="en-US" dirty="0"/>
              <a:t>– medical condition where spine is</a:t>
            </a:r>
            <a:r>
              <a:rPr lang="en-US" sz="2800" dirty="0">
                <a:solidFill>
                  <a:srgbClr val="FF0000"/>
                </a:solidFill>
              </a:rPr>
              <a:t> </a:t>
            </a:r>
            <a:r>
              <a:rPr lang="en-US" sz="2800" dirty="0"/>
              <a:t>curved</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2770" name="Picture 2" descr="http://www.nortonhealthcare.com/images/spine_scoliosis.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6405"/>
          <a:stretch/>
        </p:blipFill>
        <p:spPr bwMode="auto">
          <a:xfrm>
            <a:off x="1524000" y="3200400"/>
            <a:ext cx="479124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orthoinfo.aaos.org/figures/A00353F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391" y="3581400"/>
            <a:ext cx="4352754" cy="236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Skeletal System</a:t>
            </a:r>
          </a:p>
        </p:txBody>
      </p:sp>
      <p:sp>
        <p:nvSpPr>
          <p:cNvPr id="3" name="Content Placeholder 2"/>
          <p:cNvSpPr>
            <a:spLocks noGrp="1"/>
          </p:cNvSpPr>
          <p:nvPr>
            <p:ph idx="1"/>
          </p:nvPr>
        </p:nvSpPr>
        <p:spPr>
          <a:xfrm>
            <a:off x="609600" y="838200"/>
            <a:ext cx="10896600" cy="1828800"/>
          </a:xfrm>
        </p:spPr>
        <p:txBody>
          <a:bodyPr/>
          <a:lstStyle/>
          <a:p>
            <a:pPr>
              <a:buNone/>
            </a:pPr>
            <a:r>
              <a:rPr lang="en-US" b="1" dirty="0"/>
              <a:t>Diseases/Disorders:</a:t>
            </a:r>
          </a:p>
          <a:p>
            <a:pPr>
              <a:buNone/>
            </a:pPr>
            <a:r>
              <a:rPr lang="en-US" dirty="0">
                <a:solidFill>
                  <a:srgbClr val="FF0000"/>
                </a:solidFill>
              </a:rPr>
              <a:t>      </a:t>
            </a:r>
            <a:r>
              <a:rPr lang="en-US" u="sng" dirty="0">
                <a:solidFill>
                  <a:srgbClr val="FF0000"/>
                </a:solidFill>
              </a:rPr>
              <a:t>Arthritis</a:t>
            </a:r>
            <a:r>
              <a:rPr lang="en-US" dirty="0">
                <a:solidFill>
                  <a:srgbClr val="FF0000"/>
                </a:solidFill>
              </a:rPr>
              <a:t> </a:t>
            </a:r>
            <a:r>
              <a:rPr lang="en-US" dirty="0"/>
              <a:t>– inflammation and degradation of joints</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54278" name="Picture 6" descr="http://t1.gstatic.com/images?q=tbn:ANd9GcSVEtBFg42h7W7XsR96jSslpXdwhjB0ocwQtJmyBFXKPZ_ST80y"/>
          <p:cNvPicPr>
            <a:picLocks noChangeAspect="1" noChangeArrowheads="1"/>
          </p:cNvPicPr>
          <p:nvPr/>
        </p:nvPicPr>
        <p:blipFill>
          <a:blip r:embed="rId2" cstate="print"/>
          <a:srcRect/>
          <a:stretch>
            <a:fillRect/>
          </a:stretch>
        </p:blipFill>
        <p:spPr bwMode="auto">
          <a:xfrm>
            <a:off x="1567521" y="2903786"/>
            <a:ext cx="4291063" cy="2819400"/>
          </a:xfrm>
          <a:prstGeom prst="rect">
            <a:avLst/>
          </a:prstGeom>
          <a:noFill/>
        </p:spPr>
      </p:pic>
      <p:pic>
        <p:nvPicPr>
          <p:cNvPr id="54280" name="Picture 8" descr="http://www.cedars-sinai.edu/Patients/Health-Conditions/Images/351455_Arthritis-1.jpg"/>
          <p:cNvPicPr>
            <a:picLocks noChangeAspect="1" noChangeArrowheads="1"/>
          </p:cNvPicPr>
          <p:nvPr/>
        </p:nvPicPr>
        <p:blipFill>
          <a:blip r:embed="rId3" cstate="print"/>
          <a:srcRect/>
          <a:stretch>
            <a:fillRect/>
          </a:stretch>
        </p:blipFill>
        <p:spPr bwMode="auto">
          <a:xfrm>
            <a:off x="6817259" y="4718412"/>
            <a:ext cx="3276600" cy="2071414"/>
          </a:xfrm>
          <a:prstGeom prst="rect">
            <a:avLst/>
          </a:prstGeom>
          <a:noFill/>
        </p:spPr>
      </p:pic>
      <p:pic>
        <p:nvPicPr>
          <p:cNvPr id="54274" name="Picture 2" descr="http://www.cedars-sinai.edu/Patients/Health-Conditions/Images/354031_Adv_Rheumatoid_Arthritis-2sm.jpg"/>
          <p:cNvPicPr>
            <a:picLocks noChangeAspect="1" noChangeArrowheads="1"/>
          </p:cNvPicPr>
          <p:nvPr/>
        </p:nvPicPr>
        <p:blipFill>
          <a:blip r:embed="rId4" cstate="print"/>
          <a:srcRect/>
          <a:stretch>
            <a:fillRect/>
          </a:stretch>
        </p:blipFill>
        <p:spPr bwMode="auto">
          <a:xfrm>
            <a:off x="6781800" y="2209801"/>
            <a:ext cx="3505200" cy="2325117"/>
          </a:xfrm>
          <a:prstGeom prst="rect">
            <a:avLst/>
          </a:prstGeom>
          <a:noFill/>
        </p:spPr>
      </p:pic>
    </p:spTree>
    <p:extLst>
      <p:ext uri="{BB962C8B-B14F-4D97-AF65-F5344CB8AC3E}">
        <p14:creationId xmlns:p14="http://schemas.microsoft.com/office/powerpoint/2010/main" val="20119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par>
                                <p:cTn id="8" presetID="3" presetClass="entr" presetSubtype="10" fill="hold" nodeType="withEffect">
                                  <p:stCondLst>
                                    <p:cond delay="0"/>
                                  </p:stCondLst>
                                  <p:childTnLst>
                                    <p:set>
                                      <p:cBhvr>
                                        <p:cTn id="9" dur="1" fill="hold">
                                          <p:stCondLst>
                                            <p:cond delay="0"/>
                                          </p:stCondLst>
                                        </p:cTn>
                                        <p:tgtEl>
                                          <p:spTgt spid="54280"/>
                                        </p:tgtEl>
                                        <p:attrNameLst>
                                          <p:attrName>style.visibility</p:attrName>
                                        </p:attrNameLst>
                                      </p:cBhvr>
                                      <p:to>
                                        <p:strVal val="visible"/>
                                      </p:to>
                                    </p:set>
                                    <p:animEffect transition="in" filter="blinds(horizontal)">
                                      <p:cBhvr>
                                        <p:cTn id="10" dur="500"/>
                                        <p:tgtEl>
                                          <p:spTgt spid="5428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4274"/>
                                        </p:tgtEl>
                                      </p:cBhvr>
                                      <p:by x="150000" y="150000"/>
                                    </p:animScale>
                                  </p:childTnLst>
                                </p:cTn>
                              </p:par>
                              <p:par>
                                <p:cTn id="15" presetID="6" presetClass="emph" presetSubtype="0" fill="hold" nodeType="withEffect">
                                  <p:stCondLst>
                                    <p:cond delay="0"/>
                                  </p:stCondLst>
                                  <p:childTnLst>
                                    <p:animScale>
                                      <p:cBhvr>
                                        <p:cTn id="16" dur="2000" fill="hold"/>
                                        <p:tgtEl>
                                          <p:spTgt spid="5428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487362"/>
          </a:xfrm>
        </p:spPr>
        <p:txBody>
          <a:bodyPr>
            <a:noAutofit/>
          </a:bodyPr>
          <a:lstStyle/>
          <a:p>
            <a:r>
              <a:rPr lang="en-US" sz="2800" dirty="0"/>
              <a:t>Basic Function</a:t>
            </a:r>
          </a:p>
        </p:txBody>
      </p:sp>
      <p:graphicFrame>
        <p:nvGraphicFramePr>
          <p:cNvPr id="4" name="Table 3"/>
          <p:cNvGraphicFramePr>
            <a:graphicFrameLocks noGrp="1"/>
          </p:cNvGraphicFramePr>
          <p:nvPr>
            <p:extLst>
              <p:ext uri="{D42A27DB-BD31-4B8C-83A1-F6EECF244321}">
                <p14:modId xmlns:p14="http://schemas.microsoft.com/office/powerpoint/2010/main" val="867364253"/>
              </p:ext>
            </p:extLst>
          </p:nvPr>
        </p:nvGraphicFramePr>
        <p:xfrm>
          <a:off x="1066800" y="685796"/>
          <a:ext cx="10058400" cy="5760716"/>
        </p:xfrm>
        <a:graphic>
          <a:graphicData uri="http://schemas.openxmlformats.org/drawingml/2006/table">
            <a:tbl>
              <a:tblPr/>
              <a:tblGrid>
                <a:gridCol w="3314700">
                  <a:extLst>
                    <a:ext uri="{9D8B030D-6E8A-4147-A177-3AD203B41FA5}">
                      <a16:colId xmlns:a16="http://schemas.microsoft.com/office/drawing/2014/main" val="20000"/>
                    </a:ext>
                  </a:extLst>
                </a:gridCol>
                <a:gridCol w="6743700">
                  <a:extLst>
                    <a:ext uri="{9D8B030D-6E8A-4147-A177-3AD203B41FA5}">
                      <a16:colId xmlns:a16="http://schemas.microsoft.com/office/drawing/2014/main" val="20001"/>
                    </a:ext>
                  </a:extLst>
                </a:gridCol>
              </a:tblGrid>
              <a:tr h="422245">
                <a:tc>
                  <a:txBody>
                    <a:bodyPr/>
                    <a:lstStyle/>
                    <a:p>
                      <a:pPr marL="0" marR="0" algn="ctr">
                        <a:lnSpc>
                          <a:spcPct val="115000"/>
                        </a:lnSpc>
                        <a:spcBef>
                          <a:spcPts val="0"/>
                        </a:spcBef>
                        <a:spcAft>
                          <a:spcPts val="0"/>
                        </a:spcAft>
                      </a:pPr>
                      <a:r>
                        <a:rPr lang="en-US" sz="1800" b="1" dirty="0">
                          <a:latin typeface="Calibri"/>
                          <a:ea typeface="Times New Roman"/>
                          <a:cs typeface="Times New Roman"/>
                        </a:rPr>
                        <a:t>Body System</a:t>
                      </a:r>
                      <a:endParaRPr lang="en-US" sz="1800" dirty="0">
                        <a:latin typeface="Calibri"/>
                        <a:ea typeface="Times New Roman"/>
                        <a:cs typeface="Times New Roman"/>
                      </a:endParaRPr>
                    </a:p>
                  </a:txBody>
                  <a:tcPr marL="40260" marR="40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Function</a:t>
                      </a:r>
                      <a:endParaRPr lang="en-US" sz="1800" dirty="0">
                        <a:latin typeface="Calibri"/>
                        <a:ea typeface="Times New Roman"/>
                        <a:cs typeface="Times New Roman"/>
                      </a:endParaRPr>
                    </a:p>
                  </a:txBody>
                  <a:tcPr marL="40260" marR="40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9205">
                <a:tc>
                  <a:txBody>
                    <a:bodyPr/>
                    <a:lstStyle/>
                    <a:p>
                      <a:pPr marL="0" marR="0" algn="ctr">
                        <a:lnSpc>
                          <a:spcPct val="115000"/>
                        </a:lnSpc>
                        <a:spcBef>
                          <a:spcPts val="0"/>
                        </a:spcBef>
                        <a:spcAft>
                          <a:spcPts val="0"/>
                        </a:spcAft>
                      </a:pPr>
                      <a:r>
                        <a:rPr lang="en-US" sz="2000" dirty="0">
                          <a:latin typeface="Calibri"/>
                          <a:ea typeface="Times New Roman"/>
                          <a:cs typeface="Times New Roman"/>
                        </a:rPr>
                        <a:t>Integumentary</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Protection from outside elements</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Muscular</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Movement</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Skeletal</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Structure &amp; Support</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Circulatory</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Transport nutrients &amp; gases</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Respiratory</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Gas exchange</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Digestive</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Breakdown food &amp; remove solid waste</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8277">
                <a:tc>
                  <a:txBody>
                    <a:bodyPr/>
                    <a:lstStyle/>
                    <a:p>
                      <a:pPr marL="0" marR="0" algn="ctr">
                        <a:lnSpc>
                          <a:spcPct val="115000"/>
                        </a:lnSpc>
                        <a:spcBef>
                          <a:spcPts val="0"/>
                        </a:spcBef>
                        <a:spcAft>
                          <a:spcPts val="0"/>
                        </a:spcAft>
                      </a:pPr>
                      <a:r>
                        <a:rPr lang="en-US" sz="2000">
                          <a:latin typeface="Calibri"/>
                          <a:ea typeface="Times New Roman"/>
                          <a:cs typeface="Times New Roman"/>
                        </a:rPr>
                        <a:t>Excretory</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Filter blood &amp; remove liquid waste</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28277">
                <a:tc>
                  <a:txBody>
                    <a:bodyPr/>
                    <a:lstStyle/>
                    <a:p>
                      <a:pPr marL="0" marR="0" algn="ctr">
                        <a:lnSpc>
                          <a:spcPct val="115000"/>
                        </a:lnSpc>
                        <a:spcBef>
                          <a:spcPts val="0"/>
                        </a:spcBef>
                        <a:spcAft>
                          <a:spcPts val="0"/>
                        </a:spcAft>
                      </a:pPr>
                      <a:r>
                        <a:rPr lang="en-US" sz="2000">
                          <a:latin typeface="Calibri"/>
                          <a:ea typeface="Times New Roman"/>
                          <a:cs typeface="Times New Roman"/>
                        </a:rPr>
                        <a:t>Nervous</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Control through electrical signals</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Endocrine</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Control through hormones</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69205">
                <a:tc>
                  <a:txBody>
                    <a:bodyPr/>
                    <a:lstStyle/>
                    <a:p>
                      <a:pPr marL="0" marR="0" algn="ctr">
                        <a:lnSpc>
                          <a:spcPct val="115000"/>
                        </a:lnSpc>
                        <a:spcBef>
                          <a:spcPts val="0"/>
                        </a:spcBef>
                        <a:spcAft>
                          <a:spcPts val="0"/>
                        </a:spcAft>
                      </a:pPr>
                      <a:r>
                        <a:rPr lang="en-US" sz="2000">
                          <a:latin typeface="Calibri"/>
                          <a:ea typeface="Times New Roman"/>
                          <a:cs typeface="Times New Roman"/>
                        </a:rPr>
                        <a:t>Reproductive</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Make life</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28277">
                <a:tc>
                  <a:txBody>
                    <a:bodyPr/>
                    <a:lstStyle/>
                    <a:p>
                      <a:pPr marL="0" marR="0" algn="ctr">
                        <a:lnSpc>
                          <a:spcPct val="115000"/>
                        </a:lnSpc>
                        <a:spcBef>
                          <a:spcPts val="0"/>
                        </a:spcBef>
                        <a:spcAft>
                          <a:spcPts val="0"/>
                        </a:spcAft>
                      </a:pPr>
                      <a:r>
                        <a:rPr lang="en-US" sz="2000">
                          <a:latin typeface="Calibri"/>
                          <a:ea typeface="Times New Roman"/>
                          <a:cs typeface="Times New Roman"/>
                        </a:rPr>
                        <a:t>Lymphatic (Immune)</a:t>
                      </a:r>
                      <a:endParaRPr lang="en-US" sz="16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FF0000"/>
                          </a:solidFill>
                          <a:latin typeface="Calibri"/>
                          <a:ea typeface="Times New Roman"/>
                          <a:cs typeface="Times New Roman"/>
                        </a:rPr>
                        <a:t>Fight foreign particles/infections</a:t>
                      </a:r>
                      <a:endParaRPr lang="en-US" sz="900" dirty="0">
                        <a:latin typeface="Calibri"/>
                        <a:ea typeface="Times New Roman"/>
                        <a:cs typeface="Times New Roman"/>
                      </a:endParaRPr>
                    </a:p>
                  </a:txBody>
                  <a:tcPr marL="40260" marR="402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763000" cy="1143000"/>
          </a:xfrm>
        </p:spPr>
        <p:txBody>
          <a:bodyPr>
            <a:noAutofit/>
          </a:bodyPr>
          <a:lstStyle/>
          <a:p>
            <a:r>
              <a:rPr lang="en-US" sz="7200" dirty="0">
                <a:solidFill>
                  <a:srgbClr val="00B0F0"/>
                </a:solidFill>
                <a:latin typeface="Kristen ITC" pitchFamily="66" charset="0"/>
                <a:ea typeface="GungsuhChe" pitchFamily="49" charset="-127"/>
              </a:rPr>
              <a:t>Circulatory System</a:t>
            </a:r>
          </a:p>
        </p:txBody>
      </p:sp>
      <p:pic>
        <p:nvPicPr>
          <p:cNvPr id="64514" name="Picture 2" descr="http://cariereinalb.com/wp-content/uploads/2012/05/heart_transplant-spl.jpg"/>
          <p:cNvPicPr>
            <a:picLocks noChangeAspect="1" noChangeArrowheads="1"/>
          </p:cNvPicPr>
          <p:nvPr/>
        </p:nvPicPr>
        <p:blipFill>
          <a:blip r:embed="rId2" cstate="print"/>
          <a:srcRect b="13208"/>
          <a:stretch>
            <a:fillRect/>
          </a:stretch>
        </p:blipFill>
        <p:spPr bwMode="auto">
          <a:xfrm>
            <a:off x="3886200" y="2362200"/>
            <a:ext cx="4267200" cy="3735628"/>
          </a:xfrm>
          <a:prstGeom prst="rect">
            <a:avLst/>
          </a:prstGeom>
          <a:noFill/>
        </p:spPr>
      </p:pic>
    </p:spTree>
    <p:extLst>
      <p:ext uri="{BB962C8B-B14F-4D97-AF65-F5344CB8AC3E}">
        <p14:creationId xmlns:p14="http://schemas.microsoft.com/office/powerpoint/2010/main" val="2145608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Circulatory System</a:t>
            </a:r>
          </a:p>
        </p:txBody>
      </p:sp>
      <p:sp>
        <p:nvSpPr>
          <p:cNvPr id="3" name="Content Placeholder 2"/>
          <p:cNvSpPr>
            <a:spLocks noGrp="1"/>
          </p:cNvSpPr>
          <p:nvPr>
            <p:ph idx="1"/>
          </p:nvPr>
        </p:nvSpPr>
        <p:spPr>
          <a:xfrm>
            <a:off x="609600" y="838200"/>
            <a:ext cx="10972800" cy="4953000"/>
          </a:xfrm>
        </p:spPr>
        <p:txBody>
          <a:bodyPr/>
          <a:lstStyle/>
          <a:p>
            <a:pPr>
              <a:buNone/>
            </a:pPr>
            <a:r>
              <a:rPr lang="en-US" b="1" dirty="0"/>
              <a:t>Major Organs/Parts Involved:</a:t>
            </a:r>
          </a:p>
          <a:p>
            <a:pPr>
              <a:buNone/>
            </a:pPr>
            <a:r>
              <a:rPr lang="en-US" dirty="0"/>
              <a:t>   1. </a:t>
            </a:r>
            <a:r>
              <a:rPr lang="en-US" u="sng" dirty="0">
                <a:solidFill>
                  <a:srgbClr val="FF0000"/>
                </a:solidFill>
              </a:rPr>
              <a:t>Heart</a:t>
            </a:r>
            <a:r>
              <a:rPr lang="en-US" dirty="0"/>
              <a:t> – pumps blood</a:t>
            </a:r>
          </a:p>
          <a:p>
            <a:pPr>
              <a:buNone/>
            </a:pPr>
            <a:r>
              <a:rPr lang="en-US" sz="3600" dirty="0">
                <a:solidFill>
                  <a:srgbClr val="FF0000"/>
                </a:solidFill>
              </a:rPr>
              <a:t>       </a:t>
            </a:r>
            <a:r>
              <a:rPr lang="en-US" sz="2400" dirty="0">
                <a:solidFill>
                  <a:srgbClr val="FF0000"/>
                </a:solidFill>
              </a:rPr>
              <a:t>***</a:t>
            </a:r>
            <a:r>
              <a:rPr lang="en-US" sz="2400" dirty="0"/>
              <a:t>- </a:t>
            </a:r>
            <a:r>
              <a:rPr lang="en-US" sz="2400" b="1" dirty="0"/>
              <a:t>4 Chambers: </a:t>
            </a:r>
            <a:r>
              <a:rPr lang="en-US" sz="2400" u="sng" dirty="0">
                <a:solidFill>
                  <a:srgbClr val="FF0000"/>
                </a:solidFill>
              </a:rPr>
              <a:t>2 Atrium (Atria)</a:t>
            </a:r>
            <a:r>
              <a:rPr lang="en-US" sz="2400" dirty="0">
                <a:solidFill>
                  <a:srgbClr val="FF0000"/>
                </a:solidFill>
              </a:rPr>
              <a:t> </a:t>
            </a:r>
            <a:r>
              <a:rPr lang="en-US" sz="2400" dirty="0"/>
              <a:t>(top) &amp; </a:t>
            </a:r>
            <a:r>
              <a:rPr lang="en-US" sz="2400" u="sng" dirty="0">
                <a:solidFill>
                  <a:srgbClr val="FF0000"/>
                </a:solidFill>
              </a:rPr>
              <a:t>2 Ventricles</a:t>
            </a:r>
            <a:r>
              <a:rPr lang="en-US" sz="2400" dirty="0"/>
              <a:t> (bottom) </a:t>
            </a:r>
            <a:endParaRPr lang="en-US" sz="2800" dirty="0">
              <a:solidFill>
                <a:srgbClr val="FF0000"/>
              </a:solidFill>
            </a:endParaRPr>
          </a:p>
          <a:p>
            <a:pPr>
              <a:buNone/>
            </a:pPr>
            <a:endParaRPr lang="en-US" sz="2800" dirty="0"/>
          </a:p>
        </p:txBody>
      </p:sp>
      <p:grpSp>
        <p:nvGrpSpPr>
          <p:cNvPr id="4" name="Group 2"/>
          <p:cNvGrpSpPr>
            <a:grpSpLocks/>
          </p:cNvGrpSpPr>
          <p:nvPr/>
        </p:nvGrpSpPr>
        <p:grpSpPr bwMode="auto">
          <a:xfrm>
            <a:off x="8302356" y="3733800"/>
            <a:ext cx="1676400" cy="1981200"/>
            <a:chOff x="17525" y="645"/>
            <a:chExt cx="1217" cy="1665"/>
          </a:xfrm>
        </p:grpSpPr>
        <p:sp>
          <p:nvSpPr>
            <p:cNvPr id="5" name="Rounded Rectangle 197"/>
            <p:cNvSpPr>
              <a:spLocks noChangeArrowheads="1"/>
            </p:cNvSpPr>
            <p:nvPr/>
          </p:nvSpPr>
          <p:spPr bwMode="auto">
            <a:xfrm>
              <a:off x="17525" y="645"/>
              <a:ext cx="1217" cy="1665"/>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6" name="Straight Connector 198"/>
            <p:cNvSpPr>
              <a:spLocks noChangeShapeType="1"/>
            </p:cNvSpPr>
            <p:nvPr/>
          </p:nvSpPr>
          <p:spPr bwMode="auto">
            <a:xfrm>
              <a:off x="18135" y="645"/>
              <a:ext cx="0" cy="166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traight Connector 200"/>
            <p:cNvSpPr>
              <a:spLocks noChangeShapeType="1"/>
            </p:cNvSpPr>
            <p:nvPr/>
          </p:nvSpPr>
          <p:spPr bwMode="auto">
            <a:xfrm flipH="1">
              <a:off x="17535" y="1260"/>
              <a:ext cx="120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p:cNvSpPr txBox="1"/>
          <p:nvPr/>
        </p:nvSpPr>
        <p:spPr>
          <a:xfrm>
            <a:off x="8001000" y="3200400"/>
            <a:ext cx="2286000" cy="369332"/>
          </a:xfrm>
          <a:prstGeom prst="rect">
            <a:avLst/>
          </a:prstGeom>
          <a:noFill/>
        </p:spPr>
        <p:txBody>
          <a:bodyPr wrap="square" rtlCol="0">
            <a:spAutoFit/>
          </a:bodyPr>
          <a:lstStyle/>
          <a:p>
            <a:pPr algn="ctr"/>
            <a:r>
              <a:rPr lang="en-US" dirty="0"/>
              <a:t>Basic Heart Structure</a:t>
            </a:r>
          </a:p>
        </p:txBody>
      </p:sp>
      <p:sp>
        <p:nvSpPr>
          <p:cNvPr id="9" name="TextBox 8"/>
          <p:cNvSpPr txBox="1"/>
          <p:nvPr/>
        </p:nvSpPr>
        <p:spPr>
          <a:xfrm>
            <a:off x="8454756" y="3886201"/>
            <a:ext cx="598956" cy="461665"/>
          </a:xfrm>
          <a:prstGeom prst="rect">
            <a:avLst/>
          </a:prstGeom>
          <a:noFill/>
        </p:spPr>
        <p:txBody>
          <a:bodyPr wrap="square" rtlCol="0">
            <a:spAutoFit/>
          </a:bodyPr>
          <a:lstStyle/>
          <a:p>
            <a:pPr algn="ctr"/>
            <a:r>
              <a:rPr lang="en-US" sz="2400" b="1" dirty="0"/>
              <a:t>RA</a:t>
            </a:r>
          </a:p>
        </p:txBody>
      </p:sp>
      <p:sp>
        <p:nvSpPr>
          <p:cNvPr id="10" name="TextBox 9"/>
          <p:cNvSpPr txBox="1"/>
          <p:nvPr/>
        </p:nvSpPr>
        <p:spPr>
          <a:xfrm>
            <a:off x="8454756" y="4724401"/>
            <a:ext cx="598956" cy="461665"/>
          </a:xfrm>
          <a:prstGeom prst="rect">
            <a:avLst/>
          </a:prstGeom>
          <a:noFill/>
        </p:spPr>
        <p:txBody>
          <a:bodyPr wrap="square" rtlCol="0">
            <a:spAutoFit/>
          </a:bodyPr>
          <a:lstStyle/>
          <a:p>
            <a:pPr algn="ctr"/>
            <a:r>
              <a:rPr lang="en-US" sz="2400" b="1" dirty="0"/>
              <a:t>RV</a:t>
            </a:r>
          </a:p>
        </p:txBody>
      </p:sp>
      <p:sp>
        <p:nvSpPr>
          <p:cNvPr id="11" name="TextBox 10"/>
          <p:cNvSpPr txBox="1"/>
          <p:nvPr/>
        </p:nvSpPr>
        <p:spPr>
          <a:xfrm>
            <a:off x="9281001" y="4724401"/>
            <a:ext cx="598956" cy="461665"/>
          </a:xfrm>
          <a:prstGeom prst="rect">
            <a:avLst/>
          </a:prstGeom>
          <a:noFill/>
        </p:spPr>
        <p:txBody>
          <a:bodyPr wrap="square" rtlCol="0">
            <a:spAutoFit/>
          </a:bodyPr>
          <a:lstStyle/>
          <a:p>
            <a:pPr algn="ctr"/>
            <a:r>
              <a:rPr lang="en-US" sz="2400" b="1" dirty="0"/>
              <a:t>LV</a:t>
            </a:r>
          </a:p>
        </p:txBody>
      </p:sp>
      <p:sp>
        <p:nvSpPr>
          <p:cNvPr id="12" name="TextBox 11"/>
          <p:cNvSpPr txBox="1"/>
          <p:nvPr/>
        </p:nvSpPr>
        <p:spPr>
          <a:xfrm>
            <a:off x="9281001" y="3899220"/>
            <a:ext cx="598956" cy="461665"/>
          </a:xfrm>
          <a:prstGeom prst="rect">
            <a:avLst/>
          </a:prstGeom>
          <a:noFill/>
        </p:spPr>
        <p:txBody>
          <a:bodyPr wrap="square" rtlCol="0">
            <a:spAutoFit/>
          </a:bodyPr>
          <a:lstStyle/>
          <a:p>
            <a:pPr algn="ctr"/>
            <a:r>
              <a:rPr lang="en-US" sz="2400" b="1" dirty="0"/>
              <a:t>LA</a:t>
            </a:r>
          </a:p>
        </p:txBody>
      </p:sp>
      <p:pic>
        <p:nvPicPr>
          <p:cNvPr id="1031" name="Picture 7" descr="http://www.texasheartinstitute.org/HIC/Anatomy/images/fig1_cross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2592411"/>
            <a:ext cx="3743325" cy="42639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19726" y="3385066"/>
            <a:ext cx="2124075" cy="1754326"/>
          </a:xfrm>
          <a:prstGeom prst="rect">
            <a:avLst/>
          </a:prstGeom>
          <a:noFill/>
        </p:spPr>
        <p:txBody>
          <a:bodyPr wrap="square" rtlCol="0">
            <a:spAutoFit/>
          </a:bodyPr>
          <a:lstStyle/>
          <a:p>
            <a:r>
              <a:rPr lang="en-US" b="1" dirty="0"/>
              <a:t>** Color the chambers of the heart using </a:t>
            </a:r>
            <a:r>
              <a:rPr lang="en-US" b="1" dirty="0">
                <a:solidFill>
                  <a:srgbClr val="FF0000"/>
                </a:solidFill>
              </a:rPr>
              <a:t>Red (Carrying Oxygen) </a:t>
            </a:r>
            <a:r>
              <a:rPr lang="en-US" b="1" dirty="0"/>
              <a:t>and</a:t>
            </a:r>
            <a:r>
              <a:rPr lang="en-US" b="1" dirty="0">
                <a:solidFill>
                  <a:srgbClr val="FF0000"/>
                </a:solidFill>
              </a:rPr>
              <a:t> </a:t>
            </a:r>
            <a:r>
              <a:rPr lang="en-US" b="1" dirty="0">
                <a:solidFill>
                  <a:srgbClr val="00B0F0"/>
                </a:solidFill>
              </a:rPr>
              <a:t>Blue  (Carrying Carbon Dioxide)</a:t>
            </a:r>
          </a:p>
        </p:txBody>
      </p:sp>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Circulatory System</a:t>
            </a:r>
          </a:p>
        </p:txBody>
      </p:sp>
      <p:sp>
        <p:nvSpPr>
          <p:cNvPr id="3" name="Content Placeholder 2"/>
          <p:cNvSpPr>
            <a:spLocks noGrp="1"/>
          </p:cNvSpPr>
          <p:nvPr>
            <p:ph idx="1"/>
          </p:nvPr>
        </p:nvSpPr>
        <p:spPr>
          <a:xfrm>
            <a:off x="609600" y="990600"/>
            <a:ext cx="10972800" cy="2895600"/>
          </a:xfrm>
        </p:spPr>
        <p:txBody>
          <a:bodyPr/>
          <a:lstStyle/>
          <a:p>
            <a:pPr>
              <a:buNone/>
            </a:pPr>
            <a:r>
              <a:rPr lang="en-US" b="1" dirty="0"/>
              <a:t>Major Organs/Parts Involved:</a:t>
            </a:r>
            <a:endParaRPr lang="en-US" sz="2800" dirty="0"/>
          </a:p>
          <a:p>
            <a:pPr>
              <a:buNone/>
            </a:pPr>
            <a:r>
              <a:rPr lang="en-US" sz="2800" b="1" dirty="0"/>
              <a:t>	</a:t>
            </a:r>
            <a:r>
              <a:rPr lang="en-US" dirty="0"/>
              <a:t>2. </a:t>
            </a:r>
            <a:r>
              <a:rPr lang="en-US" u="sng" dirty="0">
                <a:solidFill>
                  <a:srgbClr val="FF0000"/>
                </a:solidFill>
              </a:rPr>
              <a:t>Blood Vessels</a:t>
            </a:r>
            <a:r>
              <a:rPr lang="en-US" dirty="0">
                <a:solidFill>
                  <a:srgbClr val="FF0000"/>
                </a:solidFill>
              </a:rPr>
              <a:t> </a:t>
            </a:r>
            <a:r>
              <a:rPr lang="en-US" dirty="0"/>
              <a:t>– transport blood</a:t>
            </a:r>
          </a:p>
          <a:p>
            <a:pPr>
              <a:buNone/>
            </a:pPr>
            <a:r>
              <a:rPr lang="en-US" b="1" dirty="0"/>
              <a:t>		</a:t>
            </a:r>
            <a:r>
              <a:rPr lang="en-US" sz="2800" dirty="0"/>
              <a:t>a. </a:t>
            </a:r>
            <a:r>
              <a:rPr lang="en-US" sz="2800" u="sng" dirty="0">
                <a:solidFill>
                  <a:srgbClr val="FF0000"/>
                </a:solidFill>
              </a:rPr>
              <a:t>Artery</a:t>
            </a:r>
            <a:r>
              <a:rPr lang="en-US" sz="2800" dirty="0"/>
              <a:t> - carries blood AWAY from heart</a:t>
            </a:r>
          </a:p>
          <a:p>
            <a:pPr>
              <a:buNone/>
            </a:pPr>
            <a:r>
              <a:rPr lang="en-US" sz="2800" b="1" dirty="0"/>
              <a:t>		</a:t>
            </a:r>
            <a:r>
              <a:rPr lang="en-US" sz="2800" dirty="0"/>
              <a:t>b. </a:t>
            </a:r>
            <a:r>
              <a:rPr lang="en-US" sz="2800" u="sng" dirty="0">
                <a:solidFill>
                  <a:srgbClr val="FF0000"/>
                </a:solidFill>
              </a:rPr>
              <a:t>Vein</a:t>
            </a:r>
            <a:r>
              <a:rPr lang="en-US" sz="2800" dirty="0"/>
              <a:t> – carries blood TOWARDS heart</a:t>
            </a:r>
          </a:p>
          <a:p>
            <a:pPr>
              <a:buNone/>
            </a:pPr>
            <a:r>
              <a:rPr lang="en-US" sz="2800" b="1" dirty="0"/>
              <a:t>		</a:t>
            </a:r>
            <a:r>
              <a:rPr lang="en-US" sz="2800" dirty="0"/>
              <a:t>c.</a:t>
            </a:r>
            <a:r>
              <a:rPr lang="en-US" sz="2800" dirty="0">
                <a:solidFill>
                  <a:srgbClr val="FF0000"/>
                </a:solidFill>
              </a:rPr>
              <a:t> </a:t>
            </a:r>
            <a:r>
              <a:rPr lang="en-US" sz="2800" u="sng" dirty="0">
                <a:solidFill>
                  <a:srgbClr val="FF0000"/>
                </a:solidFill>
              </a:rPr>
              <a:t>Capillary</a:t>
            </a:r>
            <a:r>
              <a:rPr lang="en-US" sz="2800" dirty="0">
                <a:solidFill>
                  <a:srgbClr val="FF0000"/>
                </a:solidFill>
              </a:rPr>
              <a:t> </a:t>
            </a:r>
            <a:r>
              <a:rPr lang="en-US" sz="2800" dirty="0"/>
              <a:t>– site of gas exchange (O</a:t>
            </a:r>
            <a:r>
              <a:rPr lang="en-US" sz="2800" baseline="-25000" dirty="0"/>
              <a:t>2</a:t>
            </a:r>
            <a:r>
              <a:rPr lang="en-US" sz="2800" dirty="0"/>
              <a:t>, CO</a:t>
            </a:r>
            <a:r>
              <a:rPr lang="en-US" sz="2800" baseline="-25000" dirty="0"/>
              <a:t>2</a:t>
            </a:r>
            <a:r>
              <a:rPr lang="en-US" sz="2800" dirty="0"/>
              <a:t>)</a:t>
            </a:r>
            <a:endParaRPr lang="en-US" sz="2800" b="1" dirty="0"/>
          </a:p>
        </p:txBody>
      </p:sp>
      <p:pic>
        <p:nvPicPr>
          <p:cNvPr id="13" name="Picture 12" descr="http://2.bp.blogspot.com/_byDdUa0uV94/TOrg6-lIPaI/AAAAAAAAAWY/QJvX6ZD7VnI/s1600/avmalfomation.gif"/>
          <p:cNvPicPr/>
          <p:nvPr/>
        </p:nvPicPr>
        <p:blipFill rotWithShape="1">
          <a:blip r:embed="rId2" cstate="print">
            <a:extLst>
              <a:ext uri="{28A0092B-C50C-407E-A947-70E740481C1C}">
                <a14:useLocalDpi xmlns:a14="http://schemas.microsoft.com/office/drawing/2010/main" val="0"/>
              </a:ext>
            </a:extLst>
          </a:blip>
          <a:srcRect t="21239" r="49093" b="3642"/>
          <a:stretch/>
        </p:blipFill>
        <p:spPr bwMode="auto">
          <a:xfrm>
            <a:off x="4191000" y="4317682"/>
            <a:ext cx="3181350" cy="2540318"/>
          </a:xfrm>
          <a:prstGeom prst="rect">
            <a:avLst/>
          </a:prstGeom>
          <a:noFill/>
          <a:ln>
            <a:noFill/>
          </a:ln>
          <a:extLst>
            <a:ext uri="{53640926-AAD7-44D8-BBD7-CCE9431645EC}">
              <a14:shadowObscured xmlns:a14="http://schemas.microsoft.com/office/drawing/2010/main"/>
            </a:ext>
          </a:extLst>
        </p:spPr>
      </p:pic>
      <p:sp>
        <p:nvSpPr>
          <p:cNvPr id="18" name="TextBox 17"/>
          <p:cNvSpPr txBox="1"/>
          <p:nvPr/>
        </p:nvSpPr>
        <p:spPr>
          <a:xfrm>
            <a:off x="2819400" y="5181600"/>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a:p>
        </p:txBody>
      </p:sp>
      <p:sp>
        <p:nvSpPr>
          <p:cNvPr id="19" name="TextBox 18"/>
          <p:cNvSpPr txBox="1"/>
          <p:nvPr/>
        </p:nvSpPr>
        <p:spPr>
          <a:xfrm>
            <a:off x="6781800" y="5187731"/>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a:p>
        </p:txBody>
      </p:sp>
      <p:sp>
        <p:nvSpPr>
          <p:cNvPr id="20" name="TextBox 19"/>
          <p:cNvSpPr txBox="1"/>
          <p:nvPr/>
        </p:nvSpPr>
        <p:spPr>
          <a:xfrm>
            <a:off x="4800600" y="3917572"/>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a:p>
        </p:txBody>
      </p:sp>
      <p:sp>
        <p:nvSpPr>
          <p:cNvPr id="14" name="TextBox 13"/>
          <p:cNvSpPr txBox="1"/>
          <p:nvPr/>
        </p:nvSpPr>
        <p:spPr>
          <a:xfrm>
            <a:off x="2826327" y="5187731"/>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Artery</a:t>
            </a:r>
          </a:p>
        </p:txBody>
      </p:sp>
      <p:sp>
        <p:nvSpPr>
          <p:cNvPr id="16" name="TextBox 15"/>
          <p:cNvSpPr txBox="1"/>
          <p:nvPr/>
        </p:nvSpPr>
        <p:spPr>
          <a:xfrm>
            <a:off x="6781800" y="5187731"/>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Vein</a:t>
            </a:r>
          </a:p>
        </p:txBody>
      </p:sp>
      <p:sp>
        <p:nvSpPr>
          <p:cNvPr id="17" name="TextBox 16"/>
          <p:cNvSpPr txBox="1"/>
          <p:nvPr/>
        </p:nvSpPr>
        <p:spPr>
          <a:xfrm>
            <a:off x="4800600" y="3917572"/>
            <a:ext cx="2057400" cy="40011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Capillary</a:t>
            </a:r>
          </a:p>
        </p:txBody>
      </p:sp>
      <p:cxnSp>
        <p:nvCxnSpPr>
          <p:cNvPr id="21" name="Elbow Connector 20"/>
          <p:cNvCxnSpPr/>
          <p:nvPr/>
        </p:nvCxnSpPr>
        <p:spPr>
          <a:xfrm>
            <a:off x="3657600" y="5581710"/>
            <a:ext cx="609600" cy="209490"/>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flipV="1">
            <a:off x="7315201" y="5587841"/>
            <a:ext cx="552450" cy="203359"/>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991600" y="4117628"/>
            <a:ext cx="1447800" cy="1384995"/>
          </a:xfrm>
          <a:prstGeom prst="rect">
            <a:avLst/>
          </a:prstGeom>
          <a:noFill/>
        </p:spPr>
        <p:txBody>
          <a:bodyPr wrap="square" rtlCol="0">
            <a:spAutoFit/>
          </a:bodyPr>
          <a:lstStyle/>
          <a:p>
            <a:r>
              <a:rPr lang="en-US" sz="1400" b="1" dirty="0"/>
              <a:t>** Color the diagram using </a:t>
            </a:r>
            <a:r>
              <a:rPr lang="en-US" sz="1400" b="1" dirty="0">
                <a:solidFill>
                  <a:srgbClr val="FF0000"/>
                </a:solidFill>
              </a:rPr>
              <a:t>Red (Carrying Oxygen) </a:t>
            </a:r>
            <a:r>
              <a:rPr lang="en-US" sz="1400" b="1" dirty="0"/>
              <a:t>and</a:t>
            </a:r>
            <a:r>
              <a:rPr lang="en-US" sz="1400" b="1" dirty="0">
                <a:solidFill>
                  <a:srgbClr val="FF0000"/>
                </a:solidFill>
              </a:rPr>
              <a:t> </a:t>
            </a:r>
            <a:r>
              <a:rPr lang="en-US" sz="1400" b="1" dirty="0">
                <a:solidFill>
                  <a:srgbClr val="00B0F0"/>
                </a:solidFill>
              </a:rPr>
              <a:t>Blue  (Carrying Carbon Dioxide)</a:t>
            </a:r>
          </a:p>
        </p:txBody>
      </p:sp>
    </p:spTree>
    <p:extLst>
      <p:ext uri="{BB962C8B-B14F-4D97-AF65-F5344CB8AC3E}">
        <p14:creationId xmlns:p14="http://schemas.microsoft.com/office/powerpoint/2010/main" val="212679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Circulatory System</a:t>
            </a:r>
          </a:p>
        </p:txBody>
      </p:sp>
      <p:sp>
        <p:nvSpPr>
          <p:cNvPr id="3" name="Content Placeholder 2"/>
          <p:cNvSpPr>
            <a:spLocks noGrp="1"/>
          </p:cNvSpPr>
          <p:nvPr>
            <p:ph idx="1"/>
          </p:nvPr>
        </p:nvSpPr>
        <p:spPr>
          <a:xfrm>
            <a:off x="609600" y="990600"/>
            <a:ext cx="10972800" cy="4343400"/>
          </a:xfrm>
        </p:spPr>
        <p:txBody>
          <a:bodyPr>
            <a:normAutofit/>
          </a:bodyPr>
          <a:lstStyle/>
          <a:p>
            <a:pPr>
              <a:buNone/>
            </a:pPr>
            <a:r>
              <a:rPr lang="en-US" b="1" dirty="0"/>
              <a:t>Major Organs/Parts Involved:</a:t>
            </a:r>
            <a:endParaRPr lang="en-US" sz="2800" dirty="0"/>
          </a:p>
          <a:p>
            <a:pPr>
              <a:buNone/>
            </a:pPr>
            <a:r>
              <a:rPr lang="en-US" sz="2800" b="1" dirty="0"/>
              <a:t>	</a:t>
            </a:r>
            <a:r>
              <a:rPr lang="en-US" dirty="0"/>
              <a:t>3. </a:t>
            </a:r>
            <a:r>
              <a:rPr lang="en-US" u="sng" dirty="0">
                <a:solidFill>
                  <a:srgbClr val="FF0000"/>
                </a:solidFill>
              </a:rPr>
              <a:t>Spleen</a:t>
            </a:r>
            <a:r>
              <a:rPr lang="en-US" dirty="0"/>
              <a:t>– organ that recycles red blood cells &amp;     </a:t>
            </a:r>
          </a:p>
          <a:p>
            <a:pPr>
              <a:buNone/>
            </a:pPr>
            <a:r>
              <a:rPr lang="en-US" dirty="0"/>
              <a:t>           storages blood</a:t>
            </a:r>
            <a:r>
              <a:rPr lang="en-US" b="1" dirty="0"/>
              <a:t>	</a:t>
            </a:r>
            <a:endParaRPr lang="en-US" sz="2800" b="1" dirty="0"/>
          </a:p>
        </p:txBody>
      </p:sp>
      <p:pic>
        <p:nvPicPr>
          <p:cNvPr id="6146" name="Picture 2" descr="http://img.webmd.com/dtmcms/live/webmd/consumer_assets/site_images/articles/image_article_collections/anatomy_pages/Splee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8999" y="2978727"/>
            <a:ext cx="527559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ennmedicine.org/health_info/images/191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37"/>
          <a:stretch/>
        </p:blipFill>
        <p:spPr bwMode="auto">
          <a:xfrm>
            <a:off x="7995342" y="3941618"/>
            <a:ext cx="3708523" cy="2784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0"/>
            <a:ext cx="8229600" cy="762000"/>
          </a:xfrm>
        </p:spPr>
        <p:txBody>
          <a:bodyPr/>
          <a:lstStyle/>
          <a:p>
            <a:r>
              <a:rPr lang="en-US" dirty="0"/>
              <a:t>Circulatory System</a:t>
            </a:r>
          </a:p>
        </p:txBody>
      </p:sp>
      <p:sp>
        <p:nvSpPr>
          <p:cNvPr id="3" name="Content Placeholder 2"/>
          <p:cNvSpPr>
            <a:spLocks noGrp="1"/>
          </p:cNvSpPr>
          <p:nvPr>
            <p:ph idx="1"/>
          </p:nvPr>
        </p:nvSpPr>
        <p:spPr>
          <a:xfrm>
            <a:off x="609600" y="685800"/>
            <a:ext cx="10972800" cy="3962400"/>
          </a:xfrm>
        </p:spPr>
        <p:txBody>
          <a:bodyPr>
            <a:normAutofit/>
          </a:bodyPr>
          <a:lstStyle/>
          <a:p>
            <a:pPr>
              <a:buNone/>
            </a:pPr>
            <a:r>
              <a:rPr lang="en-US" b="1" dirty="0"/>
              <a:t>Major Organs/Parts Involved:</a:t>
            </a:r>
            <a:endParaRPr lang="en-US" sz="2800" dirty="0"/>
          </a:p>
          <a:p>
            <a:pPr>
              <a:buNone/>
            </a:pPr>
            <a:r>
              <a:rPr lang="en-US" sz="3000" b="1" dirty="0"/>
              <a:t>	</a:t>
            </a:r>
            <a:r>
              <a:rPr lang="en-US" sz="3000" dirty="0"/>
              <a:t>4. </a:t>
            </a:r>
            <a:r>
              <a:rPr lang="en-US" sz="3000" u="sng" dirty="0">
                <a:solidFill>
                  <a:srgbClr val="FF0000"/>
                </a:solidFill>
              </a:rPr>
              <a:t>Blood</a:t>
            </a:r>
            <a:r>
              <a:rPr lang="en-US" sz="3000" dirty="0">
                <a:solidFill>
                  <a:srgbClr val="FF0000"/>
                </a:solidFill>
              </a:rPr>
              <a:t> </a:t>
            </a:r>
            <a:r>
              <a:rPr lang="en-US" sz="3000" dirty="0"/>
              <a:t>– bodily fluid that transports nutrients/waste</a:t>
            </a:r>
          </a:p>
          <a:p>
            <a:pPr marL="1031875" indent="-344488">
              <a:buNone/>
            </a:pPr>
            <a:r>
              <a:rPr lang="en-US" sz="2800" dirty="0"/>
              <a:t>a. </a:t>
            </a:r>
            <a:r>
              <a:rPr lang="en-US" sz="2800" u="sng" dirty="0">
                <a:solidFill>
                  <a:srgbClr val="FF0000"/>
                </a:solidFill>
              </a:rPr>
              <a:t>Erythrocytes</a:t>
            </a:r>
            <a:r>
              <a:rPr lang="en-US" sz="2800" dirty="0"/>
              <a:t> – aka Red Blood Cells; delivers O</a:t>
            </a:r>
            <a:r>
              <a:rPr lang="en-US" sz="2800" baseline="-25000" dirty="0"/>
              <a:t>2</a:t>
            </a:r>
            <a:endParaRPr lang="en-US" sz="2800" dirty="0"/>
          </a:p>
          <a:p>
            <a:pPr marL="1031875" indent="-344488">
              <a:buNone/>
            </a:pPr>
            <a:r>
              <a:rPr lang="en-US" sz="2800" dirty="0"/>
              <a:t>b. </a:t>
            </a:r>
            <a:r>
              <a:rPr lang="en-US" sz="2800" u="sng" dirty="0">
                <a:solidFill>
                  <a:srgbClr val="FF0000"/>
                </a:solidFill>
              </a:rPr>
              <a:t>Leukocytes</a:t>
            </a:r>
            <a:r>
              <a:rPr lang="en-US" sz="2800" dirty="0"/>
              <a:t> – aka White Blood Cells; fight diseases and foreign pathogens</a:t>
            </a:r>
          </a:p>
          <a:p>
            <a:pPr marL="1031875" indent="-344488">
              <a:buNone/>
            </a:pPr>
            <a:r>
              <a:rPr lang="en-US" sz="2800" dirty="0"/>
              <a:t>c.</a:t>
            </a:r>
            <a:r>
              <a:rPr lang="en-US" sz="2800" dirty="0">
                <a:solidFill>
                  <a:srgbClr val="FF0000"/>
                </a:solidFill>
              </a:rPr>
              <a:t> </a:t>
            </a:r>
            <a:r>
              <a:rPr lang="en-US" sz="2800" u="sng" dirty="0">
                <a:solidFill>
                  <a:srgbClr val="FF0000"/>
                </a:solidFill>
              </a:rPr>
              <a:t>Thrombocytes</a:t>
            </a:r>
            <a:r>
              <a:rPr lang="en-US" sz="2800" dirty="0">
                <a:solidFill>
                  <a:srgbClr val="FF0000"/>
                </a:solidFill>
              </a:rPr>
              <a:t> </a:t>
            </a:r>
            <a:r>
              <a:rPr lang="en-US" sz="2800" dirty="0"/>
              <a:t>– aka Platelets; blood clotting</a:t>
            </a:r>
          </a:p>
          <a:p>
            <a:pPr marL="1031875" indent="-344488">
              <a:buNone/>
            </a:pPr>
            <a:r>
              <a:rPr lang="en-US" sz="2800" dirty="0"/>
              <a:t>d.</a:t>
            </a:r>
            <a:r>
              <a:rPr lang="en-US" sz="2800" dirty="0">
                <a:solidFill>
                  <a:srgbClr val="FF0000"/>
                </a:solidFill>
              </a:rPr>
              <a:t> </a:t>
            </a:r>
            <a:r>
              <a:rPr lang="en-US" sz="2800" u="sng" dirty="0">
                <a:solidFill>
                  <a:srgbClr val="FF0000"/>
                </a:solidFill>
              </a:rPr>
              <a:t>Plasma</a:t>
            </a:r>
            <a:r>
              <a:rPr lang="en-US" sz="2800" dirty="0">
                <a:solidFill>
                  <a:srgbClr val="FF0000"/>
                </a:solidFill>
              </a:rPr>
              <a:t> </a:t>
            </a:r>
            <a:r>
              <a:rPr lang="en-US" sz="2800" dirty="0"/>
              <a:t>– liquid portion of blood</a:t>
            </a:r>
            <a:endParaRPr lang="en-US" sz="2800" b="1" dirty="0"/>
          </a:p>
        </p:txBody>
      </p:sp>
      <p:pic>
        <p:nvPicPr>
          <p:cNvPr id="5124" name="Picture 4" descr="http://antranik.org/wp-content/uploads/2011/12/blood-centrifuge-buffy-coat-erythrocytes-hematocri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705"/>
          <a:stretch/>
        </p:blipFill>
        <p:spPr bwMode="auto">
          <a:xfrm>
            <a:off x="1524000" y="4572001"/>
            <a:ext cx="5524500" cy="185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6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Circulatory System</a:t>
            </a:r>
          </a:p>
        </p:txBody>
      </p:sp>
      <p:sp>
        <p:nvSpPr>
          <p:cNvPr id="3" name="Content Placeholder 2"/>
          <p:cNvSpPr>
            <a:spLocks noGrp="1"/>
          </p:cNvSpPr>
          <p:nvPr>
            <p:ph idx="1"/>
          </p:nvPr>
        </p:nvSpPr>
        <p:spPr>
          <a:xfrm>
            <a:off x="609600" y="838200"/>
            <a:ext cx="10972800" cy="5105400"/>
          </a:xfrm>
        </p:spPr>
        <p:txBody>
          <a:bodyPr/>
          <a:lstStyle/>
          <a:p>
            <a:pPr>
              <a:buNone/>
            </a:pPr>
            <a:r>
              <a:rPr lang="en-US" b="1" dirty="0"/>
              <a:t>Functions/Roles:</a:t>
            </a:r>
          </a:p>
          <a:p>
            <a:pPr>
              <a:buNone/>
            </a:pPr>
            <a:r>
              <a:rPr lang="en-US" sz="2600" dirty="0">
                <a:solidFill>
                  <a:srgbClr val="FF0000"/>
                </a:solidFill>
              </a:rPr>
              <a:t>	</a:t>
            </a:r>
            <a:r>
              <a:rPr lang="en-US" sz="2700" dirty="0">
                <a:solidFill>
                  <a:srgbClr val="FF0000"/>
                </a:solidFill>
              </a:rPr>
              <a:t>1. </a:t>
            </a:r>
            <a:r>
              <a:rPr lang="en-US" sz="2700" u="sng" dirty="0">
                <a:solidFill>
                  <a:srgbClr val="FF0000"/>
                </a:solidFill>
              </a:rPr>
              <a:t>Transport</a:t>
            </a:r>
            <a:r>
              <a:rPr lang="en-US" sz="2700" dirty="0">
                <a:solidFill>
                  <a:srgbClr val="FF0000"/>
                </a:solidFill>
              </a:rPr>
              <a:t> </a:t>
            </a:r>
            <a:r>
              <a:rPr lang="en-US" sz="2700" dirty="0"/>
              <a:t>– move nutrients, gases, hormones, blood cells, etc. </a:t>
            </a:r>
          </a:p>
          <a:p>
            <a:pPr>
              <a:buNone/>
            </a:pPr>
            <a:r>
              <a:rPr lang="en-US" sz="2700" dirty="0">
                <a:solidFill>
                  <a:srgbClr val="FF0000"/>
                </a:solidFill>
              </a:rPr>
              <a:t>	2. </a:t>
            </a:r>
            <a:r>
              <a:rPr lang="en-US" sz="2700" u="sng" dirty="0">
                <a:solidFill>
                  <a:srgbClr val="FF0000"/>
                </a:solidFill>
              </a:rPr>
              <a:t>Maintain homeostasis</a:t>
            </a:r>
            <a:r>
              <a:rPr lang="en-US" sz="2700" dirty="0">
                <a:solidFill>
                  <a:srgbClr val="FF0000"/>
                </a:solidFill>
              </a:rPr>
              <a:t> </a:t>
            </a:r>
            <a:r>
              <a:rPr lang="en-US" sz="2700" dirty="0"/>
              <a:t>– stabilize body temperature &amp; pH</a:t>
            </a:r>
          </a:p>
          <a:p>
            <a:pPr>
              <a:buNone/>
            </a:pPr>
            <a:r>
              <a:rPr lang="en-US" sz="2600" dirty="0"/>
              <a:t>	</a:t>
            </a:r>
            <a:endParaRPr lang="en-US" sz="2800" dirty="0"/>
          </a:p>
        </p:txBody>
      </p:sp>
      <p:pic>
        <p:nvPicPr>
          <p:cNvPr id="7170" name="Picture 2" descr="http://media-1.web.britannica.com/eb-media/71/91871-034-DA6BA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3082636"/>
            <a:ext cx="46196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Circulatory System</a:t>
            </a:r>
          </a:p>
        </p:txBody>
      </p:sp>
      <p:sp>
        <p:nvSpPr>
          <p:cNvPr id="3" name="Content Placeholder 2"/>
          <p:cNvSpPr>
            <a:spLocks noGrp="1"/>
          </p:cNvSpPr>
          <p:nvPr>
            <p:ph idx="1"/>
          </p:nvPr>
        </p:nvSpPr>
        <p:spPr>
          <a:xfrm>
            <a:off x="609600" y="1219200"/>
            <a:ext cx="10972800" cy="1600200"/>
          </a:xfrm>
        </p:spPr>
        <p:txBody>
          <a:bodyPr/>
          <a:lstStyle/>
          <a:p>
            <a:pPr>
              <a:buNone/>
            </a:pPr>
            <a:r>
              <a:rPr lang="en-US" b="1" dirty="0"/>
              <a:t>4 Blood Types: </a:t>
            </a:r>
          </a:p>
          <a:p>
            <a:pPr>
              <a:buNone/>
            </a:pPr>
            <a:r>
              <a:rPr lang="en-US" sz="2800" b="1" dirty="0"/>
              <a:t> </a:t>
            </a:r>
            <a:r>
              <a:rPr lang="en-US" sz="2600" u="sng" dirty="0">
                <a:solidFill>
                  <a:srgbClr val="FF0000"/>
                </a:solidFill>
              </a:rPr>
              <a:t>_A_</a:t>
            </a:r>
            <a:r>
              <a:rPr lang="en-US" sz="2600" dirty="0">
                <a:solidFill>
                  <a:srgbClr val="FF0000"/>
                </a:solidFill>
              </a:rPr>
              <a:t> </a:t>
            </a:r>
            <a:r>
              <a:rPr lang="en-US" sz="2600" dirty="0"/>
              <a:t>,</a:t>
            </a:r>
            <a:r>
              <a:rPr lang="en-US" sz="2600" dirty="0">
                <a:solidFill>
                  <a:srgbClr val="FF0000"/>
                </a:solidFill>
              </a:rPr>
              <a:t> </a:t>
            </a:r>
            <a:r>
              <a:rPr lang="en-US" sz="2600" u="sng" dirty="0">
                <a:solidFill>
                  <a:srgbClr val="FF0000"/>
                </a:solidFill>
              </a:rPr>
              <a:t>_B_</a:t>
            </a:r>
            <a:r>
              <a:rPr lang="en-US" sz="2600" dirty="0">
                <a:solidFill>
                  <a:srgbClr val="FF0000"/>
                </a:solidFill>
              </a:rPr>
              <a:t> </a:t>
            </a:r>
            <a:r>
              <a:rPr lang="en-US" sz="2600" dirty="0"/>
              <a:t>, </a:t>
            </a:r>
            <a:r>
              <a:rPr lang="en-US" sz="2600" u="sng" dirty="0">
                <a:solidFill>
                  <a:srgbClr val="FF0000"/>
                </a:solidFill>
              </a:rPr>
              <a:t>_AB_</a:t>
            </a:r>
            <a:r>
              <a:rPr lang="en-US" sz="2600" dirty="0">
                <a:solidFill>
                  <a:srgbClr val="FF0000"/>
                </a:solidFill>
              </a:rPr>
              <a:t> </a:t>
            </a:r>
            <a:r>
              <a:rPr lang="en-US" sz="2600" dirty="0"/>
              <a:t>(universal recipient), and </a:t>
            </a:r>
            <a:r>
              <a:rPr lang="en-US" sz="2600" u="sng" dirty="0">
                <a:solidFill>
                  <a:srgbClr val="FF0000"/>
                </a:solidFill>
              </a:rPr>
              <a:t>_O_</a:t>
            </a:r>
            <a:r>
              <a:rPr lang="en-US" sz="2600" dirty="0"/>
              <a:t> (universal donor)</a:t>
            </a:r>
          </a:p>
          <a:p>
            <a:pPr>
              <a:buNone/>
            </a:pPr>
            <a:endParaRPr lang="en-US" sz="2800" dirty="0"/>
          </a:p>
          <a:p>
            <a:pPr>
              <a:buNone/>
            </a:pPr>
            <a:endParaRPr lang="en-US" sz="2800" dirty="0"/>
          </a:p>
          <a:p>
            <a:pPr>
              <a:buNone/>
            </a:pPr>
            <a:endParaRPr lang="en-US" sz="2800" dirty="0"/>
          </a:p>
          <a:p>
            <a:pPr>
              <a:buNone/>
            </a:pPr>
            <a:endParaRPr lang="en-US" sz="2800" dirty="0"/>
          </a:p>
        </p:txBody>
      </p:sp>
      <p:pic>
        <p:nvPicPr>
          <p:cNvPr id="4098" name="Picture 2" descr="http://teenskepchick.org/files/2012/09/bloodty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514600"/>
            <a:ext cx="553059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8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Circulatory System</a:t>
            </a:r>
          </a:p>
        </p:txBody>
      </p:sp>
      <p:sp>
        <p:nvSpPr>
          <p:cNvPr id="3" name="Content Placeholder 2"/>
          <p:cNvSpPr>
            <a:spLocks noGrp="1"/>
          </p:cNvSpPr>
          <p:nvPr>
            <p:ph idx="1"/>
          </p:nvPr>
        </p:nvSpPr>
        <p:spPr>
          <a:xfrm>
            <a:off x="609600" y="838200"/>
            <a:ext cx="10972800" cy="762000"/>
          </a:xfrm>
        </p:spPr>
        <p:txBody>
          <a:bodyPr/>
          <a:lstStyle/>
          <a:p>
            <a:pPr>
              <a:buNone/>
            </a:pPr>
            <a:r>
              <a:rPr lang="en-US" b="1" dirty="0"/>
              <a:t>Pathway of Blood: </a:t>
            </a:r>
          </a:p>
        </p:txBody>
      </p:sp>
      <p:sp>
        <p:nvSpPr>
          <p:cNvPr id="6" name="TextBox 5"/>
          <p:cNvSpPr txBox="1"/>
          <p:nvPr/>
        </p:nvSpPr>
        <p:spPr>
          <a:xfrm>
            <a:off x="762000" y="1587390"/>
            <a:ext cx="1524000"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Vena Cava</a:t>
            </a:r>
          </a:p>
        </p:txBody>
      </p:sp>
      <p:sp>
        <p:nvSpPr>
          <p:cNvPr id="7" name="TextBox 6"/>
          <p:cNvSpPr txBox="1"/>
          <p:nvPr/>
        </p:nvSpPr>
        <p:spPr>
          <a:xfrm>
            <a:off x="2590800" y="1599618"/>
            <a:ext cx="1752600"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Right Atrium</a:t>
            </a:r>
          </a:p>
        </p:txBody>
      </p:sp>
      <p:sp>
        <p:nvSpPr>
          <p:cNvPr id="8" name="TextBox 7"/>
          <p:cNvSpPr txBox="1"/>
          <p:nvPr/>
        </p:nvSpPr>
        <p:spPr>
          <a:xfrm>
            <a:off x="4648200" y="1599618"/>
            <a:ext cx="2057400"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Right Ventricle</a:t>
            </a:r>
          </a:p>
        </p:txBody>
      </p:sp>
      <p:sp>
        <p:nvSpPr>
          <p:cNvPr id="10" name="TextBox 9"/>
          <p:cNvSpPr txBox="1"/>
          <p:nvPr/>
        </p:nvSpPr>
        <p:spPr>
          <a:xfrm>
            <a:off x="7010400" y="1599618"/>
            <a:ext cx="2438400"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Pulmonary Artery</a:t>
            </a:r>
          </a:p>
        </p:txBody>
      </p:sp>
      <p:cxnSp>
        <p:nvCxnSpPr>
          <p:cNvPr id="12" name="Straight Arrow Connector 11"/>
          <p:cNvCxnSpPr/>
          <p:nvPr/>
        </p:nvCxnSpPr>
        <p:spPr>
          <a:xfrm>
            <a:off x="2286000" y="1845515"/>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54491" y="1587390"/>
            <a:ext cx="990600" cy="461665"/>
          </a:xfrm>
          <a:prstGeom prst="rect">
            <a:avLst/>
          </a:prstGeom>
          <a:gradFill flip="none" rotWithShape="1">
            <a:gsLst>
              <a:gs pos="100000">
                <a:srgbClr val="FF0000"/>
              </a:gs>
              <a:gs pos="0">
                <a:srgbClr val="0070C0"/>
              </a:gs>
            </a:gsLst>
            <a:lin ang="0" scaled="1"/>
            <a:tileRect/>
          </a:gradFill>
          <a:ln w="28575">
            <a:solidFill>
              <a:srgbClr val="0070C0"/>
            </a:solidFill>
          </a:ln>
        </p:spPr>
        <p:txBody>
          <a:bodyPr wrap="square" rtlCol="0">
            <a:spAutoFit/>
          </a:bodyPr>
          <a:lstStyle/>
          <a:p>
            <a:pPr algn="ctr"/>
            <a:r>
              <a:rPr lang="en-US" sz="2400" dirty="0"/>
              <a:t>Lungs</a:t>
            </a:r>
          </a:p>
        </p:txBody>
      </p:sp>
      <p:sp>
        <p:nvSpPr>
          <p:cNvPr id="16" name="TextBox 15"/>
          <p:cNvSpPr txBox="1"/>
          <p:nvPr/>
        </p:nvSpPr>
        <p:spPr>
          <a:xfrm>
            <a:off x="3352800" y="2376058"/>
            <a:ext cx="1676400" cy="461665"/>
          </a:xfrm>
          <a:prstGeom prst="rect">
            <a:avLst/>
          </a:prstGeom>
          <a:solidFill>
            <a:srgbClr val="FF0000"/>
          </a:solidFill>
          <a:ln w="28575">
            <a:solidFill>
              <a:srgbClr val="FF0000"/>
            </a:solidFill>
          </a:ln>
        </p:spPr>
        <p:txBody>
          <a:bodyPr wrap="square" rtlCol="0">
            <a:spAutoFit/>
          </a:bodyPr>
          <a:lstStyle/>
          <a:p>
            <a:pPr algn="ctr"/>
            <a:r>
              <a:rPr lang="en-US" sz="2400" dirty="0"/>
              <a:t>Left Atrium</a:t>
            </a:r>
          </a:p>
        </p:txBody>
      </p:sp>
      <p:sp>
        <p:nvSpPr>
          <p:cNvPr id="17" name="TextBox 16"/>
          <p:cNvSpPr txBox="1"/>
          <p:nvPr/>
        </p:nvSpPr>
        <p:spPr>
          <a:xfrm>
            <a:off x="762000" y="2376057"/>
            <a:ext cx="2286000" cy="461665"/>
          </a:xfrm>
          <a:prstGeom prst="rect">
            <a:avLst/>
          </a:prstGeom>
          <a:solidFill>
            <a:srgbClr val="FF0000"/>
          </a:solidFill>
          <a:ln w="28575">
            <a:solidFill>
              <a:srgbClr val="FF0000"/>
            </a:solidFill>
          </a:ln>
        </p:spPr>
        <p:txBody>
          <a:bodyPr wrap="square" rtlCol="0">
            <a:spAutoFit/>
          </a:bodyPr>
          <a:lstStyle/>
          <a:p>
            <a:pPr algn="ctr"/>
            <a:r>
              <a:rPr lang="en-US" sz="2400" dirty="0"/>
              <a:t>Pulmonary Vein</a:t>
            </a:r>
          </a:p>
        </p:txBody>
      </p:sp>
      <p:sp>
        <p:nvSpPr>
          <p:cNvPr id="18" name="TextBox 17"/>
          <p:cNvSpPr txBox="1"/>
          <p:nvPr/>
        </p:nvSpPr>
        <p:spPr>
          <a:xfrm>
            <a:off x="5334000" y="2376058"/>
            <a:ext cx="1828800" cy="461665"/>
          </a:xfrm>
          <a:prstGeom prst="rect">
            <a:avLst/>
          </a:prstGeom>
          <a:solidFill>
            <a:srgbClr val="FF0000"/>
          </a:solidFill>
          <a:ln w="28575">
            <a:solidFill>
              <a:srgbClr val="FF0000"/>
            </a:solidFill>
          </a:ln>
        </p:spPr>
        <p:txBody>
          <a:bodyPr wrap="square" rtlCol="0">
            <a:spAutoFit/>
          </a:bodyPr>
          <a:lstStyle/>
          <a:p>
            <a:pPr algn="ctr"/>
            <a:r>
              <a:rPr lang="en-US" sz="2400" dirty="0"/>
              <a:t>Left Ventricle</a:t>
            </a:r>
          </a:p>
        </p:txBody>
      </p:sp>
      <p:sp>
        <p:nvSpPr>
          <p:cNvPr id="19" name="TextBox 18"/>
          <p:cNvSpPr txBox="1"/>
          <p:nvPr/>
        </p:nvSpPr>
        <p:spPr>
          <a:xfrm>
            <a:off x="8758238" y="2388723"/>
            <a:ext cx="1219200" cy="461665"/>
          </a:xfrm>
          <a:prstGeom prst="rect">
            <a:avLst/>
          </a:prstGeom>
          <a:solidFill>
            <a:srgbClr val="FF0000"/>
          </a:solidFill>
          <a:ln w="28575">
            <a:solidFill>
              <a:srgbClr val="FF0000"/>
            </a:solidFill>
          </a:ln>
        </p:spPr>
        <p:txBody>
          <a:bodyPr wrap="square" rtlCol="0">
            <a:spAutoFit/>
          </a:bodyPr>
          <a:lstStyle/>
          <a:p>
            <a:pPr algn="ctr"/>
            <a:r>
              <a:rPr lang="en-US" sz="2400" dirty="0"/>
              <a:t>Arteries</a:t>
            </a:r>
          </a:p>
        </p:txBody>
      </p:sp>
      <p:sp>
        <p:nvSpPr>
          <p:cNvPr id="20" name="TextBox 19"/>
          <p:cNvSpPr txBox="1"/>
          <p:nvPr/>
        </p:nvSpPr>
        <p:spPr>
          <a:xfrm>
            <a:off x="7448984" y="2374868"/>
            <a:ext cx="1004455" cy="461665"/>
          </a:xfrm>
          <a:prstGeom prst="rect">
            <a:avLst/>
          </a:prstGeom>
          <a:solidFill>
            <a:srgbClr val="FF0000"/>
          </a:solidFill>
          <a:ln w="28575">
            <a:solidFill>
              <a:srgbClr val="FF0000"/>
            </a:solidFill>
          </a:ln>
        </p:spPr>
        <p:txBody>
          <a:bodyPr wrap="square" rtlCol="0">
            <a:spAutoFit/>
          </a:bodyPr>
          <a:lstStyle/>
          <a:p>
            <a:pPr algn="ctr"/>
            <a:r>
              <a:rPr lang="en-US" sz="2400" dirty="0"/>
              <a:t>Aorta</a:t>
            </a:r>
          </a:p>
        </p:txBody>
      </p:sp>
      <p:sp>
        <p:nvSpPr>
          <p:cNvPr id="22" name="TextBox 21"/>
          <p:cNvSpPr txBox="1"/>
          <p:nvPr/>
        </p:nvSpPr>
        <p:spPr>
          <a:xfrm>
            <a:off x="784256" y="3180812"/>
            <a:ext cx="3009900" cy="461665"/>
          </a:xfrm>
          <a:prstGeom prst="rect">
            <a:avLst/>
          </a:prstGeom>
          <a:gradFill flip="none" rotWithShape="1">
            <a:gsLst>
              <a:gs pos="0">
                <a:srgbClr val="FF0000"/>
              </a:gs>
              <a:gs pos="100000">
                <a:srgbClr val="0070C0"/>
              </a:gs>
            </a:gsLst>
            <a:lin ang="0" scaled="1"/>
            <a:tileRect/>
          </a:gradFill>
          <a:ln w="28575">
            <a:solidFill>
              <a:srgbClr val="0070C0"/>
            </a:solidFill>
          </a:ln>
        </p:spPr>
        <p:txBody>
          <a:bodyPr wrap="square" rtlCol="0">
            <a:spAutoFit/>
          </a:bodyPr>
          <a:lstStyle/>
          <a:p>
            <a:pPr algn="ctr"/>
            <a:r>
              <a:rPr lang="en-US" sz="2400" dirty="0"/>
              <a:t>Capillaries (Body Cells)</a:t>
            </a:r>
          </a:p>
        </p:txBody>
      </p:sp>
      <p:sp>
        <p:nvSpPr>
          <p:cNvPr id="23" name="TextBox 22"/>
          <p:cNvSpPr txBox="1"/>
          <p:nvPr/>
        </p:nvSpPr>
        <p:spPr>
          <a:xfrm>
            <a:off x="4098957" y="3166957"/>
            <a:ext cx="865909"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Veins</a:t>
            </a:r>
          </a:p>
        </p:txBody>
      </p:sp>
      <p:sp>
        <p:nvSpPr>
          <p:cNvPr id="24" name="TextBox 23"/>
          <p:cNvSpPr txBox="1"/>
          <p:nvPr/>
        </p:nvSpPr>
        <p:spPr>
          <a:xfrm>
            <a:off x="5241956" y="3166956"/>
            <a:ext cx="1524000" cy="461665"/>
          </a:xfrm>
          <a:prstGeom prst="rect">
            <a:avLst/>
          </a:prstGeom>
          <a:solidFill>
            <a:schemeClr val="tx2">
              <a:lumMod val="60000"/>
              <a:lumOff val="40000"/>
            </a:schemeClr>
          </a:solidFill>
          <a:ln w="28575">
            <a:solidFill>
              <a:srgbClr val="0070C0"/>
            </a:solidFill>
          </a:ln>
        </p:spPr>
        <p:txBody>
          <a:bodyPr wrap="square" rtlCol="0">
            <a:spAutoFit/>
          </a:bodyPr>
          <a:lstStyle/>
          <a:p>
            <a:pPr algn="ctr"/>
            <a:r>
              <a:rPr lang="en-US" sz="2400" dirty="0"/>
              <a:t>Vena Cava</a:t>
            </a:r>
          </a:p>
        </p:txBody>
      </p:sp>
      <p:cxnSp>
        <p:nvCxnSpPr>
          <p:cNvPr id="25" name="Straight Arrow Connector 24"/>
          <p:cNvCxnSpPr/>
          <p:nvPr/>
        </p:nvCxnSpPr>
        <p:spPr>
          <a:xfrm>
            <a:off x="3048000" y="2633578"/>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691745" y="1832682"/>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765873" y="1820454"/>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448800" y="1831662"/>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043055" y="2621350"/>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343400" y="1832268"/>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162800" y="2580996"/>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015538" y="2603466"/>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474220" y="2599584"/>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794156" y="3391673"/>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937156" y="3405529"/>
            <a:ext cx="304800" cy="122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7" descr="http://www.texasheartinstitute.org/HIC/Anatomy/images/fig1_cross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432" y="3810001"/>
            <a:ext cx="2693369" cy="306798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867401" y="4466831"/>
            <a:ext cx="5714999" cy="646331"/>
          </a:xfrm>
          <a:prstGeom prst="rect">
            <a:avLst/>
          </a:prstGeom>
          <a:noFill/>
        </p:spPr>
        <p:txBody>
          <a:bodyPr wrap="square" rtlCol="0">
            <a:spAutoFit/>
          </a:bodyPr>
          <a:lstStyle/>
          <a:p>
            <a:r>
              <a:rPr lang="en-US" b="1" dirty="0"/>
              <a:t>** Color flow of blood through the body using </a:t>
            </a:r>
            <a:br>
              <a:rPr lang="en-US" b="1" dirty="0"/>
            </a:br>
            <a:r>
              <a:rPr lang="en-US" b="1" dirty="0">
                <a:solidFill>
                  <a:srgbClr val="FF0000"/>
                </a:solidFill>
              </a:rPr>
              <a:t>Red (Carrying Oxygen) </a:t>
            </a:r>
            <a:r>
              <a:rPr lang="en-US" b="1" dirty="0"/>
              <a:t>and</a:t>
            </a:r>
            <a:r>
              <a:rPr lang="en-US" b="1" dirty="0">
                <a:solidFill>
                  <a:srgbClr val="FF0000"/>
                </a:solidFill>
              </a:rPr>
              <a:t> </a:t>
            </a:r>
            <a:r>
              <a:rPr lang="en-US" b="1" dirty="0">
                <a:solidFill>
                  <a:srgbClr val="00B0F0"/>
                </a:solidFill>
              </a:rPr>
              <a:t>Blue (Carrying Carbon Dioxide)</a:t>
            </a:r>
          </a:p>
        </p:txBody>
      </p:sp>
    </p:spTree>
    <p:extLst>
      <p:ext uri="{BB962C8B-B14F-4D97-AF65-F5344CB8AC3E}">
        <p14:creationId xmlns:p14="http://schemas.microsoft.com/office/powerpoint/2010/main" val="15641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5" grpId="0" animBg="1"/>
      <p:bldP spid="16" grpId="0" animBg="1"/>
      <p:bldP spid="17" grpId="0" animBg="1"/>
      <p:bldP spid="18" grpId="0" animBg="1"/>
      <p:bldP spid="19" grpId="0" animBg="1"/>
      <p:bldP spid="20" grpId="0" animBg="1"/>
      <p:bldP spid="22" grpId="0" animBg="1"/>
      <p:bldP spid="23" grpId="0" animBg="1"/>
      <p:bldP spid="24" grpId="0" animBg="1"/>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lstStyle/>
          <a:p>
            <a:r>
              <a:rPr lang="en-US" dirty="0"/>
              <a:t>Circulatory System</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351381"/>
            <a:ext cx="449580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09600" y="990600"/>
            <a:ext cx="5943600" cy="3657600"/>
          </a:xfrm>
        </p:spPr>
        <p:txBody>
          <a:bodyPr>
            <a:normAutofit/>
          </a:bodyPr>
          <a:lstStyle/>
          <a:p>
            <a:pPr>
              <a:buNone/>
            </a:pPr>
            <a:r>
              <a:rPr lang="en-US" b="1" dirty="0"/>
              <a:t>Diseases/Disorders:</a:t>
            </a:r>
          </a:p>
          <a:p>
            <a:pPr>
              <a:buNone/>
            </a:pPr>
            <a:r>
              <a:rPr lang="en-US" dirty="0"/>
              <a:t>   1. </a:t>
            </a:r>
            <a:r>
              <a:rPr lang="en-US" u="sng" dirty="0">
                <a:solidFill>
                  <a:srgbClr val="FF0000"/>
                </a:solidFill>
              </a:rPr>
              <a:t>Heart Attack</a:t>
            </a:r>
            <a:r>
              <a:rPr lang="en-US" dirty="0">
                <a:solidFill>
                  <a:srgbClr val="FF0000"/>
                </a:solidFill>
              </a:rPr>
              <a:t> </a:t>
            </a:r>
            <a:r>
              <a:rPr lang="en-US" dirty="0"/>
              <a:t>– interruption of blood supply to part of heart, causing heart cells to die; caused by blockage of coronary artery (plaque)</a:t>
            </a:r>
          </a:p>
          <a:p>
            <a:pPr>
              <a:buNone/>
            </a:pPr>
            <a:endParaRPr lang="en-US" sz="2800" dirty="0">
              <a:solidFill>
                <a:srgbClr val="FF0000"/>
              </a:solidFill>
            </a:endParaRPr>
          </a:p>
          <a:p>
            <a:pPr>
              <a:buNone/>
            </a:pPr>
            <a:endParaRPr lang="en-US" sz="6000" dirty="0">
              <a:solidFill>
                <a:srgbClr val="FF0000"/>
              </a:solidFill>
            </a:endParaRPr>
          </a:p>
          <a:p>
            <a:pPr>
              <a:buNone/>
            </a:pPr>
            <a:endParaRPr lang="en-US" sz="2800" dirty="0"/>
          </a:p>
        </p:txBody>
      </p:sp>
      <p:pic>
        <p:nvPicPr>
          <p:cNvPr id="10242" name="Picture 2" descr="http://newsimg.bbc.co.uk/media/images/45736000/jpg/_45736351_plaq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684" y="4708779"/>
            <a:ext cx="2819400" cy="212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Circulatory System</a:t>
            </a:r>
          </a:p>
        </p:txBody>
      </p:sp>
      <p:sp>
        <p:nvSpPr>
          <p:cNvPr id="3" name="Content Placeholder 2"/>
          <p:cNvSpPr>
            <a:spLocks noGrp="1"/>
          </p:cNvSpPr>
          <p:nvPr>
            <p:ph idx="1"/>
          </p:nvPr>
        </p:nvSpPr>
        <p:spPr>
          <a:xfrm>
            <a:off x="609600" y="1295400"/>
            <a:ext cx="10972800" cy="2971800"/>
          </a:xfrm>
        </p:spPr>
        <p:txBody>
          <a:bodyPr>
            <a:normAutofit/>
          </a:bodyPr>
          <a:lstStyle/>
          <a:p>
            <a:pPr>
              <a:buNone/>
            </a:pPr>
            <a:r>
              <a:rPr lang="en-US" b="1" dirty="0"/>
              <a:t>Diseases/Disorders:</a:t>
            </a:r>
          </a:p>
          <a:p>
            <a:pPr>
              <a:buNone/>
            </a:pPr>
            <a:r>
              <a:rPr lang="en-US" dirty="0"/>
              <a:t>   2. </a:t>
            </a:r>
            <a:r>
              <a:rPr lang="en-US" u="sng" dirty="0">
                <a:solidFill>
                  <a:srgbClr val="FF0000"/>
                </a:solidFill>
              </a:rPr>
              <a:t>Sickle Cell Anemia</a:t>
            </a:r>
            <a:r>
              <a:rPr lang="en-US" dirty="0">
                <a:solidFill>
                  <a:srgbClr val="FF0000"/>
                </a:solidFill>
              </a:rPr>
              <a:t> </a:t>
            </a:r>
            <a:r>
              <a:rPr lang="en-US" dirty="0"/>
              <a:t>– genetic blood disorder; </a:t>
            </a:r>
          </a:p>
          <a:p>
            <a:pPr>
              <a:buNone/>
            </a:pPr>
            <a:r>
              <a:rPr lang="en-US" sz="2800" dirty="0"/>
              <a:t>          </a:t>
            </a:r>
            <a:r>
              <a:rPr lang="en-US" dirty="0"/>
              <a:t>RBC’s are sickled shaped due to mutation of </a:t>
            </a:r>
          </a:p>
          <a:p>
            <a:pPr>
              <a:buNone/>
            </a:pPr>
            <a:r>
              <a:rPr lang="en-US" dirty="0">
                <a:solidFill>
                  <a:srgbClr val="FF0000"/>
                </a:solidFill>
              </a:rPr>
              <a:t>         </a:t>
            </a:r>
            <a:r>
              <a:rPr lang="en-US" dirty="0"/>
              <a:t>hemoglobin; blood clots easily</a:t>
            </a: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55298" name="Picture 2" descr="http://upload.wikimedia.org/wikipedia/commons/thumb/a/ac/Sickle_cell_01.jpg/230px-Sickle_cell_01.jpg"/>
          <p:cNvPicPr>
            <a:picLocks noChangeAspect="1" noChangeArrowheads="1"/>
          </p:cNvPicPr>
          <p:nvPr/>
        </p:nvPicPr>
        <p:blipFill>
          <a:blip r:embed="rId2" cstate="print"/>
          <a:srcRect b="52174"/>
          <a:stretch>
            <a:fillRect/>
          </a:stretch>
        </p:blipFill>
        <p:spPr bwMode="auto">
          <a:xfrm>
            <a:off x="1641764" y="4038601"/>
            <a:ext cx="3352800" cy="2565621"/>
          </a:xfrm>
          <a:prstGeom prst="rect">
            <a:avLst/>
          </a:prstGeom>
          <a:noFill/>
        </p:spPr>
      </p:pic>
      <p:pic>
        <p:nvPicPr>
          <p:cNvPr id="5" name="Picture 2" descr="http://upload.wikimedia.org/wikipedia/commons/thumb/a/ac/Sickle_cell_01.jpg/230px-Sickle_cell_01.jpg"/>
          <p:cNvPicPr>
            <a:picLocks noChangeAspect="1" noChangeArrowheads="1"/>
          </p:cNvPicPr>
          <p:nvPr/>
        </p:nvPicPr>
        <p:blipFill>
          <a:blip r:embed="rId2" cstate="print"/>
          <a:srcRect t="47826"/>
          <a:stretch>
            <a:fillRect/>
          </a:stretch>
        </p:blipFill>
        <p:spPr bwMode="auto">
          <a:xfrm>
            <a:off x="5070764" y="4114800"/>
            <a:ext cx="3048000" cy="2544418"/>
          </a:xfrm>
          <a:prstGeom prst="rect">
            <a:avLst/>
          </a:prstGeom>
          <a:noFill/>
        </p:spPr>
      </p:pic>
      <p:pic>
        <p:nvPicPr>
          <p:cNvPr id="55300" name="Picture 4" descr="http://termlifeinsurancemales.com/wp-content/uploads/2012/04/sickle-cell-anemia.jpg"/>
          <p:cNvPicPr>
            <a:picLocks noChangeAspect="1" noChangeArrowheads="1"/>
          </p:cNvPicPr>
          <p:nvPr/>
        </p:nvPicPr>
        <p:blipFill>
          <a:blip r:embed="rId3" cstate="print"/>
          <a:srcRect/>
          <a:stretch>
            <a:fillRect/>
          </a:stretch>
        </p:blipFill>
        <p:spPr bwMode="auto">
          <a:xfrm>
            <a:off x="8153400" y="4419600"/>
            <a:ext cx="2632364" cy="1524000"/>
          </a:xfrm>
          <a:prstGeom prst="rect">
            <a:avLst/>
          </a:prstGeom>
          <a:noFill/>
        </p:spPr>
      </p:pic>
    </p:spTree>
    <p:extLst>
      <p:ext uri="{BB962C8B-B14F-4D97-AF65-F5344CB8AC3E}">
        <p14:creationId xmlns:p14="http://schemas.microsoft.com/office/powerpoint/2010/main" val="26889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Autofit/>
          </a:bodyPr>
          <a:lstStyle/>
          <a:p>
            <a:r>
              <a:rPr lang="en-US" sz="7200" dirty="0">
                <a:solidFill>
                  <a:srgbClr val="00B0F0"/>
                </a:solidFill>
                <a:latin typeface="Kristen ITC" pitchFamily="66" charset="0"/>
                <a:ea typeface="GungsuhChe" pitchFamily="49" charset="-127"/>
              </a:rPr>
              <a:t>Integumentary System</a:t>
            </a:r>
          </a:p>
        </p:txBody>
      </p:sp>
      <p:pic>
        <p:nvPicPr>
          <p:cNvPr id="9218" name="Picture 2" descr="http://ineradicablestain.com/skin-closeup-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2895601"/>
            <a:ext cx="5105400"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12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Circulatory System</a:t>
            </a:r>
          </a:p>
        </p:txBody>
      </p:sp>
      <p:sp>
        <p:nvSpPr>
          <p:cNvPr id="3" name="Content Placeholder 2"/>
          <p:cNvSpPr>
            <a:spLocks noGrp="1"/>
          </p:cNvSpPr>
          <p:nvPr>
            <p:ph idx="1"/>
          </p:nvPr>
        </p:nvSpPr>
        <p:spPr>
          <a:xfrm>
            <a:off x="609600" y="1295400"/>
            <a:ext cx="10972800" cy="2971800"/>
          </a:xfrm>
        </p:spPr>
        <p:txBody>
          <a:bodyPr>
            <a:normAutofit/>
          </a:bodyPr>
          <a:lstStyle/>
          <a:p>
            <a:pPr>
              <a:buNone/>
            </a:pPr>
            <a:r>
              <a:rPr lang="en-US" b="1" dirty="0"/>
              <a:t>Diseases/Disorders:</a:t>
            </a:r>
          </a:p>
          <a:p>
            <a:pPr>
              <a:buNone/>
            </a:pPr>
            <a:r>
              <a:rPr lang="en-US" dirty="0"/>
              <a:t>   3. </a:t>
            </a:r>
            <a:r>
              <a:rPr lang="en-US" u="sng" dirty="0">
                <a:solidFill>
                  <a:srgbClr val="FF0000"/>
                </a:solidFill>
              </a:rPr>
              <a:t>Heart Murmur</a:t>
            </a:r>
            <a:r>
              <a:rPr lang="en-US" dirty="0">
                <a:solidFill>
                  <a:srgbClr val="FF0000"/>
                </a:solidFill>
              </a:rPr>
              <a:t> </a:t>
            </a:r>
            <a:r>
              <a:rPr lang="en-US" dirty="0"/>
              <a:t>– pathologic heart sounds due to turbulent blood flow</a:t>
            </a: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54274" name="Picture 2" descr="http://img.bhs4.com/4c/c/4cc286b7adbad0d233c818ab293a7571ba1eab8e_large.jpg"/>
          <p:cNvPicPr>
            <a:picLocks noChangeAspect="1" noChangeArrowheads="1"/>
          </p:cNvPicPr>
          <p:nvPr/>
        </p:nvPicPr>
        <p:blipFill>
          <a:blip r:embed="rId2" cstate="print"/>
          <a:srcRect t="5455" b="7273"/>
          <a:stretch>
            <a:fillRect/>
          </a:stretch>
        </p:blipFill>
        <p:spPr bwMode="auto">
          <a:xfrm>
            <a:off x="3733801" y="3048000"/>
            <a:ext cx="4365625" cy="3810000"/>
          </a:xfrm>
          <a:prstGeom prst="rect">
            <a:avLst/>
          </a:prstGeom>
          <a:noFill/>
        </p:spPr>
      </p:pic>
    </p:spTree>
    <p:extLst>
      <p:ext uri="{BB962C8B-B14F-4D97-AF65-F5344CB8AC3E}">
        <p14:creationId xmlns:p14="http://schemas.microsoft.com/office/powerpoint/2010/main" val="27975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Circulatory System</a:t>
            </a:r>
          </a:p>
        </p:txBody>
      </p:sp>
      <p:sp>
        <p:nvSpPr>
          <p:cNvPr id="3" name="Content Placeholder 2"/>
          <p:cNvSpPr>
            <a:spLocks noGrp="1"/>
          </p:cNvSpPr>
          <p:nvPr>
            <p:ph idx="1"/>
          </p:nvPr>
        </p:nvSpPr>
        <p:spPr/>
        <p:txBody>
          <a:bodyPr/>
          <a:lstStyle/>
          <a:p>
            <a:pPr>
              <a:buNone/>
            </a:pPr>
            <a:r>
              <a:rPr lang="en-US" dirty="0">
                <a:hlinkClick r:id="rId2"/>
              </a:rPr>
              <a:t>http://www.youtube.com/watch?v=LqhvmUEdOYY</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763000" cy="1143000"/>
          </a:xfrm>
        </p:spPr>
        <p:txBody>
          <a:bodyPr>
            <a:noAutofit/>
          </a:bodyPr>
          <a:lstStyle/>
          <a:p>
            <a:r>
              <a:rPr lang="en-US" sz="7200" dirty="0">
                <a:solidFill>
                  <a:srgbClr val="00B0F0"/>
                </a:solidFill>
                <a:latin typeface="Kristen ITC" pitchFamily="66" charset="0"/>
                <a:ea typeface="GungsuhChe" pitchFamily="49" charset="-127"/>
              </a:rPr>
              <a:t>Respiratory System</a:t>
            </a:r>
          </a:p>
        </p:txBody>
      </p:sp>
      <p:pic>
        <p:nvPicPr>
          <p:cNvPr id="53250" name="Picture 2" descr="http://2.bp.blogspot.com/-eoVNePsSbEw/TbGZWFhoXcI/AAAAAAAAAPM/cGBG-_xfhO0/s320/human+lung.jpg"/>
          <p:cNvPicPr>
            <a:picLocks noChangeAspect="1" noChangeArrowheads="1"/>
          </p:cNvPicPr>
          <p:nvPr/>
        </p:nvPicPr>
        <p:blipFill>
          <a:blip r:embed="rId2" cstate="print">
            <a:clrChange>
              <a:clrFrom>
                <a:srgbClr val="FFFAFE"/>
              </a:clrFrom>
              <a:clrTo>
                <a:srgbClr val="FFFAFE">
                  <a:alpha val="0"/>
                </a:srgbClr>
              </a:clrTo>
            </a:clrChange>
          </a:blip>
          <a:srcRect/>
          <a:stretch>
            <a:fillRect/>
          </a:stretch>
        </p:blipFill>
        <p:spPr bwMode="auto">
          <a:xfrm>
            <a:off x="4114800" y="2133600"/>
            <a:ext cx="3962400" cy="3888105"/>
          </a:xfrm>
          <a:prstGeom prst="rect">
            <a:avLst/>
          </a:prstGeom>
          <a:noFill/>
        </p:spPr>
      </p:pic>
    </p:spTree>
    <p:extLst>
      <p:ext uri="{BB962C8B-B14F-4D97-AF65-F5344CB8AC3E}">
        <p14:creationId xmlns:p14="http://schemas.microsoft.com/office/powerpoint/2010/main" val="3203482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847726"/>
            <a:ext cx="10972800" cy="1209675"/>
          </a:xfrm>
        </p:spPr>
        <p:txBody>
          <a:bodyPr/>
          <a:lstStyle/>
          <a:p>
            <a:pPr>
              <a:buNone/>
            </a:pPr>
            <a:r>
              <a:rPr lang="en-US" b="1" dirty="0"/>
              <a:t>Major Organs/Parts Involved:</a:t>
            </a:r>
          </a:p>
          <a:p>
            <a:pPr>
              <a:buNone/>
            </a:pPr>
            <a:r>
              <a:rPr lang="en-US" sz="2800" dirty="0"/>
              <a:t>    1. </a:t>
            </a:r>
            <a:r>
              <a:rPr lang="en-US" sz="2800" u="sng" dirty="0">
                <a:solidFill>
                  <a:srgbClr val="FF0000"/>
                </a:solidFill>
              </a:rPr>
              <a:t>Mouth/Nose</a:t>
            </a:r>
            <a:r>
              <a:rPr lang="en-US" sz="2800" dirty="0">
                <a:solidFill>
                  <a:srgbClr val="FF0000"/>
                </a:solidFill>
              </a:rPr>
              <a:t> </a:t>
            </a:r>
            <a:r>
              <a:rPr lang="en-US" sz="2800" dirty="0"/>
              <a:t>– site of air intake</a:t>
            </a:r>
          </a:p>
          <a:p>
            <a:pPr>
              <a:buNone/>
            </a:pPr>
            <a:endParaRPr lang="en-US" dirty="0">
              <a:solidFill>
                <a:srgbClr val="FF0000"/>
              </a:solidFill>
            </a:endParaRPr>
          </a:p>
          <a:p>
            <a:pPr>
              <a:buNone/>
            </a:pPr>
            <a:endParaRPr lang="en-US" dirty="0">
              <a:solidFill>
                <a:srgbClr val="FF0000"/>
              </a:solidFill>
            </a:endParaRPr>
          </a:p>
          <a:p>
            <a:pPr>
              <a:buNone/>
            </a:pP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762001"/>
            <a:ext cx="9753600" cy="1819275"/>
          </a:xfrm>
        </p:spPr>
        <p:txBody>
          <a:bodyPr>
            <a:normAutofit/>
          </a:bodyPr>
          <a:lstStyle/>
          <a:p>
            <a:pPr>
              <a:buNone/>
            </a:pPr>
            <a:r>
              <a:rPr lang="en-US" b="1" dirty="0"/>
              <a:t>Major Organs/Parts Involved:</a:t>
            </a:r>
          </a:p>
          <a:p>
            <a:pPr>
              <a:buNone/>
            </a:pPr>
            <a:r>
              <a:rPr lang="en-US" sz="2800" dirty="0">
                <a:solidFill>
                  <a:srgbClr val="FF0000"/>
                </a:solidFill>
              </a:rPr>
              <a:t>	</a:t>
            </a:r>
            <a:r>
              <a:rPr lang="en-US" sz="2400" dirty="0"/>
              <a:t>2. </a:t>
            </a:r>
            <a:r>
              <a:rPr lang="en-US" sz="2400" u="sng" dirty="0">
                <a:solidFill>
                  <a:srgbClr val="FF0000"/>
                </a:solidFill>
              </a:rPr>
              <a:t>Epiglottis</a:t>
            </a:r>
            <a:r>
              <a:rPr lang="en-US" sz="2400" dirty="0">
                <a:solidFill>
                  <a:srgbClr val="FF0000"/>
                </a:solidFill>
              </a:rPr>
              <a:t> </a:t>
            </a:r>
            <a:r>
              <a:rPr lang="en-US" sz="2400" dirty="0"/>
              <a:t>– thin covering over larynx to prevent food from</a:t>
            </a:r>
          </a:p>
          <a:p>
            <a:pPr>
              <a:buNone/>
            </a:pPr>
            <a:r>
              <a:rPr lang="en-US" sz="2400" dirty="0"/>
              <a:t>              getting in windpipe</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31" name="TextBox 30"/>
          <p:cNvSpPr txBox="1"/>
          <p:nvPr/>
        </p:nvSpPr>
        <p:spPr>
          <a:xfrm>
            <a:off x="2057401" y="3733801"/>
            <a:ext cx="1981199"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33" name="Straight Connector 32"/>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Epiglottis</a:t>
            </a:r>
            <a:endParaRPr lang="en-US" sz="2400" dirty="0"/>
          </a:p>
        </p:txBody>
      </p:sp>
    </p:spTree>
    <p:extLst>
      <p:ext uri="{BB962C8B-B14F-4D97-AF65-F5344CB8AC3E}">
        <p14:creationId xmlns:p14="http://schemas.microsoft.com/office/powerpoint/2010/main" val="18416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847726"/>
            <a:ext cx="9753600" cy="1209675"/>
          </a:xfrm>
        </p:spPr>
        <p:txBody>
          <a:bodyPr/>
          <a:lstStyle/>
          <a:p>
            <a:pPr>
              <a:buNone/>
            </a:pPr>
            <a:r>
              <a:rPr lang="en-US" b="1" dirty="0"/>
              <a:t>Major Organs/Parts Involved:</a:t>
            </a:r>
          </a:p>
          <a:p>
            <a:pPr>
              <a:buNone/>
            </a:pPr>
            <a:r>
              <a:rPr lang="en-US" sz="2800" dirty="0"/>
              <a:t>     3. </a:t>
            </a:r>
            <a:r>
              <a:rPr lang="en-US" sz="2800" u="sng" dirty="0">
                <a:solidFill>
                  <a:srgbClr val="FF0000"/>
                </a:solidFill>
              </a:rPr>
              <a:t>Pharynx</a:t>
            </a:r>
            <a:r>
              <a:rPr lang="en-US" sz="2800" dirty="0">
                <a:solidFill>
                  <a:srgbClr val="FF0000"/>
                </a:solidFill>
              </a:rPr>
              <a:t> </a:t>
            </a:r>
            <a:r>
              <a:rPr lang="en-US" sz="2800" dirty="0"/>
              <a:t>– connects mouth/nose to larynx</a:t>
            </a:r>
            <a:endParaRPr lang="en-US" dirty="0">
              <a:solidFill>
                <a:srgbClr val="FF0000"/>
              </a:solidFill>
            </a:endParaRPr>
          </a:p>
          <a:p>
            <a:pPr>
              <a:buNone/>
            </a:pPr>
            <a:endParaRPr lang="en-US" dirty="0">
              <a:solidFill>
                <a:srgbClr val="FF0000"/>
              </a:solidFill>
            </a:endParaRPr>
          </a:p>
          <a:p>
            <a:pPr>
              <a:buNone/>
            </a:pP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Pharynx</a:t>
            </a:r>
          </a:p>
        </p:txBody>
      </p:sp>
      <p:cxnSp>
        <p:nvCxnSpPr>
          <p:cNvPr id="30" name="Straight Connector 29"/>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33" name="TextBox 32">
            <a:extLst>
              <a:ext uri="{FF2B5EF4-FFF2-40B4-BE49-F238E27FC236}">
                <a16:creationId xmlns:a16="http://schemas.microsoft.com/office/drawing/2014/main" id="{B5F877D3-916D-4D87-A472-0E7566D25D53}"/>
              </a:ext>
            </a:extLst>
          </p:cNvPr>
          <p:cNvSpPr txBox="1"/>
          <p:nvPr/>
        </p:nvSpPr>
        <p:spPr>
          <a:xfrm>
            <a:off x="7879535" y="2577282"/>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5637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847726"/>
            <a:ext cx="9753600" cy="1209675"/>
          </a:xfrm>
        </p:spPr>
        <p:txBody>
          <a:bodyPr/>
          <a:lstStyle/>
          <a:p>
            <a:pPr>
              <a:buNone/>
            </a:pPr>
            <a:r>
              <a:rPr lang="en-US" b="1" dirty="0"/>
              <a:t>Major Organs/Parts Involved:</a:t>
            </a:r>
          </a:p>
          <a:p>
            <a:pPr>
              <a:buNone/>
            </a:pPr>
            <a:r>
              <a:rPr lang="en-US" sz="2800" dirty="0"/>
              <a:t>     4. </a:t>
            </a:r>
            <a:r>
              <a:rPr lang="en-US" sz="2800" u="sng" dirty="0">
                <a:solidFill>
                  <a:srgbClr val="FF0000"/>
                </a:solidFill>
              </a:rPr>
              <a:t>Larynx</a:t>
            </a:r>
            <a:r>
              <a:rPr lang="en-US" sz="2800" dirty="0">
                <a:solidFill>
                  <a:srgbClr val="FF0000"/>
                </a:solidFill>
              </a:rPr>
              <a:t> </a:t>
            </a:r>
            <a:r>
              <a:rPr lang="en-US" sz="2800" dirty="0"/>
              <a:t>– voice box</a:t>
            </a:r>
          </a:p>
          <a:p>
            <a:pPr>
              <a:buNone/>
            </a:pPr>
            <a:endParaRPr lang="en-US" dirty="0">
              <a:solidFill>
                <a:srgbClr val="FF0000"/>
              </a:solidFill>
            </a:endParaRPr>
          </a:p>
          <a:p>
            <a:pPr>
              <a:buNone/>
            </a:pP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Larynx</a:t>
            </a:r>
          </a:p>
        </p:txBody>
      </p:sp>
      <p:cxnSp>
        <p:nvCxnSpPr>
          <p:cNvPr id="31" name="Straight Connector 30"/>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34" name="TextBox 33">
            <a:extLst>
              <a:ext uri="{FF2B5EF4-FFF2-40B4-BE49-F238E27FC236}">
                <a16:creationId xmlns:a16="http://schemas.microsoft.com/office/drawing/2014/main" id="{812195F1-E73B-4E31-B98A-9BAC6221F7B9}"/>
              </a:ext>
            </a:extLst>
          </p:cNvPr>
          <p:cNvSpPr txBox="1"/>
          <p:nvPr/>
        </p:nvSpPr>
        <p:spPr>
          <a:xfrm>
            <a:off x="7880702" y="2570364"/>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336061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847726"/>
            <a:ext cx="9753600" cy="1819275"/>
          </a:xfrm>
        </p:spPr>
        <p:txBody>
          <a:bodyPr/>
          <a:lstStyle/>
          <a:p>
            <a:pPr>
              <a:buNone/>
            </a:pPr>
            <a:r>
              <a:rPr lang="en-US" b="1" dirty="0"/>
              <a:t>Major Organs/Parts Involved:</a:t>
            </a:r>
          </a:p>
          <a:p>
            <a:pPr>
              <a:buNone/>
            </a:pPr>
            <a:r>
              <a:rPr lang="en-US" sz="2800" dirty="0"/>
              <a:t>    5. </a:t>
            </a:r>
            <a:r>
              <a:rPr lang="en-US" sz="2800" u="sng" dirty="0">
                <a:solidFill>
                  <a:srgbClr val="FF0000"/>
                </a:solidFill>
              </a:rPr>
              <a:t>Trachea</a:t>
            </a:r>
            <a:r>
              <a:rPr lang="en-US" sz="2800" dirty="0">
                <a:solidFill>
                  <a:srgbClr val="FF0000"/>
                </a:solidFill>
              </a:rPr>
              <a:t> </a:t>
            </a:r>
            <a:r>
              <a:rPr lang="en-US" sz="2800" dirty="0"/>
              <a:t>– windpipe; C-shaped cartilage rings</a:t>
            </a:r>
            <a:r>
              <a:rPr lang="en-US" sz="2800" dirty="0">
                <a:solidFill>
                  <a:srgbClr val="FF0000"/>
                </a:solidFill>
              </a:rPr>
              <a:t> </a:t>
            </a:r>
            <a:r>
              <a:rPr lang="en-US" sz="2800" dirty="0"/>
              <a:t>to hold</a:t>
            </a:r>
          </a:p>
          <a:p>
            <a:pPr>
              <a:buNone/>
            </a:pPr>
            <a:r>
              <a:rPr lang="en-US" sz="2800" dirty="0"/>
              <a:t>           open</a:t>
            </a:r>
            <a:endParaRPr lang="en-US" sz="2800" dirty="0">
              <a:solidFill>
                <a:srgbClr val="FF0000"/>
              </a:solidFill>
            </a:endParaRPr>
          </a:p>
          <a:p>
            <a:pPr>
              <a:buNone/>
            </a:pPr>
            <a:endParaRPr lang="en-US"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Trachea</a:t>
            </a:r>
          </a:p>
        </p:txBody>
      </p:sp>
      <p:sp>
        <p:nvSpPr>
          <p:cNvPr id="31" name="TextBox 30"/>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cxnSp>
        <p:nvCxnSpPr>
          <p:cNvPr id="33" name="Straight Connector 32"/>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35" name="TextBox 34">
            <a:extLst>
              <a:ext uri="{FF2B5EF4-FFF2-40B4-BE49-F238E27FC236}">
                <a16:creationId xmlns:a16="http://schemas.microsoft.com/office/drawing/2014/main" id="{EEACB3D2-3544-48EC-90C0-6D7892F77234}"/>
              </a:ext>
            </a:extLst>
          </p:cNvPr>
          <p:cNvSpPr txBox="1"/>
          <p:nvPr/>
        </p:nvSpPr>
        <p:spPr>
          <a:xfrm>
            <a:off x="7877836" y="2578416"/>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293528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dirty="0"/>
              <a:t>Respiratory System</a:t>
            </a:r>
          </a:p>
        </p:txBody>
      </p:sp>
      <p:sp>
        <p:nvSpPr>
          <p:cNvPr id="3" name="Content Placeholder 2"/>
          <p:cNvSpPr>
            <a:spLocks noGrp="1"/>
          </p:cNvSpPr>
          <p:nvPr>
            <p:ph idx="1"/>
          </p:nvPr>
        </p:nvSpPr>
        <p:spPr>
          <a:xfrm>
            <a:off x="609600" y="685801"/>
            <a:ext cx="10058400" cy="1819275"/>
          </a:xfrm>
        </p:spPr>
        <p:txBody>
          <a:bodyPr>
            <a:normAutofit/>
          </a:bodyPr>
          <a:lstStyle/>
          <a:p>
            <a:pPr>
              <a:buNone/>
            </a:pPr>
            <a:r>
              <a:rPr lang="en-US" b="1" dirty="0"/>
              <a:t>Major Organs/Parts Involved:</a:t>
            </a:r>
          </a:p>
          <a:p>
            <a:pPr>
              <a:buNone/>
            </a:pPr>
            <a:r>
              <a:rPr lang="en-US" sz="2400" dirty="0"/>
              <a:t>6. </a:t>
            </a:r>
            <a:r>
              <a:rPr lang="en-US" sz="2400" u="sng" dirty="0">
                <a:solidFill>
                  <a:srgbClr val="FF0000"/>
                </a:solidFill>
              </a:rPr>
              <a:t>Lung</a:t>
            </a:r>
            <a:r>
              <a:rPr lang="en-US" sz="2400" dirty="0">
                <a:solidFill>
                  <a:srgbClr val="FF0000"/>
                </a:solidFill>
              </a:rPr>
              <a:t> </a:t>
            </a:r>
            <a:r>
              <a:rPr lang="en-US" sz="2400" dirty="0"/>
              <a:t>– organ that transports O</a:t>
            </a:r>
            <a:r>
              <a:rPr lang="en-US" sz="2400" baseline="-25000" dirty="0"/>
              <a:t>2</a:t>
            </a:r>
            <a:r>
              <a:rPr lang="en-US" sz="2400" dirty="0"/>
              <a:t> into bloodstream and releases </a:t>
            </a:r>
          </a:p>
          <a:p>
            <a:pPr>
              <a:buNone/>
            </a:pPr>
            <a:r>
              <a:rPr lang="en-US" sz="2400" dirty="0"/>
              <a:t>	             CO</a:t>
            </a:r>
            <a:r>
              <a:rPr lang="en-US" sz="2400" baseline="-25000" dirty="0"/>
              <a:t>2</a:t>
            </a:r>
            <a:r>
              <a:rPr lang="en-US" sz="2400" dirty="0"/>
              <a:t> to atmosphere</a:t>
            </a: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Trachea</a:t>
            </a:r>
          </a:p>
        </p:txBody>
      </p:sp>
      <p:sp>
        <p:nvSpPr>
          <p:cNvPr id="31" name="TextBox 30"/>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sp>
        <p:nvSpPr>
          <p:cNvPr id="33" name="TextBox 32"/>
          <p:cNvSpPr txBox="1"/>
          <p:nvPr/>
        </p:nvSpPr>
        <p:spPr>
          <a:xfrm>
            <a:off x="2133600" y="44196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Lung</a:t>
            </a:r>
          </a:p>
        </p:txBody>
      </p:sp>
      <p:cxnSp>
        <p:nvCxnSpPr>
          <p:cNvPr id="34" name="Straight Connector 33"/>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3662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762001"/>
            <a:ext cx="9753600" cy="1819275"/>
          </a:xfrm>
        </p:spPr>
        <p:txBody>
          <a:bodyPr>
            <a:normAutofit/>
          </a:bodyPr>
          <a:lstStyle/>
          <a:p>
            <a:pPr>
              <a:buNone/>
            </a:pPr>
            <a:r>
              <a:rPr lang="en-US" b="1" dirty="0"/>
              <a:t>Major Organs/Parts Involved:</a:t>
            </a:r>
          </a:p>
          <a:p>
            <a:pPr>
              <a:buNone/>
            </a:pPr>
            <a:r>
              <a:rPr lang="en-US" sz="2800" dirty="0">
                <a:solidFill>
                  <a:srgbClr val="FF0000"/>
                </a:solidFill>
              </a:rPr>
              <a:t>	</a:t>
            </a:r>
            <a:r>
              <a:rPr lang="en-US" sz="2800" dirty="0"/>
              <a:t>7. </a:t>
            </a:r>
            <a:r>
              <a:rPr lang="en-US" sz="2800" u="sng" dirty="0">
                <a:solidFill>
                  <a:srgbClr val="FF0000"/>
                </a:solidFill>
              </a:rPr>
              <a:t>Bronchus</a:t>
            </a:r>
            <a:r>
              <a:rPr lang="en-US" sz="2800" dirty="0">
                <a:solidFill>
                  <a:srgbClr val="FF0000"/>
                </a:solidFill>
              </a:rPr>
              <a:t> </a:t>
            </a:r>
            <a:r>
              <a:rPr lang="en-US" sz="2800" dirty="0"/>
              <a:t>– </a:t>
            </a:r>
            <a:r>
              <a:rPr lang="en-US" sz="2800" b="1" dirty="0"/>
              <a:t>left &amp; right; </a:t>
            </a:r>
            <a:r>
              <a:rPr lang="en-US" sz="2800" dirty="0"/>
              <a:t>passageway of air to lungs</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Trachea</a:t>
            </a:r>
          </a:p>
        </p:txBody>
      </p:sp>
      <p:sp>
        <p:nvSpPr>
          <p:cNvPr id="31" name="TextBox 30"/>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sp>
        <p:nvSpPr>
          <p:cNvPr id="34" name="TextBox 33"/>
          <p:cNvSpPr txBox="1"/>
          <p:nvPr/>
        </p:nvSpPr>
        <p:spPr>
          <a:xfrm>
            <a:off x="8000998" y="5103167"/>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Left Bronchus</a:t>
            </a:r>
          </a:p>
        </p:txBody>
      </p:sp>
      <p:sp>
        <p:nvSpPr>
          <p:cNvPr id="35" name="TextBox 34"/>
          <p:cNvSpPr txBox="1"/>
          <p:nvPr/>
        </p:nvSpPr>
        <p:spPr>
          <a:xfrm>
            <a:off x="1953490" y="5105401"/>
            <a:ext cx="216131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Right Bronchus</a:t>
            </a:r>
          </a:p>
        </p:txBody>
      </p:sp>
      <p:sp>
        <p:nvSpPr>
          <p:cNvPr id="36" name="TextBox 35"/>
          <p:cNvSpPr txBox="1"/>
          <p:nvPr/>
        </p:nvSpPr>
        <p:spPr>
          <a:xfrm>
            <a:off x="2133600" y="4412442"/>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Lung</a:t>
            </a:r>
          </a:p>
        </p:txBody>
      </p:sp>
      <p:cxnSp>
        <p:nvCxnSpPr>
          <p:cNvPr id="38" name="Straight Connector 37"/>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319393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Integumentary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Major Organs/Parts Involved:</a:t>
            </a:r>
          </a:p>
          <a:p>
            <a:pPr>
              <a:buNone/>
            </a:pPr>
            <a:r>
              <a:rPr lang="en-US" dirty="0"/>
              <a:t>   - </a:t>
            </a:r>
            <a:r>
              <a:rPr lang="en-US" sz="3600" dirty="0">
                <a:solidFill>
                  <a:srgbClr val="FF0000"/>
                </a:solidFill>
              </a:rPr>
              <a:t>Skin, Hair, and Glands (also Nails)</a:t>
            </a:r>
          </a:p>
          <a:p>
            <a:pPr>
              <a:buNone/>
            </a:pPr>
            <a:endParaRPr lang="en-US" sz="3600" dirty="0">
              <a:solidFill>
                <a:srgbClr val="FF0000"/>
              </a:solidFill>
            </a:endParaRPr>
          </a:p>
          <a:p>
            <a:pPr>
              <a:buNone/>
            </a:pPr>
            <a:r>
              <a:rPr lang="en-US" b="1" dirty="0"/>
              <a:t>Functions/Roles:</a:t>
            </a:r>
          </a:p>
          <a:p>
            <a:pPr>
              <a:buNone/>
            </a:pPr>
            <a:r>
              <a:rPr lang="en-US" dirty="0">
                <a:solidFill>
                  <a:srgbClr val="FF0000"/>
                </a:solidFill>
              </a:rPr>
              <a:t>	1. Protection/Defense from foreign particles</a:t>
            </a:r>
          </a:p>
          <a:p>
            <a:pPr>
              <a:buNone/>
            </a:pPr>
            <a:r>
              <a:rPr lang="en-US" dirty="0">
                <a:solidFill>
                  <a:srgbClr val="FF0000"/>
                </a:solidFill>
              </a:rPr>
              <a:t>	2. Heat exchange (maintain homeostasis)</a:t>
            </a:r>
          </a:p>
          <a:p>
            <a:pPr>
              <a:buNone/>
            </a:pPr>
            <a:r>
              <a:rPr lang="en-US" dirty="0">
                <a:solidFill>
                  <a:srgbClr val="FF0000"/>
                </a:solidFill>
              </a:rPr>
              <a:t>	3. Sensation ( stimulus/response)  </a:t>
            </a:r>
          </a:p>
          <a:p>
            <a:pPr>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762001"/>
            <a:ext cx="9753600" cy="1219201"/>
          </a:xfrm>
        </p:spPr>
        <p:txBody>
          <a:bodyPr>
            <a:normAutofit/>
          </a:bodyPr>
          <a:lstStyle/>
          <a:p>
            <a:pPr>
              <a:buNone/>
            </a:pPr>
            <a:r>
              <a:rPr lang="en-US" b="1" dirty="0"/>
              <a:t>Major Organs/Parts Involved:</a:t>
            </a:r>
          </a:p>
          <a:p>
            <a:pPr>
              <a:buNone/>
            </a:pPr>
            <a:r>
              <a:rPr lang="en-US" sz="2800" dirty="0">
                <a:solidFill>
                  <a:srgbClr val="FF0000"/>
                </a:solidFill>
              </a:rPr>
              <a:t>	</a:t>
            </a:r>
            <a:r>
              <a:rPr lang="en-US" sz="2800" dirty="0"/>
              <a:t>8. </a:t>
            </a:r>
            <a:r>
              <a:rPr lang="en-US" sz="2800" u="sng" dirty="0">
                <a:solidFill>
                  <a:srgbClr val="FF0000"/>
                </a:solidFill>
              </a:rPr>
              <a:t>Bronchioles</a:t>
            </a:r>
            <a:r>
              <a:rPr lang="en-US" sz="2800" dirty="0">
                <a:solidFill>
                  <a:srgbClr val="FF0000"/>
                </a:solidFill>
              </a:rPr>
              <a:t> </a:t>
            </a:r>
            <a:r>
              <a:rPr lang="en-US" sz="2800" dirty="0"/>
              <a:t>– </a:t>
            </a:r>
            <a:r>
              <a:rPr lang="en-US" sz="2800" b="1" dirty="0"/>
              <a:t>left &amp; right; </a:t>
            </a:r>
            <a:r>
              <a:rPr lang="en-US" sz="2800" dirty="0"/>
              <a:t>lead air into lungs</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39000" y="61722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Trachea</a:t>
            </a:r>
          </a:p>
        </p:txBody>
      </p:sp>
      <p:sp>
        <p:nvSpPr>
          <p:cNvPr id="34" name="TextBox 33"/>
          <p:cNvSpPr txBox="1"/>
          <p:nvPr/>
        </p:nvSpPr>
        <p:spPr>
          <a:xfrm>
            <a:off x="8000998" y="5103167"/>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Left Bronchus</a:t>
            </a:r>
          </a:p>
        </p:txBody>
      </p:sp>
      <p:sp>
        <p:nvSpPr>
          <p:cNvPr id="35" name="TextBox 34"/>
          <p:cNvSpPr txBox="1"/>
          <p:nvPr/>
        </p:nvSpPr>
        <p:spPr>
          <a:xfrm>
            <a:off x="1953490" y="5105401"/>
            <a:ext cx="2161310" cy="461665"/>
          </a:xfrm>
          <a:prstGeom prst="rect">
            <a:avLst/>
          </a:prstGeom>
          <a:solidFill>
            <a:schemeClr val="bg1"/>
          </a:solidFill>
          <a:ln w="28575">
            <a:solidFill>
              <a:schemeClr val="tx1"/>
            </a:solidFill>
          </a:ln>
        </p:spPr>
        <p:txBody>
          <a:bodyPr wrap="square" rtlCol="0">
            <a:spAutoFit/>
          </a:bodyPr>
          <a:lstStyle/>
          <a:p>
            <a:pPr algn="ctr"/>
            <a:r>
              <a:rPr lang="en-US" sz="2400" dirty="0"/>
              <a:t>Right Bronchus</a:t>
            </a:r>
          </a:p>
        </p:txBody>
      </p:sp>
      <p:sp>
        <p:nvSpPr>
          <p:cNvPr id="36" name="TextBox 35"/>
          <p:cNvSpPr txBox="1"/>
          <p:nvPr/>
        </p:nvSpPr>
        <p:spPr>
          <a:xfrm>
            <a:off x="2133600" y="4412442"/>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Lung</a:t>
            </a:r>
          </a:p>
        </p:txBody>
      </p:sp>
      <p:sp>
        <p:nvSpPr>
          <p:cNvPr id="38" name="TextBox 37"/>
          <p:cNvSpPr txBox="1"/>
          <p:nvPr/>
        </p:nvSpPr>
        <p:spPr>
          <a:xfrm>
            <a:off x="8000998" y="57912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Bronchioles</a:t>
            </a:r>
          </a:p>
        </p:txBody>
      </p:sp>
      <p:sp>
        <p:nvSpPr>
          <p:cNvPr id="41" name="TextBox 40"/>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cxnSp>
        <p:nvCxnSpPr>
          <p:cNvPr id="42" name="Straight Connector 41"/>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27388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762000"/>
            <a:ext cx="9753600" cy="1752600"/>
          </a:xfrm>
        </p:spPr>
        <p:txBody>
          <a:bodyPr>
            <a:normAutofit/>
          </a:bodyPr>
          <a:lstStyle/>
          <a:p>
            <a:pPr>
              <a:buNone/>
            </a:pPr>
            <a:r>
              <a:rPr lang="en-US" b="1" dirty="0"/>
              <a:t>Major Organs/Parts Involved:</a:t>
            </a:r>
          </a:p>
          <a:p>
            <a:pPr>
              <a:buNone/>
            </a:pPr>
            <a:r>
              <a:rPr lang="en-US" sz="2800" dirty="0">
                <a:solidFill>
                  <a:srgbClr val="FF0000"/>
                </a:solidFill>
              </a:rPr>
              <a:t>	</a:t>
            </a:r>
            <a:r>
              <a:rPr lang="en-US" sz="2800" dirty="0"/>
              <a:t>9. </a:t>
            </a:r>
            <a:r>
              <a:rPr lang="en-US" sz="2800" u="sng" dirty="0">
                <a:solidFill>
                  <a:srgbClr val="FF0000"/>
                </a:solidFill>
              </a:rPr>
              <a:t>Alveoli</a:t>
            </a:r>
            <a:r>
              <a:rPr lang="en-US" sz="2800" dirty="0">
                <a:solidFill>
                  <a:srgbClr val="FF0000"/>
                </a:solidFill>
              </a:rPr>
              <a:t> </a:t>
            </a:r>
            <a:r>
              <a:rPr lang="en-US" sz="2800" dirty="0"/>
              <a:t>– air sac; site of gas exchange with blood</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Trachea</a:t>
            </a:r>
          </a:p>
        </p:txBody>
      </p:sp>
      <p:sp>
        <p:nvSpPr>
          <p:cNvPr id="34" name="TextBox 33"/>
          <p:cNvSpPr txBox="1"/>
          <p:nvPr/>
        </p:nvSpPr>
        <p:spPr>
          <a:xfrm>
            <a:off x="8000998" y="5103167"/>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Left Bronchus</a:t>
            </a:r>
          </a:p>
        </p:txBody>
      </p:sp>
      <p:sp>
        <p:nvSpPr>
          <p:cNvPr id="35" name="TextBox 34"/>
          <p:cNvSpPr txBox="1"/>
          <p:nvPr/>
        </p:nvSpPr>
        <p:spPr>
          <a:xfrm>
            <a:off x="1953490" y="5105401"/>
            <a:ext cx="2161310" cy="461665"/>
          </a:xfrm>
          <a:prstGeom prst="rect">
            <a:avLst/>
          </a:prstGeom>
          <a:solidFill>
            <a:schemeClr val="bg1"/>
          </a:solidFill>
          <a:ln w="28575">
            <a:solidFill>
              <a:schemeClr val="tx1"/>
            </a:solidFill>
          </a:ln>
        </p:spPr>
        <p:txBody>
          <a:bodyPr wrap="square" rtlCol="0">
            <a:spAutoFit/>
          </a:bodyPr>
          <a:lstStyle/>
          <a:p>
            <a:pPr algn="ctr"/>
            <a:r>
              <a:rPr lang="en-US" sz="2400" dirty="0"/>
              <a:t>Right Bronchus</a:t>
            </a:r>
          </a:p>
        </p:txBody>
      </p:sp>
      <p:sp>
        <p:nvSpPr>
          <p:cNvPr id="36" name="TextBox 35"/>
          <p:cNvSpPr txBox="1"/>
          <p:nvPr/>
        </p:nvSpPr>
        <p:spPr>
          <a:xfrm>
            <a:off x="2133600" y="4412442"/>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Lung</a:t>
            </a:r>
          </a:p>
        </p:txBody>
      </p:sp>
      <p:sp>
        <p:nvSpPr>
          <p:cNvPr id="38" name="TextBox 37"/>
          <p:cNvSpPr txBox="1"/>
          <p:nvPr/>
        </p:nvSpPr>
        <p:spPr>
          <a:xfrm>
            <a:off x="8000998" y="57912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Bronchioles</a:t>
            </a:r>
          </a:p>
        </p:txBody>
      </p:sp>
      <p:sp>
        <p:nvSpPr>
          <p:cNvPr id="41" name="TextBox 40"/>
          <p:cNvSpPr txBox="1"/>
          <p:nvPr/>
        </p:nvSpPr>
        <p:spPr>
          <a:xfrm>
            <a:off x="2161309" y="6241474"/>
            <a:ext cx="1939636"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42" name="TextBox 41"/>
          <p:cNvSpPr txBox="1"/>
          <p:nvPr/>
        </p:nvSpPr>
        <p:spPr>
          <a:xfrm>
            <a:off x="8001000" y="6324601"/>
            <a:ext cx="1963882"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Alveoli</a:t>
            </a:r>
          </a:p>
        </p:txBody>
      </p:sp>
      <p:sp>
        <p:nvSpPr>
          <p:cNvPr id="47" name="TextBox 46"/>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cxnSp>
        <p:nvCxnSpPr>
          <p:cNvPr id="48" name="Straight Connector 47"/>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4408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Respiratory System</a:t>
            </a:r>
          </a:p>
        </p:txBody>
      </p:sp>
      <p:sp>
        <p:nvSpPr>
          <p:cNvPr id="3" name="Content Placeholder 2"/>
          <p:cNvSpPr>
            <a:spLocks noGrp="1"/>
          </p:cNvSpPr>
          <p:nvPr>
            <p:ph idx="1"/>
          </p:nvPr>
        </p:nvSpPr>
        <p:spPr>
          <a:xfrm>
            <a:off x="609600" y="762000"/>
            <a:ext cx="9753600" cy="1752600"/>
          </a:xfrm>
        </p:spPr>
        <p:txBody>
          <a:bodyPr>
            <a:normAutofit/>
          </a:bodyPr>
          <a:lstStyle/>
          <a:p>
            <a:pPr>
              <a:buNone/>
            </a:pPr>
            <a:r>
              <a:rPr lang="en-US" b="1" dirty="0"/>
              <a:t>Major Organs/Parts Involved:</a:t>
            </a:r>
          </a:p>
          <a:p>
            <a:pPr>
              <a:buNone/>
            </a:pPr>
            <a:r>
              <a:rPr lang="en-US" sz="2800" dirty="0">
                <a:solidFill>
                  <a:srgbClr val="FF0000"/>
                </a:solidFill>
              </a:rPr>
              <a:t>	</a:t>
            </a:r>
            <a:r>
              <a:rPr lang="en-US" sz="2800" dirty="0"/>
              <a:t>10. </a:t>
            </a:r>
            <a:r>
              <a:rPr lang="en-US" sz="2800" u="sng" dirty="0">
                <a:solidFill>
                  <a:srgbClr val="FF0000"/>
                </a:solidFill>
              </a:rPr>
              <a:t>Diaphragm</a:t>
            </a:r>
            <a:r>
              <a:rPr lang="en-US" sz="2800" dirty="0">
                <a:solidFill>
                  <a:srgbClr val="FF0000"/>
                </a:solidFill>
              </a:rPr>
              <a:t> </a:t>
            </a:r>
            <a:r>
              <a:rPr lang="en-US" sz="2800" dirty="0"/>
              <a:t>– muscle underneath ribcage; functions in </a:t>
            </a:r>
          </a:p>
          <a:p>
            <a:pPr>
              <a:buNone/>
            </a:pPr>
            <a:r>
              <a:rPr lang="en-US" sz="2800" dirty="0">
                <a:solidFill>
                  <a:srgbClr val="FF0000"/>
                </a:solidFill>
              </a:rPr>
              <a:t>           </a:t>
            </a:r>
            <a:r>
              <a:rPr lang="en-US" sz="2800" dirty="0"/>
              <a:t>breathing</a:t>
            </a: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 name="Picture 3" descr="C:\Users\perdue\Downloads\resp system.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1" y="1981201"/>
            <a:ext cx="4493895" cy="4876800"/>
          </a:xfrm>
          <a:prstGeom prst="rect">
            <a:avLst/>
          </a:prstGeom>
          <a:noFill/>
          <a:ln>
            <a:noFill/>
          </a:ln>
        </p:spPr>
      </p:pic>
      <p:sp>
        <p:nvSpPr>
          <p:cNvPr id="5" name="TextBox 4"/>
          <p:cNvSpPr txBox="1"/>
          <p:nvPr/>
        </p:nvSpPr>
        <p:spPr>
          <a:xfrm>
            <a:off x="2133600" y="26670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2133600" y="266700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Nasal Cavity</a:t>
            </a:r>
          </a:p>
        </p:txBody>
      </p:sp>
      <p:sp>
        <p:nvSpPr>
          <p:cNvPr id="12" name="TextBox 11"/>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133600" y="37338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2133600" y="4419602"/>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2161309"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2175164" y="6248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7" name="TextBox 16"/>
          <p:cNvSpPr txBox="1"/>
          <p:nvPr/>
        </p:nvSpPr>
        <p:spPr>
          <a:xfrm>
            <a:off x="8001000" y="510540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8" name="TextBox 17"/>
          <p:cNvSpPr txBox="1"/>
          <p:nvPr/>
        </p:nvSpPr>
        <p:spPr>
          <a:xfrm>
            <a:off x="7865918" y="4181611"/>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9" name="TextBox 18"/>
          <p:cNvSpPr txBox="1"/>
          <p:nvPr/>
        </p:nvSpPr>
        <p:spPr>
          <a:xfrm>
            <a:off x="7848600" y="31959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0" name="TextBox 19"/>
          <p:cNvSpPr txBox="1"/>
          <p:nvPr/>
        </p:nvSpPr>
        <p:spPr>
          <a:xfrm>
            <a:off x="8001000" y="5786736"/>
            <a:ext cx="19050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21" name="TextBox 20"/>
          <p:cNvSpPr txBox="1"/>
          <p:nvPr/>
        </p:nvSpPr>
        <p:spPr>
          <a:xfrm>
            <a:off x="8059882" y="63246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Alveoli</a:t>
            </a:r>
          </a:p>
        </p:txBody>
      </p:sp>
      <p:sp>
        <p:nvSpPr>
          <p:cNvPr id="11" name="TextBox 10"/>
          <p:cNvSpPr txBox="1"/>
          <p:nvPr/>
        </p:nvSpPr>
        <p:spPr>
          <a:xfrm>
            <a:off x="20574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cxnSp>
        <p:nvCxnSpPr>
          <p:cNvPr id="23" name="Straight Connector 22"/>
          <p:cNvCxnSpPr/>
          <p:nvPr/>
        </p:nvCxnSpPr>
        <p:spPr>
          <a:xfrm>
            <a:off x="4038600" y="3048000"/>
            <a:ext cx="106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66310" y="4648201"/>
            <a:ext cx="1191491"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76256" y="3380509"/>
            <a:ext cx="1281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8600" y="38862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80748" y="3505200"/>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38600" y="5334000"/>
            <a:ext cx="1828800" cy="2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6703138"/>
            <a:ext cx="62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98066" y="4412442"/>
            <a:ext cx="1867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6000" y="5410200"/>
            <a:ext cx="1904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52348" y="6172200"/>
            <a:ext cx="6486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20001" y="6576214"/>
            <a:ext cx="420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48600" y="32004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Pharynx</a:t>
            </a:r>
          </a:p>
        </p:txBody>
      </p:sp>
      <p:sp>
        <p:nvSpPr>
          <p:cNvPr id="30" name="TextBox 29"/>
          <p:cNvSpPr txBox="1"/>
          <p:nvPr/>
        </p:nvSpPr>
        <p:spPr>
          <a:xfrm>
            <a:off x="7872845" y="4181610"/>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Trachea</a:t>
            </a:r>
          </a:p>
        </p:txBody>
      </p:sp>
      <p:sp>
        <p:nvSpPr>
          <p:cNvPr id="34" name="TextBox 33"/>
          <p:cNvSpPr txBox="1"/>
          <p:nvPr/>
        </p:nvSpPr>
        <p:spPr>
          <a:xfrm>
            <a:off x="8000998" y="5103167"/>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Left Bronchus</a:t>
            </a:r>
          </a:p>
        </p:txBody>
      </p:sp>
      <p:sp>
        <p:nvSpPr>
          <p:cNvPr id="35" name="TextBox 34"/>
          <p:cNvSpPr txBox="1"/>
          <p:nvPr/>
        </p:nvSpPr>
        <p:spPr>
          <a:xfrm>
            <a:off x="1953490" y="5105401"/>
            <a:ext cx="2161310" cy="461665"/>
          </a:xfrm>
          <a:prstGeom prst="rect">
            <a:avLst/>
          </a:prstGeom>
          <a:solidFill>
            <a:schemeClr val="bg1"/>
          </a:solidFill>
          <a:ln w="28575">
            <a:solidFill>
              <a:schemeClr val="tx1"/>
            </a:solidFill>
          </a:ln>
        </p:spPr>
        <p:txBody>
          <a:bodyPr wrap="square" rtlCol="0">
            <a:spAutoFit/>
          </a:bodyPr>
          <a:lstStyle/>
          <a:p>
            <a:pPr algn="ctr"/>
            <a:r>
              <a:rPr lang="en-US" sz="2400" dirty="0"/>
              <a:t>Right Bronchus</a:t>
            </a:r>
          </a:p>
        </p:txBody>
      </p:sp>
      <p:sp>
        <p:nvSpPr>
          <p:cNvPr id="36" name="TextBox 35"/>
          <p:cNvSpPr txBox="1"/>
          <p:nvPr/>
        </p:nvSpPr>
        <p:spPr>
          <a:xfrm>
            <a:off x="2133600" y="4412442"/>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Lung</a:t>
            </a:r>
          </a:p>
        </p:txBody>
      </p:sp>
      <p:sp>
        <p:nvSpPr>
          <p:cNvPr id="38" name="TextBox 37"/>
          <p:cNvSpPr txBox="1"/>
          <p:nvPr/>
        </p:nvSpPr>
        <p:spPr>
          <a:xfrm>
            <a:off x="8000998" y="5791201"/>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Bronchioles</a:t>
            </a:r>
          </a:p>
        </p:txBody>
      </p:sp>
      <p:sp>
        <p:nvSpPr>
          <p:cNvPr id="41" name="TextBox 40"/>
          <p:cNvSpPr txBox="1"/>
          <p:nvPr/>
        </p:nvSpPr>
        <p:spPr>
          <a:xfrm>
            <a:off x="2161309" y="6241474"/>
            <a:ext cx="1939636"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Diaphragm</a:t>
            </a:r>
          </a:p>
        </p:txBody>
      </p:sp>
      <p:sp>
        <p:nvSpPr>
          <p:cNvPr id="42" name="TextBox 41"/>
          <p:cNvSpPr txBox="1"/>
          <p:nvPr/>
        </p:nvSpPr>
        <p:spPr>
          <a:xfrm>
            <a:off x="2057400" y="3733801"/>
            <a:ext cx="1981200" cy="461665"/>
          </a:xfrm>
          <a:prstGeom prst="rect">
            <a:avLst/>
          </a:prstGeom>
          <a:solidFill>
            <a:schemeClr val="bg1"/>
          </a:solidFill>
          <a:ln w="28575">
            <a:solidFill>
              <a:schemeClr val="tx1"/>
            </a:solidFill>
          </a:ln>
        </p:spPr>
        <p:txBody>
          <a:bodyPr wrap="square" rtlCol="0">
            <a:spAutoFit/>
          </a:bodyPr>
          <a:lstStyle/>
          <a:p>
            <a:pPr algn="ctr"/>
            <a:r>
              <a:rPr lang="en-US" sz="2400" dirty="0"/>
              <a:t>Larynx</a:t>
            </a:r>
          </a:p>
        </p:txBody>
      </p:sp>
      <p:cxnSp>
        <p:nvCxnSpPr>
          <p:cNvPr id="44" name="Straight Connector 43"/>
          <p:cNvCxnSpPr/>
          <p:nvPr/>
        </p:nvCxnSpPr>
        <p:spPr>
          <a:xfrm flipV="1">
            <a:off x="5867401" y="2884227"/>
            <a:ext cx="2013303" cy="49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80703" y="2579428"/>
            <a:ext cx="1905000" cy="461665"/>
          </a:xfrm>
          <a:prstGeom prst="rect">
            <a:avLst/>
          </a:prstGeom>
          <a:solidFill>
            <a:schemeClr val="bg1"/>
          </a:solidFill>
          <a:ln w="28575">
            <a:solidFill>
              <a:schemeClr val="tx1"/>
            </a:solidFill>
          </a:ln>
        </p:spPr>
        <p:txBody>
          <a:bodyPr wrap="square" rtlCol="0">
            <a:spAutoFit/>
          </a:bodyPr>
          <a:lstStyle/>
          <a:p>
            <a:pPr algn="ctr"/>
            <a:r>
              <a:rPr lang="en-US" sz="2400" dirty="0"/>
              <a:t>Epiglottis</a:t>
            </a:r>
          </a:p>
        </p:txBody>
      </p:sp>
    </p:spTree>
    <p:extLst>
      <p:ext uri="{BB962C8B-B14F-4D97-AF65-F5344CB8AC3E}">
        <p14:creationId xmlns:p14="http://schemas.microsoft.com/office/powerpoint/2010/main" val="375420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Respiratory System</a:t>
            </a:r>
          </a:p>
        </p:txBody>
      </p:sp>
      <p:sp>
        <p:nvSpPr>
          <p:cNvPr id="3" name="Content Placeholder 2"/>
          <p:cNvSpPr>
            <a:spLocks noGrp="1"/>
          </p:cNvSpPr>
          <p:nvPr>
            <p:ph idx="1"/>
          </p:nvPr>
        </p:nvSpPr>
        <p:spPr>
          <a:xfrm>
            <a:off x="609600" y="1371600"/>
            <a:ext cx="10972800" cy="2362200"/>
          </a:xfrm>
        </p:spPr>
        <p:txBody>
          <a:bodyPr/>
          <a:lstStyle/>
          <a:p>
            <a:pPr>
              <a:buNone/>
            </a:pPr>
            <a:r>
              <a:rPr lang="en-US" b="1" dirty="0"/>
              <a:t>Functions/Roles:</a:t>
            </a:r>
          </a:p>
          <a:p>
            <a:pPr>
              <a:buNone/>
            </a:pPr>
            <a:r>
              <a:rPr lang="en-US" dirty="0"/>
              <a:t>	1. </a:t>
            </a:r>
            <a:r>
              <a:rPr lang="en-US" u="sng" dirty="0">
                <a:solidFill>
                  <a:srgbClr val="FF0000"/>
                </a:solidFill>
              </a:rPr>
              <a:t>Gas exchange</a:t>
            </a:r>
            <a:r>
              <a:rPr lang="en-US" dirty="0">
                <a:solidFill>
                  <a:srgbClr val="FF0000"/>
                </a:solidFill>
              </a:rPr>
              <a:t> </a:t>
            </a:r>
            <a:r>
              <a:rPr lang="en-US" dirty="0"/>
              <a:t>– O</a:t>
            </a:r>
            <a:r>
              <a:rPr lang="en-US" baseline="-25000" dirty="0"/>
              <a:t>2</a:t>
            </a:r>
            <a:r>
              <a:rPr lang="en-US" dirty="0"/>
              <a:t> in &amp; CO</a:t>
            </a:r>
            <a:r>
              <a:rPr lang="en-US" baseline="-25000" dirty="0"/>
              <a:t>2</a:t>
            </a:r>
            <a:r>
              <a:rPr lang="en-US" dirty="0"/>
              <a:t> out </a:t>
            </a:r>
            <a:endParaRPr lang="en-US" dirty="0">
              <a:solidFill>
                <a:srgbClr val="FF0000"/>
              </a:solidFill>
            </a:endParaRPr>
          </a:p>
          <a:p>
            <a:pPr>
              <a:buNone/>
            </a:pPr>
            <a:endParaRPr lang="en-US" sz="2800" dirty="0"/>
          </a:p>
        </p:txBody>
      </p:sp>
      <p:pic>
        <p:nvPicPr>
          <p:cNvPr id="4" name="Picture 3" descr="C:\Users\perdue\Downloads\alveoli 2.jpg"/>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714706" y="3388384"/>
            <a:ext cx="3713018" cy="3124201"/>
          </a:xfrm>
          <a:prstGeom prst="rect">
            <a:avLst/>
          </a:prstGeom>
          <a:noFill/>
          <a:ln>
            <a:noFill/>
          </a:ln>
        </p:spPr>
      </p:pic>
      <p:pic>
        <p:nvPicPr>
          <p:cNvPr id="5" name="Picture 4" descr="C:\Users\perdue\Downloads\alveoli.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886200"/>
            <a:ext cx="2895600" cy="2670648"/>
          </a:xfrm>
          <a:prstGeom prst="rect">
            <a:avLst/>
          </a:prstGeom>
          <a:noFill/>
          <a:ln>
            <a:noFill/>
          </a:ln>
        </p:spPr>
      </p:pic>
      <p:sp>
        <p:nvSpPr>
          <p:cNvPr id="6" name="TextBox 5"/>
          <p:cNvSpPr txBox="1"/>
          <p:nvPr/>
        </p:nvSpPr>
        <p:spPr>
          <a:xfrm>
            <a:off x="7391400" y="3519916"/>
            <a:ext cx="2590800" cy="400110"/>
          </a:xfrm>
          <a:prstGeom prst="rect">
            <a:avLst/>
          </a:prstGeom>
          <a:noFill/>
        </p:spPr>
        <p:txBody>
          <a:bodyPr wrap="square" rtlCol="0">
            <a:spAutoFit/>
          </a:bodyPr>
          <a:lstStyle/>
          <a:p>
            <a:pPr algn="ctr"/>
            <a:r>
              <a:rPr lang="en-US" sz="2000" b="1" dirty="0"/>
              <a:t>Alveoli</a:t>
            </a:r>
          </a:p>
        </p:txBody>
      </p:sp>
    </p:spTree>
    <p:extLst>
      <p:ext uri="{BB962C8B-B14F-4D97-AF65-F5344CB8AC3E}">
        <p14:creationId xmlns:p14="http://schemas.microsoft.com/office/powerpoint/2010/main" val="18778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Respiratory System</a:t>
            </a:r>
          </a:p>
        </p:txBody>
      </p:sp>
      <p:sp>
        <p:nvSpPr>
          <p:cNvPr id="3" name="Content Placeholder 2"/>
          <p:cNvSpPr>
            <a:spLocks noGrp="1"/>
          </p:cNvSpPr>
          <p:nvPr>
            <p:ph idx="1"/>
          </p:nvPr>
        </p:nvSpPr>
        <p:spPr>
          <a:xfrm>
            <a:off x="609600" y="1295400"/>
            <a:ext cx="10972800" cy="2971800"/>
          </a:xfrm>
        </p:spPr>
        <p:txBody>
          <a:bodyPr>
            <a:normAutofit/>
          </a:bodyPr>
          <a:lstStyle/>
          <a:p>
            <a:pPr>
              <a:buNone/>
            </a:pPr>
            <a:r>
              <a:rPr lang="en-US" b="1" dirty="0"/>
              <a:t>Diseases/Disorders:</a:t>
            </a:r>
          </a:p>
          <a:p>
            <a:pPr>
              <a:buNone/>
            </a:pPr>
            <a:r>
              <a:rPr lang="en-US" sz="3000" dirty="0"/>
              <a:t>   1. </a:t>
            </a:r>
            <a:r>
              <a:rPr lang="en-US" sz="3000" u="sng" dirty="0">
                <a:solidFill>
                  <a:srgbClr val="FF0000"/>
                </a:solidFill>
              </a:rPr>
              <a:t>Asthma</a:t>
            </a:r>
            <a:r>
              <a:rPr lang="en-US" sz="3000" dirty="0">
                <a:solidFill>
                  <a:srgbClr val="FF0000"/>
                </a:solidFill>
              </a:rPr>
              <a:t> </a:t>
            </a:r>
            <a:r>
              <a:rPr lang="en-US" sz="3000" dirty="0"/>
              <a:t>– inflammation of airway; hard to breathe</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40962" name="Picture 2" descr="http://www.nhlbi.nih.gov/health/health-topics/images/asthma.jpg"/>
          <p:cNvPicPr>
            <a:picLocks noChangeAspect="1" noChangeArrowheads="1"/>
          </p:cNvPicPr>
          <p:nvPr/>
        </p:nvPicPr>
        <p:blipFill>
          <a:blip r:embed="rId2" cstate="print"/>
          <a:srcRect/>
          <a:stretch>
            <a:fillRect/>
          </a:stretch>
        </p:blipFill>
        <p:spPr bwMode="auto">
          <a:xfrm>
            <a:off x="2940354" y="2743200"/>
            <a:ext cx="5975046" cy="3962400"/>
          </a:xfrm>
          <a:prstGeom prst="rect">
            <a:avLst/>
          </a:prstGeom>
          <a:noFill/>
        </p:spPr>
      </p:pic>
    </p:spTree>
    <p:extLst>
      <p:ext uri="{BB962C8B-B14F-4D97-AF65-F5344CB8AC3E}">
        <p14:creationId xmlns:p14="http://schemas.microsoft.com/office/powerpoint/2010/main" val="33530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Respiratory System</a:t>
            </a:r>
          </a:p>
        </p:txBody>
      </p:sp>
      <p:sp>
        <p:nvSpPr>
          <p:cNvPr id="3" name="Content Placeholder 2"/>
          <p:cNvSpPr>
            <a:spLocks noGrp="1"/>
          </p:cNvSpPr>
          <p:nvPr>
            <p:ph idx="1"/>
          </p:nvPr>
        </p:nvSpPr>
        <p:spPr>
          <a:xfrm>
            <a:off x="609600" y="1143000"/>
            <a:ext cx="10972800" cy="2971800"/>
          </a:xfrm>
        </p:spPr>
        <p:txBody>
          <a:bodyPr>
            <a:normAutofit/>
          </a:bodyPr>
          <a:lstStyle/>
          <a:p>
            <a:pPr>
              <a:buNone/>
            </a:pPr>
            <a:r>
              <a:rPr lang="en-US" b="1" dirty="0"/>
              <a:t>Diseases/Disorders:</a:t>
            </a:r>
          </a:p>
          <a:p>
            <a:pPr>
              <a:buNone/>
            </a:pPr>
            <a:r>
              <a:rPr lang="en-US" sz="3000" dirty="0"/>
              <a:t>   2. </a:t>
            </a:r>
            <a:r>
              <a:rPr lang="en-US" sz="3000" u="sng" dirty="0">
                <a:solidFill>
                  <a:srgbClr val="FF0000"/>
                </a:solidFill>
              </a:rPr>
              <a:t>Emphysema</a:t>
            </a:r>
            <a:r>
              <a:rPr lang="en-US" sz="3000" dirty="0">
                <a:solidFill>
                  <a:srgbClr val="FF0000"/>
                </a:solidFill>
              </a:rPr>
              <a:t> </a:t>
            </a:r>
            <a:r>
              <a:rPr lang="en-US" sz="3000" dirty="0"/>
              <a:t>– lung disease; causes shortness of </a:t>
            </a:r>
          </a:p>
          <a:p>
            <a:pPr>
              <a:buNone/>
            </a:pPr>
            <a:r>
              <a:rPr lang="en-US" sz="3000" dirty="0"/>
              <a:t>          breath; most often by tobacco smoking</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9938" name="Picture 2" descr="http://www.pneumrx.com/pneumrx/upload/emphysema.jpg"/>
          <p:cNvPicPr>
            <a:picLocks noChangeAspect="1" noChangeArrowheads="1"/>
          </p:cNvPicPr>
          <p:nvPr/>
        </p:nvPicPr>
        <p:blipFill>
          <a:blip r:embed="rId2" cstate="print"/>
          <a:srcRect/>
          <a:stretch>
            <a:fillRect/>
          </a:stretch>
        </p:blipFill>
        <p:spPr bwMode="auto">
          <a:xfrm>
            <a:off x="819150" y="3276601"/>
            <a:ext cx="4762500" cy="3133726"/>
          </a:xfrm>
          <a:prstGeom prst="rect">
            <a:avLst/>
          </a:prstGeom>
          <a:noFill/>
        </p:spPr>
      </p:pic>
      <p:pic>
        <p:nvPicPr>
          <p:cNvPr id="6" name="Picture 4" descr="http://2.bp.blogspot.com/_EvZPNndO0AU/S8gu2t3FH5I/AAAAAAAAAOk/5zGZqimmp8Q/s1600/11257767.JPG"/>
          <p:cNvPicPr>
            <a:picLocks noChangeAspect="1" noChangeArrowheads="1"/>
          </p:cNvPicPr>
          <p:nvPr/>
        </p:nvPicPr>
        <p:blipFill>
          <a:blip r:embed="rId3" cstate="print"/>
          <a:srcRect l="50000"/>
          <a:stretch>
            <a:fillRect/>
          </a:stretch>
        </p:blipFill>
        <p:spPr bwMode="auto">
          <a:xfrm>
            <a:off x="9542918" y="4631431"/>
            <a:ext cx="2286000" cy="2188846"/>
          </a:xfrm>
          <a:prstGeom prst="rect">
            <a:avLst/>
          </a:prstGeom>
          <a:noFill/>
        </p:spPr>
      </p:pic>
      <p:pic>
        <p:nvPicPr>
          <p:cNvPr id="39940" name="Picture 4" descr="http://2.bp.blogspot.com/_EvZPNndO0AU/S8gu2t3FH5I/AAAAAAAAAOk/5zGZqimmp8Q/s1600/11257767.JPG"/>
          <p:cNvPicPr>
            <a:picLocks noChangeAspect="1" noChangeArrowheads="1"/>
          </p:cNvPicPr>
          <p:nvPr/>
        </p:nvPicPr>
        <p:blipFill>
          <a:blip r:embed="rId3" cstate="print"/>
          <a:srcRect r="50000"/>
          <a:stretch>
            <a:fillRect/>
          </a:stretch>
        </p:blipFill>
        <p:spPr bwMode="auto">
          <a:xfrm>
            <a:off x="6723518" y="2992754"/>
            <a:ext cx="2286000" cy="2188846"/>
          </a:xfrm>
          <a:prstGeom prst="rect">
            <a:avLst/>
          </a:prstGeom>
          <a:noFill/>
        </p:spPr>
      </p:pic>
      <p:sp>
        <p:nvSpPr>
          <p:cNvPr id="7" name="TextBox 6"/>
          <p:cNvSpPr txBox="1"/>
          <p:nvPr/>
        </p:nvSpPr>
        <p:spPr>
          <a:xfrm>
            <a:off x="9009518" y="3297555"/>
            <a:ext cx="914400" cy="646331"/>
          </a:xfrm>
          <a:prstGeom prst="rect">
            <a:avLst/>
          </a:prstGeom>
          <a:noFill/>
        </p:spPr>
        <p:txBody>
          <a:bodyPr wrap="square" rtlCol="0">
            <a:spAutoFit/>
          </a:bodyPr>
          <a:lstStyle/>
          <a:p>
            <a:pPr algn="ctr"/>
            <a:r>
              <a:rPr lang="en-US" dirty="0"/>
              <a:t>Healthy</a:t>
            </a:r>
          </a:p>
          <a:p>
            <a:pPr algn="ctr"/>
            <a:r>
              <a:rPr lang="en-US" dirty="0"/>
              <a:t>Lungs</a:t>
            </a:r>
          </a:p>
        </p:txBody>
      </p:sp>
      <p:sp>
        <p:nvSpPr>
          <p:cNvPr id="8" name="TextBox 7"/>
          <p:cNvSpPr txBox="1"/>
          <p:nvPr/>
        </p:nvSpPr>
        <p:spPr>
          <a:xfrm>
            <a:off x="8323718" y="5601078"/>
            <a:ext cx="1066800" cy="646331"/>
          </a:xfrm>
          <a:prstGeom prst="rect">
            <a:avLst/>
          </a:prstGeom>
          <a:noFill/>
        </p:spPr>
        <p:txBody>
          <a:bodyPr wrap="square" rtlCol="0">
            <a:spAutoFit/>
          </a:bodyPr>
          <a:lstStyle/>
          <a:p>
            <a:pPr algn="ctr"/>
            <a:r>
              <a:rPr lang="en-US" dirty="0"/>
              <a:t>Smoker’s</a:t>
            </a:r>
          </a:p>
          <a:p>
            <a:pPr algn="ctr"/>
            <a:r>
              <a:rPr lang="en-US" dirty="0"/>
              <a:t>Lungs</a:t>
            </a:r>
          </a:p>
        </p:txBody>
      </p:sp>
    </p:spTree>
    <p:extLst>
      <p:ext uri="{BB962C8B-B14F-4D97-AF65-F5344CB8AC3E}">
        <p14:creationId xmlns:p14="http://schemas.microsoft.com/office/powerpoint/2010/main" val="395400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blinds(horizontal)">
                                      <p:cBhvr>
                                        <p:cTn id="17" dur="500"/>
                                        <p:tgtEl>
                                          <p:spTgt spid="3994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lstStyle/>
          <a:p>
            <a:r>
              <a:rPr lang="en-US" dirty="0"/>
              <a:t>Respiratory System</a:t>
            </a:r>
          </a:p>
        </p:txBody>
      </p:sp>
      <p:sp>
        <p:nvSpPr>
          <p:cNvPr id="3" name="Content Placeholder 2"/>
          <p:cNvSpPr>
            <a:spLocks noGrp="1"/>
          </p:cNvSpPr>
          <p:nvPr>
            <p:ph idx="1"/>
          </p:nvPr>
        </p:nvSpPr>
        <p:spPr>
          <a:xfrm>
            <a:off x="609600" y="1066800"/>
            <a:ext cx="10972800" cy="2971800"/>
          </a:xfrm>
        </p:spPr>
        <p:txBody>
          <a:bodyPr>
            <a:normAutofit/>
          </a:bodyPr>
          <a:lstStyle/>
          <a:p>
            <a:pPr>
              <a:buNone/>
            </a:pPr>
            <a:r>
              <a:rPr lang="en-US" b="1" dirty="0"/>
              <a:t>Diseases/Disorders:</a:t>
            </a:r>
          </a:p>
          <a:p>
            <a:pPr>
              <a:buNone/>
            </a:pPr>
            <a:r>
              <a:rPr lang="en-US" sz="3000" dirty="0"/>
              <a:t>   3. </a:t>
            </a:r>
            <a:r>
              <a:rPr lang="en-US" sz="3000" u="sng" dirty="0">
                <a:solidFill>
                  <a:srgbClr val="FF0000"/>
                </a:solidFill>
              </a:rPr>
              <a:t>Tracheotomy</a:t>
            </a:r>
            <a:r>
              <a:rPr lang="en-US" sz="3000" dirty="0">
                <a:solidFill>
                  <a:srgbClr val="FF0000"/>
                </a:solidFill>
              </a:rPr>
              <a:t> </a:t>
            </a:r>
            <a:r>
              <a:rPr lang="en-US" sz="3000" dirty="0"/>
              <a:t>– incision (cut) in trachea &amp; inserting tube in trachea allowing person to breathe without use of mouth</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8914" name="Picture 2" descr="http://academic.amc.edu/martino/grossanatomy/site/Medical/Lab%20Manual/Gastrointestinal/images/tracheotomy.jpg"/>
          <p:cNvPicPr>
            <a:picLocks noChangeAspect="1" noChangeArrowheads="1"/>
          </p:cNvPicPr>
          <p:nvPr/>
        </p:nvPicPr>
        <p:blipFill>
          <a:blip r:embed="rId2" cstate="print"/>
          <a:srcRect/>
          <a:stretch>
            <a:fillRect/>
          </a:stretch>
        </p:blipFill>
        <p:spPr bwMode="auto">
          <a:xfrm>
            <a:off x="1371600" y="3128620"/>
            <a:ext cx="4381500" cy="3524251"/>
          </a:xfrm>
          <a:prstGeom prst="rect">
            <a:avLst/>
          </a:prstGeom>
          <a:noFill/>
        </p:spPr>
      </p:pic>
      <p:pic>
        <p:nvPicPr>
          <p:cNvPr id="38918" name="Picture 6" descr="http://cache.boston.com/resize/bonzai-fba/Globe_Photo/2010/05/27/1275016197_5131/539w.jpg"/>
          <p:cNvPicPr>
            <a:picLocks noChangeAspect="1" noChangeArrowheads="1"/>
          </p:cNvPicPr>
          <p:nvPr/>
        </p:nvPicPr>
        <p:blipFill>
          <a:blip r:embed="rId3" cstate="print"/>
          <a:srcRect/>
          <a:stretch>
            <a:fillRect/>
          </a:stretch>
        </p:blipFill>
        <p:spPr bwMode="auto">
          <a:xfrm>
            <a:off x="8305800" y="3733800"/>
            <a:ext cx="3048000" cy="2957521"/>
          </a:xfrm>
          <a:prstGeom prst="rect">
            <a:avLst/>
          </a:prstGeom>
          <a:noFill/>
        </p:spPr>
      </p:pic>
    </p:spTree>
    <p:extLst>
      <p:ext uri="{BB962C8B-B14F-4D97-AF65-F5344CB8AC3E}">
        <p14:creationId xmlns:p14="http://schemas.microsoft.com/office/powerpoint/2010/main" val="12653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animEffect transition="in" filter="blinds(horizontal)">
                                      <p:cBhvr>
                                        <p:cTn id="11" dur="500"/>
                                        <p:tgtEl>
                                          <p:spTgt spid="38914"/>
                                        </p:tgtEl>
                                      </p:cBhvr>
                                    </p:animEffect>
                                  </p:childTnLst>
                                </p:cTn>
                              </p:par>
                              <p:par>
                                <p:cTn id="12" presetID="3" presetClass="entr" presetSubtype="10" fill="hold" nodeType="withEffect">
                                  <p:stCondLst>
                                    <p:cond delay="0"/>
                                  </p:stCondLst>
                                  <p:childTnLst>
                                    <p:set>
                                      <p:cBhvr>
                                        <p:cTn id="13" dur="1" fill="hold">
                                          <p:stCondLst>
                                            <p:cond delay="0"/>
                                          </p:stCondLst>
                                        </p:cTn>
                                        <p:tgtEl>
                                          <p:spTgt spid="38918"/>
                                        </p:tgtEl>
                                        <p:attrNameLst>
                                          <p:attrName>style.visibility</p:attrName>
                                        </p:attrNameLst>
                                      </p:cBhvr>
                                      <p:to>
                                        <p:strVal val="visible"/>
                                      </p:to>
                                    </p:set>
                                    <p:animEffect transition="in" filter="blinds(horizontal)">
                                      <p:cBhvr>
                                        <p:cTn id="14"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Respiratory System</a:t>
            </a:r>
          </a:p>
        </p:txBody>
      </p:sp>
      <p:sp>
        <p:nvSpPr>
          <p:cNvPr id="3" name="Content Placeholder 2"/>
          <p:cNvSpPr>
            <a:spLocks noGrp="1"/>
          </p:cNvSpPr>
          <p:nvPr>
            <p:ph idx="1"/>
          </p:nvPr>
        </p:nvSpPr>
        <p:spPr>
          <a:xfrm>
            <a:off x="609600" y="1295400"/>
            <a:ext cx="10972800" cy="2971800"/>
          </a:xfrm>
        </p:spPr>
        <p:txBody>
          <a:bodyPr>
            <a:normAutofit/>
          </a:bodyPr>
          <a:lstStyle/>
          <a:p>
            <a:pPr>
              <a:buNone/>
            </a:pPr>
            <a:r>
              <a:rPr lang="en-US" b="1" dirty="0"/>
              <a:t>Diseases/Disorders:</a:t>
            </a:r>
          </a:p>
          <a:p>
            <a:pPr>
              <a:buNone/>
            </a:pPr>
            <a:r>
              <a:rPr lang="en-US" sz="3000" dirty="0"/>
              <a:t>   4. </a:t>
            </a:r>
            <a:r>
              <a:rPr lang="en-US" sz="3000" u="sng" dirty="0">
                <a:solidFill>
                  <a:srgbClr val="FF0000"/>
                </a:solidFill>
              </a:rPr>
              <a:t>Cystic Fibrosis</a:t>
            </a:r>
            <a:r>
              <a:rPr lang="en-US" sz="3000" dirty="0">
                <a:solidFill>
                  <a:srgbClr val="FF0000"/>
                </a:solidFill>
              </a:rPr>
              <a:t> </a:t>
            </a:r>
            <a:r>
              <a:rPr lang="en-US" sz="3000" dirty="0"/>
              <a:t>–</a:t>
            </a:r>
            <a:r>
              <a:rPr lang="en-US" sz="2600" dirty="0"/>
              <a:t> genetic disorder mostly affecting lungs; abnormal transport of Na &amp; Cl across epithelium leading to thick secretions; causes chest infections, shortness of breath, etc.</a:t>
            </a:r>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pic>
        <p:nvPicPr>
          <p:cNvPr id="37892" name="Picture 4" descr="http://img.webmd.com/dtmcms/live/webmd/consumer_assets/site_images/media/medical/hw/h9991413_001.jpg"/>
          <p:cNvPicPr>
            <a:picLocks noChangeAspect="1" noChangeArrowheads="1"/>
          </p:cNvPicPr>
          <p:nvPr/>
        </p:nvPicPr>
        <p:blipFill>
          <a:blip r:embed="rId2" cstate="print"/>
          <a:srcRect b="4878"/>
          <a:stretch>
            <a:fillRect/>
          </a:stretch>
        </p:blipFill>
        <p:spPr bwMode="auto">
          <a:xfrm>
            <a:off x="3581400" y="3581400"/>
            <a:ext cx="4790440" cy="2971800"/>
          </a:xfrm>
          <a:prstGeom prst="rect">
            <a:avLst/>
          </a:prstGeom>
          <a:noFill/>
        </p:spPr>
      </p:pic>
    </p:spTree>
    <p:extLst>
      <p:ext uri="{BB962C8B-B14F-4D97-AF65-F5344CB8AC3E}">
        <p14:creationId xmlns:p14="http://schemas.microsoft.com/office/powerpoint/2010/main" val="4929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4191000"/>
          </a:xfrm>
        </p:spPr>
        <p:txBody>
          <a:bodyPr>
            <a:normAutofit/>
          </a:bodyPr>
          <a:lstStyle/>
          <a:p>
            <a:pPr>
              <a:buNone/>
            </a:pPr>
            <a:r>
              <a:rPr lang="en-US" b="1" dirty="0"/>
              <a:t>Connection:   page 7</a:t>
            </a:r>
          </a:p>
          <a:p>
            <a:pPr>
              <a:buNone/>
            </a:pPr>
            <a:r>
              <a:rPr lang="en-US" sz="2800" dirty="0"/>
              <a:t>   Using pages 7-10 in booklet, how do </a:t>
            </a:r>
            <a:r>
              <a:rPr lang="en-US" sz="2800" b="1" dirty="0"/>
              <a:t>circulatory </a:t>
            </a:r>
            <a:r>
              <a:rPr lang="en-US" sz="2800" dirty="0"/>
              <a:t>and </a:t>
            </a:r>
            <a:r>
              <a:rPr lang="en-US" sz="2800" b="1" dirty="0"/>
              <a:t>respiratory </a:t>
            </a:r>
            <a:r>
              <a:rPr lang="en-US" sz="2800" dirty="0"/>
              <a:t>systems work together in gas exchange?</a:t>
            </a:r>
          </a:p>
          <a:p>
            <a:pPr>
              <a:buNone/>
            </a:pPr>
            <a:endParaRPr lang="en-US" sz="2800" b="1" dirty="0"/>
          </a:p>
          <a:p>
            <a:pPr>
              <a:buNone/>
            </a:pPr>
            <a:r>
              <a:rPr lang="en-US" sz="2800" b="1" dirty="0">
                <a:solidFill>
                  <a:srgbClr val="FF0000"/>
                </a:solidFill>
              </a:rPr>
              <a:t>Respiratory system will bring in oxygen, and circulatory system will transport oxygen to cells.</a:t>
            </a:r>
          </a:p>
          <a:p>
            <a:pPr>
              <a:buNone/>
            </a:pPr>
            <a:r>
              <a:rPr lang="en-US" sz="2800" b="1" dirty="0">
                <a:solidFill>
                  <a:srgbClr val="FF0000"/>
                </a:solidFill>
              </a:rPr>
              <a:t>Circulatory system will pick up carbon dioxide from cell, and respiratory system will get rid of it.</a:t>
            </a:r>
          </a:p>
          <a:p>
            <a:pPr>
              <a:buNone/>
            </a:pPr>
            <a:endParaRPr lang="en-US" sz="2600" dirty="0"/>
          </a:p>
          <a:p>
            <a:pPr>
              <a:buNone/>
            </a:pPr>
            <a:endParaRPr lang="en-US" sz="2800" dirty="0">
              <a:solidFill>
                <a:srgbClr val="FF0000"/>
              </a:solidFill>
            </a:endParaRPr>
          </a:p>
          <a:p>
            <a:pPr>
              <a:buNone/>
            </a:pPr>
            <a:endParaRPr lang="en-US" sz="3600" dirty="0">
              <a:solidFill>
                <a:srgbClr val="FF0000"/>
              </a:solidFill>
            </a:endParaRPr>
          </a:p>
          <a:p>
            <a:pPr>
              <a:buNone/>
            </a:pPr>
            <a:endParaRPr lang="en-US" sz="2800" dirty="0"/>
          </a:p>
        </p:txBody>
      </p:sp>
    </p:spTree>
    <p:extLst>
      <p:ext uri="{BB962C8B-B14F-4D97-AF65-F5344CB8AC3E}">
        <p14:creationId xmlns:p14="http://schemas.microsoft.com/office/powerpoint/2010/main" val="4929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Respiratory System</a:t>
            </a:r>
          </a:p>
        </p:txBody>
      </p:sp>
      <p:sp>
        <p:nvSpPr>
          <p:cNvPr id="3" name="Content Placeholder 2"/>
          <p:cNvSpPr>
            <a:spLocks noGrp="1"/>
          </p:cNvSpPr>
          <p:nvPr>
            <p:ph idx="1"/>
          </p:nvPr>
        </p:nvSpPr>
        <p:spPr>
          <a:xfrm>
            <a:off x="609600" y="1600201"/>
            <a:ext cx="11201400" cy="1524000"/>
          </a:xfrm>
        </p:spPr>
        <p:txBody>
          <a:bodyPr/>
          <a:lstStyle/>
          <a:p>
            <a:pPr>
              <a:buNone/>
            </a:pPr>
            <a:r>
              <a:rPr lang="en-US" dirty="0">
                <a:hlinkClick r:id="rId2"/>
              </a:rPr>
              <a:t>http://www.youtube.com/watch?v=3nZaSrV6v6k&amp;feature=related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8229600" cy="1143000"/>
          </a:xfrm>
        </p:spPr>
        <p:txBody>
          <a:bodyPr>
            <a:normAutofit/>
          </a:bodyPr>
          <a:lstStyle/>
          <a:p>
            <a:r>
              <a:rPr lang="en-US" sz="4000" dirty="0"/>
              <a:t>Integumentary System</a:t>
            </a:r>
          </a:p>
        </p:txBody>
      </p:sp>
      <p:sp>
        <p:nvSpPr>
          <p:cNvPr id="3" name="Content Placeholder 2"/>
          <p:cNvSpPr>
            <a:spLocks noGrp="1"/>
          </p:cNvSpPr>
          <p:nvPr>
            <p:ph idx="1"/>
          </p:nvPr>
        </p:nvSpPr>
        <p:spPr>
          <a:xfrm>
            <a:off x="609600" y="914400"/>
            <a:ext cx="10972800" cy="5486400"/>
          </a:xfrm>
        </p:spPr>
        <p:txBody>
          <a:bodyPr/>
          <a:lstStyle/>
          <a:p>
            <a:pPr>
              <a:buNone/>
            </a:pPr>
            <a:r>
              <a:rPr lang="en-US" b="1" dirty="0"/>
              <a:t>Skin has 3 Layers:</a:t>
            </a:r>
          </a:p>
          <a:p>
            <a:pPr>
              <a:buNone/>
            </a:pPr>
            <a:r>
              <a:rPr lang="en-US" dirty="0"/>
              <a:t>   1. </a:t>
            </a:r>
            <a:r>
              <a:rPr lang="en-US" sz="3600" u="sng" dirty="0">
                <a:solidFill>
                  <a:srgbClr val="FF0000"/>
                </a:solidFill>
              </a:rPr>
              <a:t>Epidermis</a:t>
            </a:r>
            <a:r>
              <a:rPr lang="en-US" sz="3600" dirty="0"/>
              <a:t> – </a:t>
            </a:r>
            <a:r>
              <a:rPr lang="en-US" sz="3600" b="1" dirty="0"/>
              <a:t>outermost layer</a:t>
            </a:r>
          </a:p>
          <a:p>
            <a:pPr>
              <a:buNone/>
            </a:pPr>
            <a:r>
              <a:rPr lang="en-US" sz="3600" dirty="0"/>
              <a:t>		a. </a:t>
            </a:r>
            <a:r>
              <a:rPr lang="en-US" sz="3600" u="sng" dirty="0">
                <a:solidFill>
                  <a:srgbClr val="FF0000"/>
                </a:solidFill>
              </a:rPr>
              <a:t>Hair</a:t>
            </a:r>
            <a:r>
              <a:rPr lang="en-US" sz="3600" dirty="0"/>
              <a:t> – provide warmth and protection</a:t>
            </a:r>
          </a:p>
          <a:p>
            <a:pPr>
              <a:buNone/>
            </a:pPr>
            <a:endParaRPr lang="en-US" sz="3600" u="sng" dirty="0"/>
          </a:p>
          <a:p>
            <a:pPr>
              <a:buNone/>
            </a:pPr>
            <a:endParaRPr lang="en-US" sz="3600" dirty="0">
              <a:solidFill>
                <a:srgbClr val="FF0000"/>
              </a:solidFill>
            </a:endParaRPr>
          </a:p>
          <a:p>
            <a:pPr>
              <a:buNone/>
            </a:pP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7176" y="2895600"/>
            <a:ext cx="685723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98673" y="2895601"/>
            <a:ext cx="1981200" cy="461665"/>
          </a:xfrm>
          <a:prstGeom prst="rect">
            <a:avLst/>
          </a:prstGeom>
          <a:noFill/>
        </p:spPr>
        <p:txBody>
          <a:bodyPr wrap="square" rtlCol="0">
            <a:spAutoFit/>
          </a:bodyPr>
          <a:lstStyle/>
          <a:p>
            <a:pPr algn="ctr"/>
            <a:r>
              <a:rPr lang="en-US" sz="2400" b="1" dirty="0">
                <a:solidFill>
                  <a:srgbClr val="FF0000"/>
                </a:solidFill>
              </a:rPr>
              <a:t>Hair</a:t>
            </a:r>
          </a:p>
        </p:txBody>
      </p:sp>
      <p:sp>
        <p:nvSpPr>
          <p:cNvPr id="8" name="TextBox 7"/>
          <p:cNvSpPr txBox="1"/>
          <p:nvPr/>
        </p:nvSpPr>
        <p:spPr>
          <a:xfrm>
            <a:off x="7391400" y="4191001"/>
            <a:ext cx="2103010" cy="461665"/>
          </a:xfrm>
          <a:prstGeom prst="rect">
            <a:avLst/>
          </a:prstGeom>
          <a:noFill/>
        </p:spPr>
        <p:txBody>
          <a:bodyPr wrap="square" rtlCol="0">
            <a:spAutoFit/>
          </a:bodyPr>
          <a:lstStyle/>
          <a:p>
            <a:pPr algn="ctr"/>
            <a:r>
              <a:rPr lang="en-US" sz="2400" b="1" dirty="0">
                <a:solidFill>
                  <a:srgbClr val="FF0000"/>
                </a:solidFill>
              </a:rPr>
              <a:t>Epidermis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763000" cy="1143000"/>
          </a:xfrm>
        </p:spPr>
        <p:txBody>
          <a:bodyPr>
            <a:noAutofit/>
          </a:bodyPr>
          <a:lstStyle/>
          <a:p>
            <a:r>
              <a:rPr lang="en-US" sz="7200" dirty="0">
                <a:solidFill>
                  <a:srgbClr val="00B0F0"/>
                </a:solidFill>
                <a:latin typeface="Kristen ITC" pitchFamily="66" charset="0"/>
                <a:ea typeface="GungsuhChe" pitchFamily="49" charset="-127"/>
              </a:rPr>
              <a:t>Digestive System</a:t>
            </a:r>
          </a:p>
        </p:txBody>
      </p:sp>
      <p:pic>
        <p:nvPicPr>
          <p:cNvPr id="8194" name="Picture 2" descr="http://science.nationalgeographic.com/staticfiles/NGS/Shared/StaticFiles/Science/Images/Content/digestive-system-23974146-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1" y="2209800"/>
            <a:ext cx="6077527"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1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852055"/>
          </a:xfrm>
        </p:spPr>
        <p:txBody>
          <a:bodyPr/>
          <a:lstStyle/>
          <a:p>
            <a:r>
              <a:rPr lang="en-US" dirty="0"/>
              <a:t>Digestive System</a:t>
            </a:r>
          </a:p>
        </p:txBody>
      </p:sp>
      <p:sp>
        <p:nvSpPr>
          <p:cNvPr id="3" name="Content Placeholder 2"/>
          <p:cNvSpPr>
            <a:spLocks noGrp="1"/>
          </p:cNvSpPr>
          <p:nvPr>
            <p:ph idx="1"/>
          </p:nvPr>
        </p:nvSpPr>
        <p:spPr>
          <a:xfrm>
            <a:off x="609600" y="838200"/>
            <a:ext cx="10972800" cy="1600200"/>
          </a:xfrm>
        </p:spPr>
        <p:txBody>
          <a:bodyPr/>
          <a:lstStyle/>
          <a:p>
            <a:pPr>
              <a:buNone/>
            </a:pPr>
            <a:r>
              <a:rPr lang="en-US" b="1" dirty="0"/>
              <a:t>Major Organs/Parts Involved:</a:t>
            </a:r>
          </a:p>
          <a:p>
            <a:pPr>
              <a:buNone/>
            </a:pPr>
            <a:r>
              <a:rPr lang="en-US" sz="2800" dirty="0"/>
              <a:t>   1. </a:t>
            </a:r>
            <a:r>
              <a:rPr lang="en-US" u="sng" dirty="0">
                <a:solidFill>
                  <a:srgbClr val="FF0000"/>
                </a:solidFill>
              </a:rPr>
              <a:t>Mouth</a:t>
            </a:r>
            <a:r>
              <a:rPr lang="en-US" dirty="0">
                <a:solidFill>
                  <a:srgbClr val="FF0000"/>
                </a:solidFill>
              </a:rPr>
              <a:t> </a:t>
            </a:r>
            <a:r>
              <a:rPr lang="en-US" dirty="0"/>
              <a:t>– digestion starts here</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762000"/>
            <a:ext cx="10972800" cy="1447800"/>
          </a:xfrm>
        </p:spPr>
        <p:txBody>
          <a:bodyPr>
            <a:normAutofit lnSpcReduction="10000"/>
          </a:bodyPr>
          <a:lstStyle/>
          <a:p>
            <a:pPr>
              <a:buNone/>
            </a:pPr>
            <a:r>
              <a:rPr lang="en-US" sz="3000" b="1" dirty="0"/>
              <a:t>Major Organs/Parts Involved:</a:t>
            </a:r>
          </a:p>
          <a:p>
            <a:pPr>
              <a:buNone/>
            </a:pPr>
            <a:r>
              <a:rPr lang="en-US" sz="2500" dirty="0"/>
              <a:t>   2. </a:t>
            </a:r>
            <a:r>
              <a:rPr lang="en-US" sz="2500" u="sng" dirty="0">
                <a:solidFill>
                  <a:srgbClr val="FF0000"/>
                </a:solidFill>
              </a:rPr>
              <a:t>Teeth</a:t>
            </a:r>
            <a:r>
              <a:rPr lang="en-US" sz="2500" dirty="0">
                <a:solidFill>
                  <a:srgbClr val="FF0000"/>
                </a:solidFill>
              </a:rPr>
              <a:t> </a:t>
            </a:r>
            <a:r>
              <a:rPr lang="en-US" sz="2500" dirty="0"/>
              <a:t>– used to breakdown food</a:t>
            </a:r>
          </a:p>
          <a:p>
            <a:pPr>
              <a:buNone/>
            </a:pPr>
            <a:r>
              <a:rPr lang="en-US" sz="2500" dirty="0"/>
              <a:t>   3. </a:t>
            </a:r>
            <a:r>
              <a:rPr lang="en-US" sz="2500" u="sng" dirty="0">
                <a:solidFill>
                  <a:srgbClr val="FF0000"/>
                </a:solidFill>
              </a:rPr>
              <a:t>Tongue</a:t>
            </a:r>
            <a:r>
              <a:rPr lang="en-US" sz="2500" dirty="0">
                <a:solidFill>
                  <a:srgbClr val="FF0000"/>
                </a:solidFill>
              </a:rPr>
              <a:t> </a:t>
            </a:r>
            <a:r>
              <a:rPr lang="en-US" sz="2500" dirty="0"/>
              <a:t>– used for chewing, speaking, &amp; tasting</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5" name="Straight Connector 14"/>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21" name="Straight Connector 20"/>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0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852055"/>
          </a:xfrm>
        </p:spPr>
        <p:txBody>
          <a:bodyPr/>
          <a:lstStyle/>
          <a:p>
            <a:r>
              <a:rPr lang="en-US" dirty="0"/>
              <a:t>Digestive System</a:t>
            </a:r>
          </a:p>
        </p:txBody>
      </p:sp>
      <p:sp>
        <p:nvSpPr>
          <p:cNvPr id="3" name="Content Placeholder 2"/>
          <p:cNvSpPr>
            <a:spLocks noGrp="1"/>
          </p:cNvSpPr>
          <p:nvPr>
            <p:ph idx="1"/>
          </p:nvPr>
        </p:nvSpPr>
        <p:spPr>
          <a:xfrm>
            <a:off x="609600" y="838200"/>
            <a:ext cx="10972800" cy="1600200"/>
          </a:xfrm>
        </p:spPr>
        <p:txBody>
          <a:bodyPr>
            <a:normAutofit/>
          </a:bodyPr>
          <a:lstStyle/>
          <a:p>
            <a:pPr>
              <a:buNone/>
            </a:pPr>
            <a:r>
              <a:rPr lang="en-US" b="1" dirty="0"/>
              <a:t>Major Organs/Parts Involved:</a:t>
            </a:r>
          </a:p>
          <a:p>
            <a:pPr>
              <a:buNone/>
            </a:pPr>
            <a:r>
              <a:rPr lang="en-US" sz="2700" dirty="0"/>
              <a:t>   4. </a:t>
            </a:r>
            <a:r>
              <a:rPr lang="en-US" sz="2700" u="sng" dirty="0">
                <a:solidFill>
                  <a:srgbClr val="FF0000"/>
                </a:solidFill>
              </a:rPr>
              <a:t>Salivary Gland</a:t>
            </a:r>
            <a:r>
              <a:rPr lang="en-US" sz="2700" dirty="0">
                <a:solidFill>
                  <a:srgbClr val="FF0000"/>
                </a:solidFill>
              </a:rPr>
              <a:t> </a:t>
            </a:r>
            <a:r>
              <a:rPr lang="en-US" sz="2700" dirty="0"/>
              <a:t>– produces saliva; secretes amylase which breaks down starch</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5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852055"/>
          </a:xfrm>
        </p:spPr>
        <p:txBody>
          <a:bodyPr/>
          <a:lstStyle/>
          <a:p>
            <a:r>
              <a:rPr lang="en-US" dirty="0"/>
              <a:t>Digestive System</a:t>
            </a:r>
          </a:p>
        </p:txBody>
      </p:sp>
      <p:sp>
        <p:nvSpPr>
          <p:cNvPr id="3" name="Content Placeholder 2"/>
          <p:cNvSpPr>
            <a:spLocks noGrp="1"/>
          </p:cNvSpPr>
          <p:nvPr>
            <p:ph idx="1"/>
          </p:nvPr>
        </p:nvSpPr>
        <p:spPr>
          <a:xfrm>
            <a:off x="609600" y="838200"/>
            <a:ext cx="10972800" cy="1600200"/>
          </a:xfrm>
        </p:spPr>
        <p:txBody>
          <a:bodyPr>
            <a:normAutofit/>
          </a:bodyPr>
          <a:lstStyle/>
          <a:p>
            <a:pPr>
              <a:buNone/>
            </a:pPr>
            <a:r>
              <a:rPr lang="en-US" b="1" dirty="0"/>
              <a:t>Major Organs/Parts Involved:</a:t>
            </a:r>
          </a:p>
          <a:p>
            <a:pPr>
              <a:buNone/>
            </a:pPr>
            <a:r>
              <a:rPr lang="en-US" sz="2700" dirty="0"/>
              <a:t>   </a:t>
            </a:r>
            <a:r>
              <a:rPr lang="en-US" sz="2500" dirty="0"/>
              <a:t>5. </a:t>
            </a:r>
            <a:r>
              <a:rPr lang="en-US" sz="2500" u="sng" dirty="0">
                <a:solidFill>
                  <a:srgbClr val="FF0000"/>
                </a:solidFill>
              </a:rPr>
              <a:t>Esophagus</a:t>
            </a:r>
            <a:r>
              <a:rPr lang="en-US" sz="2500" dirty="0">
                <a:solidFill>
                  <a:srgbClr val="FF0000"/>
                </a:solidFill>
              </a:rPr>
              <a:t> </a:t>
            </a:r>
            <a:r>
              <a:rPr lang="en-US" sz="2500" dirty="0"/>
              <a:t>– muscular tube that pushes food from pharynx to stomach</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rgbClr val="FF0000"/>
            </a:solidFill>
          </a:ln>
        </p:spPr>
        <p:txBody>
          <a:bodyPr wrap="square" rtlCol="0">
            <a:spAutoFit/>
          </a:bodyPr>
          <a:lstStyle/>
          <a:p>
            <a:pPr algn="ctr"/>
            <a:r>
              <a:rPr lang="en-US" sz="2400" dirty="0">
                <a:solidFill>
                  <a:srgbClr val="FF0000"/>
                </a:solidFill>
              </a:rPr>
              <a:t>Esophagus</a:t>
            </a:r>
          </a:p>
        </p:txBody>
      </p:sp>
    </p:spTree>
    <p:extLst>
      <p:ext uri="{BB962C8B-B14F-4D97-AF65-F5344CB8AC3E}">
        <p14:creationId xmlns:p14="http://schemas.microsoft.com/office/powerpoint/2010/main" val="5808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sz="2800" b="1" dirty="0"/>
              <a:t>Major Organs/Parts Involved:</a:t>
            </a:r>
          </a:p>
          <a:p>
            <a:pPr>
              <a:buNone/>
            </a:pPr>
            <a:r>
              <a:rPr lang="en-US" sz="2700" dirty="0"/>
              <a:t>   </a:t>
            </a:r>
            <a:r>
              <a:rPr lang="en-US" sz="2500" dirty="0"/>
              <a:t>6. </a:t>
            </a:r>
            <a:r>
              <a:rPr lang="en-US" sz="2500" u="sng" dirty="0">
                <a:solidFill>
                  <a:srgbClr val="FF0000"/>
                </a:solidFill>
              </a:rPr>
              <a:t>Stomach</a:t>
            </a:r>
            <a:r>
              <a:rPr lang="en-US" sz="2500" dirty="0">
                <a:solidFill>
                  <a:srgbClr val="FF0000"/>
                </a:solidFill>
              </a:rPr>
              <a:t> </a:t>
            </a:r>
            <a:r>
              <a:rPr lang="en-US" sz="2500" dirty="0"/>
              <a:t>– </a:t>
            </a:r>
            <a:r>
              <a:rPr lang="en-US" sz="2400" dirty="0"/>
              <a:t>muscular tube where digestion continues; very acidic</a:t>
            </a:r>
          </a:p>
          <a:p>
            <a:pPr>
              <a:buNone/>
            </a:pPr>
            <a:r>
              <a:rPr lang="en-US" sz="2400" dirty="0"/>
              <a:t>          (</a:t>
            </a:r>
            <a:r>
              <a:rPr lang="en-US" sz="2400" dirty="0" err="1"/>
              <a:t>HCl</a:t>
            </a:r>
            <a:r>
              <a:rPr lang="en-US" sz="2400" dirty="0"/>
              <a:t> inhibits/kills bacteria); proteases digest protein</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Stomach</a:t>
            </a:r>
          </a:p>
        </p:txBody>
      </p:sp>
    </p:spTree>
    <p:extLst>
      <p:ext uri="{BB962C8B-B14F-4D97-AF65-F5344CB8AC3E}">
        <p14:creationId xmlns:p14="http://schemas.microsoft.com/office/powerpoint/2010/main" val="38376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7. </a:t>
            </a:r>
            <a:r>
              <a:rPr lang="en-US" sz="2800" u="sng" dirty="0">
                <a:solidFill>
                  <a:srgbClr val="FF0000"/>
                </a:solidFill>
              </a:rPr>
              <a:t>Liver</a:t>
            </a:r>
            <a:r>
              <a:rPr lang="en-US" sz="2800" dirty="0">
                <a:solidFill>
                  <a:srgbClr val="FF0000"/>
                </a:solidFill>
              </a:rPr>
              <a:t> </a:t>
            </a:r>
            <a:r>
              <a:rPr lang="en-US" sz="2800" dirty="0"/>
              <a:t>– makes bile; aids in fat digestion</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p:nvPr/>
        </p:nvCxnSpPr>
        <p:spPr>
          <a:xfrm>
            <a:off x="4336473" y="3736034"/>
            <a:ext cx="1066800" cy="769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05000" y="3505201"/>
            <a:ext cx="2438400" cy="461665"/>
          </a:xfrm>
          <a:prstGeom prst="rect">
            <a:avLst/>
          </a:prstGeom>
          <a:solidFill>
            <a:schemeClr val="bg1"/>
          </a:solidFill>
          <a:ln w="28575">
            <a:solidFill>
              <a:srgbClr val="FF0000"/>
            </a:solidFill>
          </a:ln>
        </p:spPr>
        <p:txBody>
          <a:bodyPr wrap="square" rtlCol="0">
            <a:spAutoFit/>
          </a:bodyPr>
          <a:lstStyle/>
          <a:p>
            <a:pPr algn="ctr"/>
            <a:r>
              <a:rPr lang="en-US" sz="2400" dirty="0">
                <a:solidFill>
                  <a:srgbClr val="FF0000"/>
                </a:solidFill>
              </a:rPr>
              <a:t>Liver</a:t>
            </a:r>
          </a:p>
        </p:txBody>
      </p:sp>
    </p:spTree>
    <p:extLst>
      <p:ext uri="{BB962C8B-B14F-4D97-AF65-F5344CB8AC3E}">
        <p14:creationId xmlns:p14="http://schemas.microsoft.com/office/powerpoint/2010/main" val="329080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8. </a:t>
            </a:r>
            <a:r>
              <a:rPr lang="en-US" sz="2800" u="sng" dirty="0">
                <a:solidFill>
                  <a:srgbClr val="FF0000"/>
                </a:solidFill>
              </a:rPr>
              <a:t>Gall Bladder</a:t>
            </a:r>
            <a:r>
              <a:rPr lang="en-US" sz="2800" dirty="0">
                <a:solidFill>
                  <a:srgbClr val="FF0000"/>
                </a:solidFill>
              </a:rPr>
              <a:t> </a:t>
            </a:r>
            <a:r>
              <a:rPr lang="en-US" sz="2800" dirty="0"/>
              <a:t>– stores bile; aids in fat digestion</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11927" y="35052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Liver</a:t>
            </a:r>
          </a:p>
        </p:txBody>
      </p:sp>
      <p:sp>
        <p:nvSpPr>
          <p:cNvPr id="20" name="TextBox 19"/>
          <p:cNvSpPr txBox="1"/>
          <p:nvPr/>
        </p:nvSpPr>
        <p:spPr>
          <a:xfrm>
            <a:off x="1905000" y="450765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Gall Bladder</a:t>
            </a:r>
          </a:p>
        </p:txBody>
      </p:sp>
    </p:spTree>
    <p:extLst>
      <p:ext uri="{BB962C8B-B14F-4D97-AF65-F5344CB8AC3E}">
        <p14:creationId xmlns:p14="http://schemas.microsoft.com/office/powerpoint/2010/main" val="42364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9. </a:t>
            </a:r>
            <a:r>
              <a:rPr lang="en-US" sz="2800" u="sng" dirty="0">
                <a:solidFill>
                  <a:srgbClr val="FF0000"/>
                </a:solidFill>
              </a:rPr>
              <a:t>Pancreas</a:t>
            </a:r>
            <a:r>
              <a:rPr lang="en-US" sz="2800" dirty="0">
                <a:solidFill>
                  <a:srgbClr val="FF0000"/>
                </a:solidFill>
              </a:rPr>
              <a:t> </a:t>
            </a:r>
            <a:r>
              <a:rPr lang="en-US" sz="2800" dirty="0"/>
              <a:t>– secretes pancreatic juices which aid in absorption of nutrients &amp; digestion in small intestine</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11927" y="35052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Liver</a:t>
            </a:r>
          </a:p>
        </p:txBody>
      </p:sp>
      <p:sp>
        <p:nvSpPr>
          <p:cNvPr id="20" name="TextBox 19"/>
          <p:cNvSpPr txBox="1"/>
          <p:nvPr/>
        </p:nvSpPr>
        <p:spPr>
          <a:xfrm>
            <a:off x="1905000" y="450765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Gall Bladder</a:t>
            </a:r>
          </a:p>
        </p:txBody>
      </p:sp>
      <p:sp>
        <p:nvSpPr>
          <p:cNvPr id="21" name="TextBox 20"/>
          <p:cNvSpPr txBox="1"/>
          <p:nvPr/>
        </p:nvSpPr>
        <p:spPr>
          <a:xfrm>
            <a:off x="7370618" y="4953001"/>
            <a:ext cx="2459182"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Pancreas</a:t>
            </a:r>
          </a:p>
        </p:txBody>
      </p:sp>
    </p:spTree>
    <p:extLst>
      <p:ext uri="{BB962C8B-B14F-4D97-AF65-F5344CB8AC3E}">
        <p14:creationId xmlns:p14="http://schemas.microsoft.com/office/powerpoint/2010/main" val="294966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10. </a:t>
            </a:r>
            <a:r>
              <a:rPr lang="en-US" sz="2800" u="sng" dirty="0">
                <a:solidFill>
                  <a:srgbClr val="FF0000"/>
                </a:solidFill>
              </a:rPr>
              <a:t>Small Intestine</a:t>
            </a:r>
            <a:r>
              <a:rPr lang="en-US" sz="2800" dirty="0">
                <a:solidFill>
                  <a:srgbClr val="FF0000"/>
                </a:solidFill>
              </a:rPr>
              <a:t> </a:t>
            </a:r>
            <a:r>
              <a:rPr lang="en-US" sz="2800" dirty="0"/>
              <a:t>– most of the digestion process &amp; nutrient absorption occurs here</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11927" y="35052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Liver</a:t>
            </a:r>
          </a:p>
        </p:txBody>
      </p:sp>
      <p:sp>
        <p:nvSpPr>
          <p:cNvPr id="20" name="TextBox 19"/>
          <p:cNvSpPr txBox="1"/>
          <p:nvPr/>
        </p:nvSpPr>
        <p:spPr>
          <a:xfrm>
            <a:off x="1905000" y="450765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Gall Bladder</a:t>
            </a:r>
          </a:p>
        </p:txBody>
      </p:sp>
      <p:sp>
        <p:nvSpPr>
          <p:cNvPr id="21" name="TextBox 20"/>
          <p:cNvSpPr txBox="1"/>
          <p:nvPr/>
        </p:nvSpPr>
        <p:spPr>
          <a:xfrm>
            <a:off x="7370618" y="4953001"/>
            <a:ext cx="2459182" cy="461665"/>
          </a:xfrm>
          <a:prstGeom prst="rect">
            <a:avLst/>
          </a:prstGeom>
          <a:solidFill>
            <a:schemeClr val="bg1"/>
          </a:solidFill>
          <a:ln w="28575">
            <a:solidFill>
              <a:schemeClr val="tx1"/>
            </a:solidFill>
          </a:ln>
        </p:spPr>
        <p:txBody>
          <a:bodyPr wrap="square" rtlCol="0">
            <a:spAutoFit/>
          </a:bodyPr>
          <a:lstStyle/>
          <a:p>
            <a:pPr algn="ctr"/>
            <a:r>
              <a:rPr lang="en-US" sz="2400" dirty="0"/>
              <a:t>Pancreas</a:t>
            </a:r>
          </a:p>
        </p:txBody>
      </p:sp>
      <p:sp>
        <p:nvSpPr>
          <p:cNvPr id="22" name="TextBox 21"/>
          <p:cNvSpPr txBox="1"/>
          <p:nvPr/>
        </p:nvSpPr>
        <p:spPr>
          <a:xfrm>
            <a:off x="7391400" y="54864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Small Intestine</a:t>
            </a:r>
          </a:p>
        </p:txBody>
      </p:sp>
    </p:spTree>
    <p:extLst>
      <p:ext uri="{BB962C8B-B14F-4D97-AF65-F5344CB8AC3E}">
        <p14:creationId xmlns:p14="http://schemas.microsoft.com/office/powerpoint/2010/main" val="25985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8229600" cy="713509"/>
          </a:xfrm>
        </p:spPr>
        <p:txBody>
          <a:bodyPr>
            <a:normAutofit/>
          </a:bodyPr>
          <a:lstStyle/>
          <a:p>
            <a:r>
              <a:rPr lang="en-US" sz="4000" dirty="0" err="1"/>
              <a:t>Integumentary</a:t>
            </a:r>
            <a:r>
              <a:rPr lang="en-US" sz="4000" dirty="0"/>
              <a:t> System</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971800"/>
            <a:ext cx="685723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43800" y="2983285"/>
            <a:ext cx="1981200" cy="461665"/>
          </a:xfrm>
          <a:prstGeom prst="rect">
            <a:avLst/>
          </a:prstGeom>
          <a:noFill/>
        </p:spPr>
        <p:txBody>
          <a:bodyPr wrap="square" rtlCol="0">
            <a:spAutoFit/>
          </a:bodyPr>
          <a:lstStyle/>
          <a:p>
            <a:pPr algn="ctr"/>
            <a:r>
              <a:rPr lang="en-US" sz="2400" b="1" dirty="0">
                <a:solidFill>
                  <a:srgbClr val="FF0000"/>
                </a:solidFill>
              </a:rPr>
              <a:t>Hair</a:t>
            </a:r>
          </a:p>
        </p:txBody>
      </p:sp>
      <p:sp>
        <p:nvSpPr>
          <p:cNvPr id="8" name="TextBox 7"/>
          <p:cNvSpPr txBox="1"/>
          <p:nvPr/>
        </p:nvSpPr>
        <p:spPr>
          <a:xfrm>
            <a:off x="8229600" y="4191001"/>
            <a:ext cx="2103010" cy="461665"/>
          </a:xfrm>
          <a:prstGeom prst="rect">
            <a:avLst/>
          </a:prstGeom>
          <a:noFill/>
        </p:spPr>
        <p:txBody>
          <a:bodyPr wrap="square" rtlCol="0">
            <a:spAutoFit/>
          </a:bodyPr>
          <a:lstStyle/>
          <a:p>
            <a:pPr algn="ctr"/>
            <a:r>
              <a:rPr lang="en-US" sz="2400" b="1" dirty="0">
                <a:solidFill>
                  <a:srgbClr val="FF0000"/>
                </a:solidFill>
              </a:rPr>
              <a:t>Epidermis</a:t>
            </a:r>
          </a:p>
        </p:txBody>
      </p:sp>
      <p:sp>
        <p:nvSpPr>
          <p:cNvPr id="3" name="Content Placeholder 2"/>
          <p:cNvSpPr>
            <a:spLocks noGrp="1"/>
          </p:cNvSpPr>
          <p:nvPr>
            <p:ph idx="1"/>
          </p:nvPr>
        </p:nvSpPr>
        <p:spPr>
          <a:xfrm>
            <a:off x="609600" y="685800"/>
            <a:ext cx="10972800" cy="5486400"/>
          </a:xfrm>
        </p:spPr>
        <p:txBody>
          <a:bodyPr/>
          <a:lstStyle/>
          <a:p>
            <a:pPr>
              <a:buNone/>
            </a:pPr>
            <a:r>
              <a:rPr lang="en-US" sz="2800" b="1" dirty="0"/>
              <a:t>Skin has 3 Layers:</a:t>
            </a:r>
          </a:p>
          <a:p>
            <a:pPr>
              <a:buNone/>
            </a:pPr>
            <a:r>
              <a:rPr lang="en-US" sz="2400" dirty="0"/>
              <a:t>   2. </a:t>
            </a:r>
            <a:r>
              <a:rPr lang="en-US" sz="2800" u="sng" dirty="0">
                <a:solidFill>
                  <a:srgbClr val="FF0000"/>
                </a:solidFill>
              </a:rPr>
              <a:t>Dermis</a:t>
            </a:r>
            <a:r>
              <a:rPr lang="en-US" sz="2800" dirty="0"/>
              <a:t> – </a:t>
            </a:r>
            <a:r>
              <a:rPr lang="en-US" sz="2800" b="1" dirty="0"/>
              <a:t>middle layer</a:t>
            </a:r>
          </a:p>
          <a:p>
            <a:pPr>
              <a:buNone/>
            </a:pPr>
            <a:r>
              <a:rPr lang="en-US" sz="2800" dirty="0"/>
              <a:t>		a. </a:t>
            </a:r>
            <a:r>
              <a:rPr lang="en-US" sz="2800" u="sng" dirty="0">
                <a:solidFill>
                  <a:srgbClr val="FF0000"/>
                </a:solidFill>
              </a:rPr>
              <a:t>Sweat gland</a:t>
            </a:r>
            <a:r>
              <a:rPr lang="en-US" sz="2800" dirty="0">
                <a:solidFill>
                  <a:srgbClr val="FF0000"/>
                </a:solidFill>
              </a:rPr>
              <a:t> </a:t>
            </a:r>
            <a:r>
              <a:rPr lang="en-US" sz="2800" dirty="0"/>
              <a:t>– produces sweat</a:t>
            </a:r>
          </a:p>
          <a:p>
            <a:pPr>
              <a:buNone/>
            </a:pPr>
            <a:r>
              <a:rPr lang="en-US" sz="2800" dirty="0"/>
              <a:t>		b. </a:t>
            </a:r>
            <a:r>
              <a:rPr lang="en-US" sz="2800" u="sng" dirty="0">
                <a:solidFill>
                  <a:srgbClr val="FF0000"/>
                </a:solidFill>
              </a:rPr>
              <a:t>Sebaceous gland</a:t>
            </a:r>
            <a:r>
              <a:rPr lang="en-US" sz="2800" dirty="0">
                <a:solidFill>
                  <a:srgbClr val="FF0000"/>
                </a:solidFill>
              </a:rPr>
              <a:t> </a:t>
            </a:r>
            <a:r>
              <a:rPr lang="en-US" sz="2800" dirty="0"/>
              <a:t>– produces oil</a:t>
            </a:r>
          </a:p>
          <a:p>
            <a:pPr>
              <a:buNone/>
            </a:pPr>
            <a:r>
              <a:rPr lang="en-US" sz="2800" dirty="0"/>
              <a:t>		c. </a:t>
            </a:r>
            <a:r>
              <a:rPr lang="en-US" sz="2800" u="sng" dirty="0">
                <a:solidFill>
                  <a:srgbClr val="FF0000"/>
                </a:solidFill>
              </a:rPr>
              <a:t>Hair follicle</a:t>
            </a:r>
            <a:r>
              <a:rPr lang="en-US" sz="2800" dirty="0"/>
              <a:t>– produces hair</a:t>
            </a:r>
          </a:p>
          <a:p>
            <a:pPr>
              <a:buNone/>
            </a:pPr>
            <a:endParaRPr lang="en-US" sz="3600" u="sng" dirty="0"/>
          </a:p>
          <a:p>
            <a:pPr>
              <a:buNone/>
            </a:pPr>
            <a:endParaRPr lang="en-US" sz="3600" dirty="0">
              <a:solidFill>
                <a:srgbClr val="FF0000"/>
              </a:solidFill>
            </a:endParaRPr>
          </a:p>
          <a:p>
            <a:pPr>
              <a:buNone/>
            </a:pPr>
            <a:endParaRPr lang="en-US" sz="2800" dirty="0"/>
          </a:p>
        </p:txBody>
      </p:sp>
      <p:sp>
        <p:nvSpPr>
          <p:cNvPr id="7" name="TextBox 6"/>
          <p:cNvSpPr txBox="1"/>
          <p:nvPr/>
        </p:nvSpPr>
        <p:spPr>
          <a:xfrm>
            <a:off x="8259424" y="4724401"/>
            <a:ext cx="2103010" cy="461665"/>
          </a:xfrm>
          <a:prstGeom prst="rect">
            <a:avLst/>
          </a:prstGeom>
          <a:noFill/>
        </p:spPr>
        <p:txBody>
          <a:bodyPr wrap="square" rtlCol="0">
            <a:spAutoFit/>
          </a:bodyPr>
          <a:lstStyle/>
          <a:p>
            <a:pPr algn="ctr"/>
            <a:r>
              <a:rPr lang="en-US" sz="2400" b="1" dirty="0">
                <a:solidFill>
                  <a:srgbClr val="FF0000"/>
                </a:solidFill>
              </a:rPr>
              <a:t>Dermis</a:t>
            </a:r>
          </a:p>
        </p:txBody>
      </p:sp>
      <p:sp>
        <p:nvSpPr>
          <p:cNvPr id="9" name="TextBox 8"/>
          <p:cNvSpPr txBox="1"/>
          <p:nvPr/>
        </p:nvSpPr>
        <p:spPr>
          <a:xfrm>
            <a:off x="3429001" y="6167736"/>
            <a:ext cx="2109937" cy="461665"/>
          </a:xfrm>
          <a:prstGeom prst="rect">
            <a:avLst/>
          </a:prstGeom>
          <a:noFill/>
        </p:spPr>
        <p:txBody>
          <a:bodyPr wrap="square" rtlCol="0">
            <a:spAutoFit/>
          </a:bodyPr>
          <a:lstStyle/>
          <a:p>
            <a:pPr algn="ctr"/>
            <a:r>
              <a:rPr lang="en-US" sz="2400" b="1" dirty="0">
                <a:solidFill>
                  <a:srgbClr val="FF0000"/>
                </a:solidFill>
              </a:rPr>
              <a:t>Hair Follicle</a:t>
            </a:r>
          </a:p>
        </p:txBody>
      </p:sp>
      <p:sp>
        <p:nvSpPr>
          <p:cNvPr id="10" name="TextBox 9"/>
          <p:cNvSpPr txBox="1"/>
          <p:nvPr/>
        </p:nvSpPr>
        <p:spPr>
          <a:xfrm>
            <a:off x="3048000" y="3500736"/>
            <a:ext cx="2560210" cy="461665"/>
          </a:xfrm>
          <a:prstGeom prst="rect">
            <a:avLst/>
          </a:prstGeom>
          <a:solidFill>
            <a:schemeClr val="bg1"/>
          </a:solidFill>
          <a:ln w="38100">
            <a:solidFill>
              <a:schemeClr val="tx1"/>
            </a:solidFill>
          </a:ln>
        </p:spPr>
        <p:txBody>
          <a:bodyPr wrap="square" rtlCol="0">
            <a:spAutoFit/>
          </a:bodyPr>
          <a:lstStyle/>
          <a:p>
            <a:pPr algn="ctr"/>
            <a:r>
              <a:rPr lang="en-US" sz="2400" b="1" dirty="0">
                <a:solidFill>
                  <a:srgbClr val="FF0000"/>
                </a:solidFill>
              </a:rPr>
              <a:t>Sebaceous Gland</a:t>
            </a:r>
          </a:p>
        </p:txBody>
      </p:sp>
      <p:sp>
        <p:nvSpPr>
          <p:cNvPr id="11" name="TextBox 10"/>
          <p:cNvSpPr txBox="1"/>
          <p:nvPr/>
        </p:nvSpPr>
        <p:spPr>
          <a:xfrm>
            <a:off x="7467600" y="6167736"/>
            <a:ext cx="2103010" cy="461665"/>
          </a:xfrm>
          <a:prstGeom prst="rect">
            <a:avLst/>
          </a:prstGeom>
          <a:noFill/>
        </p:spPr>
        <p:txBody>
          <a:bodyPr wrap="square" rtlCol="0">
            <a:spAutoFit/>
          </a:bodyPr>
          <a:lstStyle/>
          <a:p>
            <a:pPr algn="ctr"/>
            <a:r>
              <a:rPr lang="en-US" sz="2400" b="1" dirty="0">
                <a:solidFill>
                  <a:srgbClr val="FF0000"/>
                </a:solidFill>
              </a:rPr>
              <a:t>Sweat Gland</a:t>
            </a:r>
          </a:p>
        </p:txBody>
      </p:sp>
    </p:spTree>
    <p:extLst>
      <p:ext uri="{BB962C8B-B14F-4D97-AF65-F5344CB8AC3E}">
        <p14:creationId xmlns:p14="http://schemas.microsoft.com/office/powerpoint/2010/main" val="370784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11. </a:t>
            </a:r>
            <a:r>
              <a:rPr lang="en-US" sz="2800" u="sng" dirty="0">
                <a:solidFill>
                  <a:srgbClr val="FF0000"/>
                </a:solidFill>
              </a:rPr>
              <a:t>Large Intestine</a:t>
            </a:r>
            <a:r>
              <a:rPr lang="en-US" sz="2800" dirty="0">
                <a:solidFill>
                  <a:srgbClr val="FF0000"/>
                </a:solidFill>
              </a:rPr>
              <a:t> </a:t>
            </a:r>
            <a:r>
              <a:rPr lang="en-US" sz="2800" dirty="0"/>
              <a:t>– reabsorption of H</a:t>
            </a:r>
            <a:r>
              <a:rPr lang="en-US" sz="2800" baseline="-25000" dirty="0"/>
              <a:t>2</a:t>
            </a:r>
            <a:r>
              <a:rPr lang="en-US" sz="2800" dirty="0"/>
              <a:t>O and salts occurs here</a:t>
            </a:r>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22127"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11927" y="35052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Liver</a:t>
            </a:r>
          </a:p>
        </p:txBody>
      </p:sp>
      <p:sp>
        <p:nvSpPr>
          <p:cNvPr id="20" name="TextBox 19"/>
          <p:cNvSpPr txBox="1"/>
          <p:nvPr/>
        </p:nvSpPr>
        <p:spPr>
          <a:xfrm>
            <a:off x="1905000" y="450765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Gall Bladder</a:t>
            </a:r>
          </a:p>
        </p:txBody>
      </p:sp>
      <p:sp>
        <p:nvSpPr>
          <p:cNvPr id="21" name="TextBox 20"/>
          <p:cNvSpPr txBox="1"/>
          <p:nvPr/>
        </p:nvSpPr>
        <p:spPr>
          <a:xfrm>
            <a:off x="7370618" y="4953001"/>
            <a:ext cx="2459182" cy="461665"/>
          </a:xfrm>
          <a:prstGeom prst="rect">
            <a:avLst/>
          </a:prstGeom>
          <a:solidFill>
            <a:schemeClr val="bg1"/>
          </a:solidFill>
          <a:ln w="28575">
            <a:solidFill>
              <a:schemeClr val="tx1"/>
            </a:solidFill>
          </a:ln>
        </p:spPr>
        <p:txBody>
          <a:bodyPr wrap="square" rtlCol="0">
            <a:spAutoFit/>
          </a:bodyPr>
          <a:lstStyle/>
          <a:p>
            <a:pPr algn="ctr"/>
            <a:r>
              <a:rPr lang="en-US" sz="2400" dirty="0"/>
              <a:t>Pancreas</a:t>
            </a:r>
          </a:p>
        </p:txBody>
      </p:sp>
      <p:sp>
        <p:nvSpPr>
          <p:cNvPr id="22" name="TextBox 21"/>
          <p:cNvSpPr txBox="1"/>
          <p:nvPr/>
        </p:nvSpPr>
        <p:spPr>
          <a:xfrm>
            <a:off x="7391400" y="54864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Small Intestine</a:t>
            </a:r>
          </a:p>
        </p:txBody>
      </p:sp>
      <p:sp>
        <p:nvSpPr>
          <p:cNvPr id="23" name="TextBox 22"/>
          <p:cNvSpPr txBox="1"/>
          <p:nvPr/>
        </p:nvSpPr>
        <p:spPr>
          <a:xfrm>
            <a:off x="1905000" y="5183832"/>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Large Intestine</a:t>
            </a:r>
          </a:p>
        </p:txBody>
      </p:sp>
    </p:spTree>
    <p:extLst>
      <p:ext uri="{BB962C8B-B14F-4D97-AF65-F5344CB8AC3E}">
        <p14:creationId xmlns:p14="http://schemas.microsoft.com/office/powerpoint/2010/main" val="33483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1600200"/>
          </a:xfrm>
        </p:spPr>
        <p:txBody>
          <a:bodyPr>
            <a:normAutofit/>
          </a:bodyPr>
          <a:lstStyle/>
          <a:p>
            <a:pPr>
              <a:buNone/>
            </a:pPr>
            <a:r>
              <a:rPr lang="en-US" b="1" dirty="0"/>
              <a:t>Major Organs/Parts Involved:</a:t>
            </a:r>
          </a:p>
          <a:p>
            <a:pPr>
              <a:buNone/>
            </a:pPr>
            <a:r>
              <a:rPr lang="en-US" sz="2700" dirty="0"/>
              <a:t>   </a:t>
            </a:r>
            <a:r>
              <a:rPr lang="en-US" sz="2800" dirty="0"/>
              <a:t>12. </a:t>
            </a:r>
            <a:r>
              <a:rPr lang="en-US" sz="2800" u="sng" dirty="0">
                <a:solidFill>
                  <a:srgbClr val="FF0000"/>
                </a:solidFill>
              </a:rPr>
              <a:t>Rectum</a:t>
            </a:r>
            <a:r>
              <a:rPr lang="en-US" sz="2800" dirty="0">
                <a:solidFill>
                  <a:srgbClr val="FF0000"/>
                </a:solidFill>
              </a:rPr>
              <a:t> </a:t>
            </a:r>
            <a:r>
              <a:rPr lang="en-US" sz="2800" dirty="0"/>
              <a:t>– bottom portion of large intestine, packs solid waste into fecal matter.</a:t>
            </a:r>
          </a:p>
          <a:p>
            <a:pPr>
              <a:buNone/>
            </a:pPr>
            <a:endParaRPr lang="en-US" sz="2800" dirty="0"/>
          </a:p>
          <a:p>
            <a:pPr>
              <a:buNone/>
            </a:pPr>
            <a:endParaRPr lang="en-US" sz="3600" dirty="0">
              <a:solidFill>
                <a:srgbClr val="FF0000"/>
              </a:solidFill>
            </a:endParaRPr>
          </a:p>
          <a:p>
            <a:pPr>
              <a:buNone/>
            </a:pPr>
            <a:endParaRPr lang="en-US" sz="2800" dirty="0"/>
          </a:p>
        </p:txBody>
      </p:sp>
      <p:pic>
        <p:nvPicPr>
          <p:cNvPr id="4" name="Picture 3" descr="C:\Users\perdue\Downloads\digestive 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981200"/>
            <a:ext cx="3623397" cy="4842164"/>
          </a:xfrm>
          <a:prstGeom prst="rect">
            <a:avLst/>
          </a:prstGeom>
          <a:noFill/>
          <a:ln>
            <a:noFill/>
          </a:ln>
        </p:spPr>
      </p:pic>
      <p:sp>
        <p:nvSpPr>
          <p:cNvPr id="5" name="TextBox 4"/>
          <p:cNvSpPr txBox="1"/>
          <p:nvPr/>
        </p:nvSpPr>
        <p:spPr>
          <a:xfrm>
            <a:off x="7315200" y="2590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6" name="TextBox 5"/>
          <p:cNvSpPr txBox="1"/>
          <p:nvPr/>
        </p:nvSpPr>
        <p:spPr>
          <a:xfrm>
            <a:off x="7315200" y="25908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Mouth</a:t>
            </a:r>
          </a:p>
        </p:txBody>
      </p:sp>
      <p:sp>
        <p:nvSpPr>
          <p:cNvPr id="7" name="TextBox 6"/>
          <p:cNvSpPr txBox="1"/>
          <p:nvPr/>
        </p:nvSpPr>
        <p:spPr>
          <a:xfrm>
            <a:off x="7391400" y="4953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8" name="TextBox 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9" name="TextBox 8"/>
          <p:cNvSpPr txBox="1"/>
          <p:nvPr/>
        </p:nvSpPr>
        <p:spPr>
          <a:xfrm>
            <a:off x="7391400" y="54864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0" name="TextBox 9"/>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1" name="TextBox 10"/>
          <p:cNvSpPr txBox="1"/>
          <p:nvPr/>
        </p:nvSpPr>
        <p:spPr>
          <a:xfrm>
            <a:off x="1905000" y="5183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2" name="TextBox 11"/>
          <p:cNvSpPr txBox="1"/>
          <p:nvPr/>
        </p:nvSpPr>
        <p:spPr>
          <a:xfrm>
            <a:off x="1905000" y="450519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19050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4" name="Straight Connector 13"/>
          <p:cNvCxnSpPr>
            <a:stCxn id="13" idx="3"/>
          </p:cNvCxnSpPr>
          <p:nvPr/>
        </p:nvCxnSpPr>
        <p:spPr>
          <a:xfrm>
            <a:off x="4343400" y="3736034"/>
            <a:ext cx="1066800" cy="769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1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cxnSp>
        <p:nvCxnSpPr>
          <p:cNvPr id="16" name="Straight Connector 15"/>
          <p:cNvCxnSpPr/>
          <p:nvPr/>
        </p:nvCxnSpPr>
        <p:spPr>
          <a:xfrm>
            <a:off x="5943600" y="37338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91400" y="35052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Esophagus</a:t>
            </a:r>
          </a:p>
        </p:txBody>
      </p:sp>
      <p:sp>
        <p:nvSpPr>
          <p:cNvPr id="18" name="TextBox 17"/>
          <p:cNvSpPr txBox="1"/>
          <p:nvPr/>
        </p:nvSpPr>
        <p:spPr>
          <a:xfrm>
            <a:off x="7370618" y="4415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Stomach</a:t>
            </a:r>
          </a:p>
        </p:txBody>
      </p:sp>
      <p:sp>
        <p:nvSpPr>
          <p:cNvPr id="19" name="TextBox 18"/>
          <p:cNvSpPr txBox="1"/>
          <p:nvPr/>
        </p:nvSpPr>
        <p:spPr>
          <a:xfrm>
            <a:off x="1911927" y="35052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Liver</a:t>
            </a:r>
          </a:p>
        </p:txBody>
      </p:sp>
      <p:sp>
        <p:nvSpPr>
          <p:cNvPr id="20" name="TextBox 19"/>
          <p:cNvSpPr txBox="1"/>
          <p:nvPr/>
        </p:nvSpPr>
        <p:spPr>
          <a:xfrm>
            <a:off x="1905000" y="450765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Gall Bladder</a:t>
            </a:r>
          </a:p>
        </p:txBody>
      </p:sp>
      <p:sp>
        <p:nvSpPr>
          <p:cNvPr id="21" name="TextBox 20"/>
          <p:cNvSpPr txBox="1"/>
          <p:nvPr/>
        </p:nvSpPr>
        <p:spPr>
          <a:xfrm>
            <a:off x="7370618" y="4953001"/>
            <a:ext cx="2459182" cy="461665"/>
          </a:xfrm>
          <a:prstGeom prst="rect">
            <a:avLst/>
          </a:prstGeom>
          <a:solidFill>
            <a:schemeClr val="bg1"/>
          </a:solidFill>
          <a:ln w="28575">
            <a:solidFill>
              <a:schemeClr val="tx1"/>
            </a:solidFill>
          </a:ln>
        </p:spPr>
        <p:txBody>
          <a:bodyPr wrap="square" rtlCol="0">
            <a:spAutoFit/>
          </a:bodyPr>
          <a:lstStyle/>
          <a:p>
            <a:pPr algn="ctr"/>
            <a:r>
              <a:rPr lang="en-US" sz="2400" dirty="0"/>
              <a:t>Pancreas</a:t>
            </a:r>
          </a:p>
        </p:txBody>
      </p:sp>
      <p:sp>
        <p:nvSpPr>
          <p:cNvPr id="22" name="TextBox 21"/>
          <p:cNvSpPr txBox="1"/>
          <p:nvPr/>
        </p:nvSpPr>
        <p:spPr>
          <a:xfrm>
            <a:off x="7391400" y="5486400"/>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Small Intestine</a:t>
            </a:r>
          </a:p>
        </p:txBody>
      </p:sp>
      <p:sp>
        <p:nvSpPr>
          <p:cNvPr id="23" name="TextBox 22"/>
          <p:cNvSpPr txBox="1"/>
          <p:nvPr/>
        </p:nvSpPr>
        <p:spPr>
          <a:xfrm>
            <a:off x="1905000" y="5183832"/>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Large Intestine</a:t>
            </a:r>
          </a:p>
        </p:txBody>
      </p:sp>
      <p:sp>
        <p:nvSpPr>
          <p:cNvPr id="24" name="TextBox 23"/>
          <p:cNvSpPr txBox="1"/>
          <p:nvPr/>
        </p:nvSpPr>
        <p:spPr>
          <a:xfrm>
            <a:off x="7391400" y="60198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Rectum</a:t>
            </a:r>
          </a:p>
        </p:txBody>
      </p:sp>
    </p:spTree>
    <p:extLst>
      <p:ext uri="{BB962C8B-B14F-4D97-AF65-F5344CB8AC3E}">
        <p14:creationId xmlns:p14="http://schemas.microsoft.com/office/powerpoint/2010/main" val="11382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55"/>
            <a:ext cx="8229600" cy="775855"/>
          </a:xfrm>
        </p:spPr>
        <p:txBody>
          <a:bodyPr/>
          <a:lstStyle/>
          <a:p>
            <a:r>
              <a:rPr lang="en-US" dirty="0"/>
              <a:t>Digestive System</a:t>
            </a:r>
          </a:p>
        </p:txBody>
      </p:sp>
      <p:sp>
        <p:nvSpPr>
          <p:cNvPr id="3" name="Content Placeholder 2"/>
          <p:cNvSpPr>
            <a:spLocks noGrp="1"/>
          </p:cNvSpPr>
          <p:nvPr>
            <p:ph idx="1"/>
          </p:nvPr>
        </p:nvSpPr>
        <p:spPr>
          <a:xfrm>
            <a:off x="609600" y="685800"/>
            <a:ext cx="10972800" cy="2286000"/>
          </a:xfrm>
        </p:spPr>
        <p:txBody>
          <a:bodyPr>
            <a:normAutofit/>
          </a:bodyPr>
          <a:lstStyle/>
          <a:p>
            <a:pPr>
              <a:buNone/>
            </a:pPr>
            <a:r>
              <a:rPr lang="en-US" b="1" dirty="0"/>
              <a:t>Major Organs/Parts Involved:</a:t>
            </a:r>
          </a:p>
          <a:p>
            <a:pPr>
              <a:buNone/>
            </a:pPr>
            <a:r>
              <a:rPr lang="en-US" sz="2700" dirty="0"/>
              <a:t>   </a:t>
            </a:r>
            <a:r>
              <a:rPr lang="en-US" sz="2800" dirty="0"/>
              <a:t>13. </a:t>
            </a:r>
            <a:r>
              <a:rPr lang="en-US" sz="2800" u="sng" dirty="0">
                <a:solidFill>
                  <a:srgbClr val="FF0000"/>
                </a:solidFill>
              </a:rPr>
              <a:t>Microvilli</a:t>
            </a:r>
            <a:r>
              <a:rPr lang="en-US" sz="2800" dirty="0">
                <a:solidFill>
                  <a:srgbClr val="FF0000"/>
                </a:solidFill>
              </a:rPr>
              <a:t> </a:t>
            </a:r>
            <a:r>
              <a:rPr lang="en-US" sz="2800" dirty="0"/>
              <a:t>– finger-like projections found in small intestine which increase surface area for quick nutrient absorption</a:t>
            </a:r>
          </a:p>
          <a:p>
            <a:pPr>
              <a:buNone/>
            </a:pPr>
            <a:endParaRPr lang="en-US" sz="3600" dirty="0">
              <a:solidFill>
                <a:srgbClr val="FF0000"/>
              </a:solidFill>
            </a:endParaRPr>
          </a:p>
          <a:p>
            <a:pPr>
              <a:buNone/>
            </a:pPr>
            <a:endParaRPr lang="en-US" sz="2800" dirty="0"/>
          </a:p>
        </p:txBody>
      </p:sp>
      <p:pic>
        <p:nvPicPr>
          <p:cNvPr id="25" name="Picture 24" descr="http://www.daviddarling.info/images/small_intestine_cross-sec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100" y="3124200"/>
            <a:ext cx="6019800" cy="3352800"/>
          </a:xfrm>
          <a:prstGeom prst="rect">
            <a:avLst/>
          </a:prstGeom>
          <a:noFill/>
          <a:ln>
            <a:noFill/>
          </a:ln>
        </p:spPr>
      </p:pic>
    </p:spTree>
    <p:extLst>
      <p:ext uri="{BB962C8B-B14F-4D97-AF65-F5344CB8AC3E}">
        <p14:creationId xmlns:p14="http://schemas.microsoft.com/office/powerpoint/2010/main" val="32899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Digestive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Functions/Roles:</a:t>
            </a:r>
          </a:p>
          <a:p>
            <a:pPr>
              <a:buNone/>
            </a:pPr>
            <a:r>
              <a:rPr lang="en-US" dirty="0">
                <a:solidFill>
                  <a:srgbClr val="FF0000"/>
                </a:solidFill>
              </a:rPr>
              <a:t>	1. Breakdown food/nutrients</a:t>
            </a:r>
          </a:p>
          <a:p>
            <a:pPr>
              <a:buNone/>
            </a:pPr>
            <a:r>
              <a:rPr lang="en-US" dirty="0">
                <a:solidFill>
                  <a:srgbClr val="FF0000"/>
                </a:solidFill>
              </a:rPr>
              <a:t>	2. Removal of solid waste</a:t>
            </a:r>
          </a:p>
          <a:p>
            <a:pPr>
              <a:buNone/>
            </a:pPr>
            <a:r>
              <a:rPr lang="en-US" dirty="0">
                <a:solidFill>
                  <a:srgbClr val="FF0000"/>
                </a:solidFill>
              </a:rPr>
              <a:t>	</a:t>
            </a:r>
            <a:endParaRPr lang="en-US" sz="2800" dirty="0"/>
          </a:p>
        </p:txBody>
      </p:sp>
      <p:pic>
        <p:nvPicPr>
          <p:cNvPr id="1026" name="Picture 2" descr="http://c.suite101.com/files/styles/article_full/public/000/188/0001884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429000"/>
            <a:ext cx="42672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uzzle.com/img/articleImages/346210-524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2286000"/>
            <a:ext cx="25146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r>
              <a:rPr lang="en-US" dirty="0"/>
              <a:t>Digestive System</a:t>
            </a:r>
          </a:p>
        </p:txBody>
      </p:sp>
      <p:sp>
        <p:nvSpPr>
          <p:cNvPr id="3" name="Content Placeholder 2"/>
          <p:cNvSpPr>
            <a:spLocks noGrp="1"/>
          </p:cNvSpPr>
          <p:nvPr>
            <p:ph idx="1"/>
          </p:nvPr>
        </p:nvSpPr>
        <p:spPr>
          <a:xfrm>
            <a:off x="609600" y="914400"/>
            <a:ext cx="10972800" cy="5105400"/>
          </a:xfrm>
        </p:spPr>
        <p:txBody>
          <a:bodyPr/>
          <a:lstStyle/>
          <a:p>
            <a:pPr>
              <a:buNone/>
            </a:pPr>
            <a:r>
              <a:rPr lang="en-US" b="1" dirty="0"/>
              <a:t>Other vocab:</a:t>
            </a:r>
          </a:p>
          <a:p>
            <a:pPr>
              <a:buNone/>
            </a:pPr>
            <a:r>
              <a:rPr lang="en-US" dirty="0">
                <a:solidFill>
                  <a:srgbClr val="FF0000"/>
                </a:solidFill>
              </a:rPr>
              <a:t>	1. </a:t>
            </a:r>
            <a:r>
              <a:rPr lang="en-US" u="sng" dirty="0">
                <a:solidFill>
                  <a:srgbClr val="FF0000"/>
                </a:solidFill>
              </a:rPr>
              <a:t>Mastication</a:t>
            </a:r>
            <a:r>
              <a:rPr lang="en-US" dirty="0">
                <a:solidFill>
                  <a:srgbClr val="FF0000"/>
                </a:solidFill>
              </a:rPr>
              <a:t> </a:t>
            </a:r>
            <a:r>
              <a:rPr lang="en-US" dirty="0"/>
              <a:t>- </a:t>
            </a:r>
            <a:r>
              <a:rPr lang="en-US" sz="3000" dirty="0"/>
              <a:t>chewing</a:t>
            </a:r>
            <a:endParaRPr lang="en-US" sz="3000" u="sng" dirty="0">
              <a:solidFill>
                <a:srgbClr val="FF0000"/>
              </a:solidFill>
            </a:endParaRPr>
          </a:p>
          <a:p>
            <a:pPr>
              <a:buNone/>
            </a:pPr>
            <a:r>
              <a:rPr lang="en-US" dirty="0">
                <a:solidFill>
                  <a:srgbClr val="FF0000"/>
                </a:solidFill>
              </a:rPr>
              <a:t>	2. </a:t>
            </a:r>
            <a:r>
              <a:rPr lang="en-US" u="sng" dirty="0">
                <a:solidFill>
                  <a:srgbClr val="FF0000"/>
                </a:solidFill>
              </a:rPr>
              <a:t>Peristalsis</a:t>
            </a:r>
            <a:r>
              <a:rPr lang="en-US" dirty="0">
                <a:solidFill>
                  <a:srgbClr val="FF0000"/>
                </a:solidFill>
              </a:rPr>
              <a:t> </a:t>
            </a:r>
            <a:r>
              <a:rPr lang="en-US" dirty="0"/>
              <a:t>– </a:t>
            </a:r>
            <a:r>
              <a:rPr lang="en-US" sz="3000" dirty="0"/>
              <a:t>movement of food through digestive system by contracting smooth muscles</a:t>
            </a:r>
            <a:endParaRPr lang="en-US" sz="3000" u="sng" dirty="0">
              <a:solidFill>
                <a:srgbClr val="FF0000"/>
              </a:solidFill>
            </a:endParaRPr>
          </a:p>
          <a:p>
            <a:pPr>
              <a:buNone/>
            </a:pPr>
            <a:r>
              <a:rPr lang="en-US" dirty="0">
                <a:solidFill>
                  <a:srgbClr val="FF0000"/>
                </a:solidFill>
              </a:rPr>
              <a:t>	</a:t>
            </a:r>
            <a:endParaRPr lang="en-US" sz="2800" dirty="0"/>
          </a:p>
        </p:txBody>
      </p:sp>
      <p:pic>
        <p:nvPicPr>
          <p:cNvPr id="2050" name="Picture 2" descr="http://healthyeatingandexercising.files.wordpress.com/2011/04/eat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63"/>
          <a:stretch/>
        </p:blipFill>
        <p:spPr bwMode="auto">
          <a:xfrm>
            <a:off x="1524001" y="3352800"/>
            <a:ext cx="5076967" cy="32026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4.bp.blogspot.com/-e4dTZHZC23M/T6ipiijrl0I/AAAAAAAAAE4/8BsnEw8_8YU/s1600/peristalsis.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82" t="7750" r="3856" b="2889"/>
          <a:stretch/>
        </p:blipFill>
        <p:spPr bwMode="auto">
          <a:xfrm>
            <a:off x="6324600" y="3296979"/>
            <a:ext cx="4343400" cy="325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Digestive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Diseases/Disorders:</a:t>
            </a:r>
          </a:p>
          <a:p>
            <a:pPr>
              <a:buNone/>
            </a:pPr>
            <a:r>
              <a:rPr lang="en-US" dirty="0">
                <a:solidFill>
                  <a:srgbClr val="FF0000"/>
                </a:solidFill>
              </a:rPr>
              <a:t>	1. </a:t>
            </a:r>
            <a:r>
              <a:rPr lang="en-US" u="sng" dirty="0">
                <a:solidFill>
                  <a:srgbClr val="FF0000"/>
                </a:solidFill>
              </a:rPr>
              <a:t>Acid Reflux</a:t>
            </a:r>
            <a:r>
              <a:rPr lang="en-US" dirty="0">
                <a:solidFill>
                  <a:srgbClr val="FF0000"/>
                </a:solidFill>
              </a:rPr>
              <a:t> </a:t>
            </a:r>
            <a:r>
              <a:rPr lang="en-US" dirty="0"/>
              <a:t>– </a:t>
            </a:r>
            <a:r>
              <a:rPr lang="en-US" sz="3000" dirty="0"/>
              <a:t>stomach acid comes up into </a:t>
            </a:r>
            <a:r>
              <a:rPr lang="en-US" dirty="0"/>
              <a:t>esophagus, when the cardiac sphincter will not close, causing burning sensation in throat.</a:t>
            </a:r>
            <a:r>
              <a:rPr lang="en-US" dirty="0">
                <a:solidFill>
                  <a:srgbClr val="FF0000"/>
                </a:solidFill>
              </a:rPr>
              <a:t>	</a:t>
            </a:r>
            <a:endParaRPr lang="en-US" sz="2800" dirty="0"/>
          </a:p>
        </p:txBody>
      </p:sp>
      <p:pic>
        <p:nvPicPr>
          <p:cNvPr id="3074" name="Picture 2" descr="http://acidreflux-remedies-cure.com/wp-content/uploads/2012/05/acid-reflux-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848100"/>
            <a:ext cx="386079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ddmcdn.com/gif/heartburn-reflux-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81000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07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8763000" cy="1143000"/>
          </a:xfrm>
        </p:spPr>
        <p:txBody>
          <a:bodyPr>
            <a:noAutofit/>
          </a:bodyPr>
          <a:lstStyle/>
          <a:p>
            <a:r>
              <a:rPr lang="en-US" sz="7200" dirty="0">
                <a:solidFill>
                  <a:srgbClr val="00B0F0"/>
                </a:solidFill>
                <a:latin typeface="Kristen ITC" pitchFamily="66" charset="0"/>
                <a:ea typeface="GungsuhChe" pitchFamily="49" charset="-127"/>
              </a:rPr>
              <a:t>Excretory System</a:t>
            </a:r>
          </a:p>
        </p:txBody>
      </p:sp>
      <p:pic>
        <p:nvPicPr>
          <p:cNvPr id="9218" name="Picture 2" descr="http://cdn6.fotosearch.com/bthumb/CSP/CSP241/k2415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778795"/>
            <a:ext cx="3733800" cy="495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14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1752600"/>
          </a:xfrm>
        </p:spPr>
        <p:txBody>
          <a:bodyPr/>
          <a:lstStyle/>
          <a:p>
            <a:pPr>
              <a:buNone/>
            </a:pPr>
            <a:r>
              <a:rPr lang="en-US" b="1" dirty="0"/>
              <a:t>Major Organs/Parts Involved:</a:t>
            </a:r>
          </a:p>
          <a:p>
            <a:pPr>
              <a:buNone/>
            </a:pPr>
            <a:r>
              <a:rPr lang="en-US" dirty="0"/>
              <a:t>   </a:t>
            </a:r>
            <a:r>
              <a:rPr lang="en-US" sz="2800" dirty="0">
                <a:solidFill>
                  <a:srgbClr val="FF0000"/>
                </a:solidFill>
              </a:rPr>
              <a:t>1. </a:t>
            </a:r>
            <a:r>
              <a:rPr lang="en-US" sz="2800" u="sng" dirty="0">
                <a:solidFill>
                  <a:srgbClr val="FF0000"/>
                </a:solidFill>
              </a:rPr>
              <a:t>Kidneys</a:t>
            </a:r>
            <a:r>
              <a:rPr lang="en-US" sz="2800" dirty="0">
                <a:solidFill>
                  <a:srgbClr val="FF0000"/>
                </a:solidFill>
              </a:rPr>
              <a:t> </a:t>
            </a:r>
            <a:r>
              <a:rPr lang="en-US" sz="2800" dirty="0"/>
              <a:t>- filter blood of liquid waste; regulation of pH</a:t>
            </a:r>
          </a:p>
          <a:p>
            <a:pPr>
              <a:buNone/>
            </a:pPr>
            <a:r>
              <a:rPr lang="en-US" sz="2800" dirty="0"/>
              <a:t>        and blood pressure (salt &amp; H</a:t>
            </a:r>
            <a:r>
              <a:rPr lang="en-US" sz="2800" baseline="-25000" dirty="0"/>
              <a:t>2</a:t>
            </a:r>
            <a:r>
              <a:rPr lang="en-US" sz="2800" dirty="0"/>
              <a:t>O balance)</a:t>
            </a:r>
            <a:endParaRPr lang="en-US" sz="2800" u="sng" baseline="-250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excre sys 1.jpg"/>
          <p:cNvPicPr/>
          <p:nvPr/>
        </p:nvPicPr>
        <p:blipFill>
          <a:blip r:embed="rId3" cstate="print"/>
          <a:srcRect l="1460" r="2505"/>
          <a:stretch>
            <a:fillRect/>
          </a:stretch>
        </p:blipFill>
        <p:spPr bwMode="auto">
          <a:xfrm>
            <a:off x="3200400" y="2667000"/>
            <a:ext cx="5334000" cy="4114800"/>
          </a:xfrm>
          <a:prstGeom prst="rect">
            <a:avLst/>
          </a:prstGeom>
          <a:noFill/>
          <a:ln w="9525">
            <a:noFill/>
            <a:miter lim="800000"/>
            <a:headEnd/>
            <a:tailEnd/>
          </a:ln>
        </p:spPr>
      </p:pic>
      <p:sp>
        <p:nvSpPr>
          <p:cNvPr id="6" name="TextBox 5"/>
          <p:cNvSpPr txBox="1"/>
          <p:nvPr/>
        </p:nvSpPr>
        <p:spPr>
          <a:xfrm>
            <a:off x="7772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819400" y="6326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7772400" y="6096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7772400" y="350301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Kidneys</a:t>
            </a:r>
          </a:p>
        </p:txBody>
      </p:sp>
      <p:cxnSp>
        <p:nvCxnSpPr>
          <p:cNvPr id="18" name="Straight Connector 17"/>
          <p:cNvCxnSpPr>
            <a:endCxn id="16" idx="1"/>
          </p:cNvCxnSpPr>
          <p:nvPr/>
        </p:nvCxnSpPr>
        <p:spPr>
          <a:xfrm flipV="1">
            <a:off x="7162800" y="3733844"/>
            <a:ext cx="609600" cy="218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5478439" y="3838392"/>
            <a:ext cx="2286000" cy="23302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1752600"/>
          </a:xfrm>
        </p:spPr>
        <p:txBody>
          <a:bodyPr/>
          <a:lstStyle/>
          <a:p>
            <a:pPr>
              <a:buNone/>
            </a:pPr>
            <a:r>
              <a:rPr lang="en-US" b="1" dirty="0"/>
              <a:t>Major Organs/Parts Involved:</a:t>
            </a:r>
          </a:p>
          <a:p>
            <a:pPr>
              <a:buNone/>
            </a:pPr>
            <a:r>
              <a:rPr lang="en-US" dirty="0"/>
              <a:t>   </a:t>
            </a:r>
            <a:r>
              <a:rPr lang="en-US" sz="2800" dirty="0">
                <a:solidFill>
                  <a:srgbClr val="FF0000"/>
                </a:solidFill>
              </a:rPr>
              <a:t>2. </a:t>
            </a:r>
            <a:r>
              <a:rPr lang="en-US" sz="2800" u="sng" dirty="0">
                <a:solidFill>
                  <a:srgbClr val="FF0000"/>
                </a:solidFill>
              </a:rPr>
              <a:t>Ureter</a:t>
            </a:r>
            <a:r>
              <a:rPr lang="en-US" sz="2800" dirty="0">
                <a:solidFill>
                  <a:srgbClr val="FF0000"/>
                </a:solidFill>
              </a:rPr>
              <a:t> </a:t>
            </a:r>
            <a:r>
              <a:rPr lang="en-US" sz="2800" dirty="0"/>
              <a:t>– muscular tube that carries urine from kidneys</a:t>
            </a:r>
          </a:p>
          <a:p>
            <a:pPr>
              <a:buNone/>
            </a:pPr>
            <a:r>
              <a:rPr lang="en-US" sz="2800" dirty="0">
                <a:solidFill>
                  <a:srgbClr val="FF0000"/>
                </a:solidFill>
              </a:rPr>
              <a:t>        </a:t>
            </a:r>
            <a:r>
              <a:rPr lang="en-US" sz="2800" dirty="0"/>
              <a:t>to urinary bladder</a:t>
            </a:r>
            <a:endParaRPr lang="en-US" sz="2800" baseline="-25000" dirty="0">
              <a:solidFill>
                <a:srgbClr val="FF0000"/>
              </a:solidFill>
            </a:endParaRPr>
          </a:p>
          <a:p>
            <a:pPr>
              <a:buNone/>
            </a:pPr>
            <a:endParaRPr lang="en-US" sz="2800" dirty="0"/>
          </a:p>
        </p:txBody>
      </p:sp>
      <p:pic>
        <p:nvPicPr>
          <p:cNvPr id="4" name="Picture 3" descr="J:\Teachers &amp; Departments\Biology\Biology HHS 2012-2013\B 03 Human Body Systems &amp; Cell Differentiation\Body System Pics\excre sys 1.jpg"/>
          <p:cNvPicPr/>
          <p:nvPr/>
        </p:nvPicPr>
        <p:blipFill>
          <a:blip r:embed="rId3" cstate="print"/>
          <a:srcRect l="1460" r="2505"/>
          <a:stretch>
            <a:fillRect/>
          </a:stretch>
        </p:blipFill>
        <p:spPr bwMode="auto">
          <a:xfrm>
            <a:off x="3200400" y="2667000"/>
            <a:ext cx="5334000" cy="4114800"/>
          </a:xfrm>
          <a:prstGeom prst="rect">
            <a:avLst/>
          </a:prstGeom>
          <a:noFill/>
          <a:ln w="9525">
            <a:noFill/>
            <a:miter lim="800000"/>
            <a:headEnd/>
            <a:tailEnd/>
          </a:ln>
        </p:spPr>
      </p:pic>
      <p:sp>
        <p:nvSpPr>
          <p:cNvPr id="6" name="TextBox 5"/>
          <p:cNvSpPr txBox="1"/>
          <p:nvPr/>
        </p:nvSpPr>
        <p:spPr>
          <a:xfrm>
            <a:off x="7772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819400" y="6326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7696200" y="60198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7772400" y="350301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Kidneys</a:t>
            </a:r>
          </a:p>
        </p:txBody>
      </p:sp>
      <p:sp>
        <p:nvSpPr>
          <p:cNvPr id="10" name="TextBox 9"/>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Ureters</a:t>
            </a:r>
          </a:p>
        </p:txBody>
      </p:sp>
      <p:cxnSp>
        <p:nvCxnSpPr>
          <p:cNvPr id="11" name="Straight Connector 10"/>
          <p:cNvCxnSpPr/>
          <p:nvPr/>
        </p:nvCxnSpPr>
        <p:spPr>
          <a:xfrm flipV="1">
            <a:off x="5715000" y="5051315"/>
            <a:ext cx="2057400" cy="23302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858001" y="5021830"/>
            <a:ext cx="90643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5486401" y="3850354"/>
            <a:ext cx="2288275" cy="23302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162800" y="3733800"/>
            <a:ext cx="64030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87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1752600"/>
          </a:xfrm>
        </p:spPr>
        <p:txBody>
          <a:bodyPr>
            <a:normAutofit/>
          </a:bodyPr>
          <a:lstStyle/>
          <a:p>
            <a:pPr>
              <a:buNone/>
            </a:pPr>
            <a:r>
              <a:rPr lang="en-US" b="1" dirty="0"/>
              <a:t>Major Organs/Parts Involved:</a:t>
            </a:r>
          </a:p>
          <a:p>
            <a:pPr>
              <a:buNone/>
            </a:pPr>
            <a:r>
              <a:rPr lang="en-US" dirty="0"/>
              <a:t>   </a:t>
            </a:r>
            <a:r>
              <a:rPr lang="en-US" sz="2800" dirty="0">
                <a:solidFill>
                  <a:srgbClr val="FF0000"/>
                </a:solidFill>
              </a:rPr>
              <a:t>3. </a:t>
            </a:r>
            <a:r>
              <a:rPr lang="en-US" sz="2800" u="sng" dirty="0">
                <a:solidFill>
                  <a:srgbClr val="FF0000"/>
                </a:solidFill>
              </a:rPr>
              <a:t>Urinary Bladder</a:t>
            </a:r>
            <a:r>
              <a:rPr lang="en-US" sz="2800" dirty="0">
                <a:solidFill>
                  <a:srgbClr val="FF0000"/>
                </a:solidFill>
              </a:rPr>
              <a:t> </a:t>
            </a:r>
            <a:r>
              <a:rPr lang="en-US" sz="2800" dirty="0"/>
              <a:t>– organ that collects urine</a:t>
            </a:r>
          </a:p>
        </p:txBody>
      </p:sp>
      <p:pic>
        <p:nvPicPr>
          <p:cNvPr id="4" name="Picture 3" descr="J:\Teachers &amp; Departments\Biology\Biology HHS 2012-2013\B 03 Human Body Systems &amp; Cell Differentiation\Body System Pics\excre sys 1.jpg"/>
          <p:cNvPicPr/>
          <p:nvPr/>
        </p:nvPicPr>
        <p:blipFill>
          <a:blip r:embed="rId3" cstate="print"/>
          <a:srcRect l="1460" r="2505"/>
          <a:stretch>
            <a:fillRect/>
          </a:stretch>
        </p:blipFill>
        <p:spPr bwMode="auto">
          <a:xfrm>
            <a:off x="3200400" y="2667000"/>
            <a:ext cx="5334000" cy="4114800"/>
          </a:xfrm>
          <a:prstGeom prst="rect">
            <a:avLst/>
          </a:prstGeom>
          <a:noFill/>
          <a:ln w="9525">
            <a:noFill/>
            <a:miter lim="800000"/>
            <a:headEnd/>
            <a:tailEnd/>
          </a:ln>
        </p:spPr>
      </p:pic>
      <p:sp>
        <p:nvSpPr>
          <p:cNvPr id="6" name="TextBox 5"/>
          <p:cNvSpPr txBox="1"/>
          <p:nvPr/>
        </p:nvSpPr>
        <p:spPr>
          <a:xfrm>
            <a:off x="7772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819400" y="6326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5" name="TextBox 14"/>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7772400" y="350301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Kidneys</a:t>
            </a:r>
          </a:p>
        </p:txBody>
      </p:sp>
      <p:sp>
        <p:nvSpPr>
          <p:cNvPr id="10" name="TextBox 9"/>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Ureters</a:t>
            </a:r>
          </a:p>
        </p:txBody>
      </p:sp>
      <p:cxnSp>
        <p:nvCxnSpPr>
          <p:cNvPr id="11" name="Straight Connector 10"/>
          <p:cNvCxnSpPr/>
          <p:nvPr/>
        </p:nvCxnSpPr>
        <p:spPr>
          <a:xfrm>
            <a:off x="6400801" y="6268577"/>
            <a:ext cx="136022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858001" y="5021830"/>
            <a:ext cx="90643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5486401" y="3850354"/>
            <a:ext cx="2288275" cy="23302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162800" y="3733800"/>
            <a:ext cx="64030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a:endCxn id="10" idx="1"/>
          </p:cNvCxnSpPr>
          <p:nvPr/>
        </p:nvCxnSpPr>
        <p:spPr>
          <a:xfrm flipV="1">
            <a:off x="5715000" y="5026969"/>
            <a:ext cx="2057400" cy="23083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7696200" y="60960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7696200" y="60960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Urinary Bladder</a:t>
            </a:r>
          </a:p>
        </p:txBody>
      </p:sp>
    </p:spTree>
    <p:extLst>
      <p:ext uri="{BB962C8B-B14F-4D97-AF65-F5344CB8AC3E}">
        <p14:creationId xmlns:p14="http://schemas.microsoft.com/office/powerpoint/2010/main" val="15185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905000" y="457200"/>
            <a:ext cx="8229600" cy="1143000"/>
          </a:xfrm>
        </p:spPr>
        <p:txBody>
          <a:bodyPr/>
          <a:lstStyle/>
          <a:p>
            <a:r>
              <a:rPr lang="en-US" sz="4000" b="1" dirty="0">
                <a:solidFill>
                  <a:srgbClr val="009999"/>
                </a:solidFill>
              </a:rPr>
              <a:t>Sweat glands in the dermis layer</a:t>
            </a:r>
          </a:p>
        </p:txBody>
      </p:sp>
      <p:pic>
        <p:nvPicPr>
          <p:cNvPr id="182275" name="Picture 3" descr="sweatgland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326568" y="1981200"/>
            <a:ext cx="5436432"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76" name="Text Box 4"/>
          <p:cNvSpPr txBox="1">
            <a:spLocks noChangeArrowheads="1"/>
          </p:cNvSpPr>
          <p:nvPr/>
        </p:nvSpPr>
        <p:spPr bwMode="auto">
          <a:xfrm>
            <a:off x="3276600" y="53340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chemeClr val="bg1"/>
                </a:solidFill>
                <a:latin typeface="Arial" charset="0"/>
              </a:rPr>
              <a:t>Sweat glands secrete water, salts, calcium, and other metabolic waste.</a:t>
            </a:r>
          </a:p>
        </p:txBody>
      </p:sp>
    </p:spTree>
    <p:extLst>
      <p:ext uri="{BB962C8B-B14F-4D97-AF65-F5344CB8AC3E}">
        <p14:creationId xmlns:p14="http://schemas.microsoft.com/office/powerpoint/2010/main" val="30570776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1752600"/>
          </a:xfrm>
        </p:spPr>
        <p:txBody>
          <a:bodyPr>
            <a:normAutofit/>
          </a:bodyPr>
          <a:lstStyle/>
          <a:p>
            <a:pPr>
              <a:buNone/>
            </a:pPr>
            <a:r>
              <a:rPr lang="en-US" b="1" dirty="0"/>
              <a:t>Major Organs/Parts Involved:</a:t>
            </a:r>
          </a:p>
          <a:p>
            <a:pPr>
              <a:buNone/>
            </a:pPr>
            <a:r>
              <a:rPr lang="en-US" dirty="0"/>
              <a:t>   </a:t>
            </a:r>
            <a:r>
              <a:rPr lang="en-US" sz="2800" dirty="0">
                <a:solidFill>
                  <a:srgbClr val="FF0000"/>
                </a:solidFill>
              </a:rPr>
              <a:t>4. </a:t>
            </a:r>
            <a:r>
              <a:rPr lang="en-US" sz="2800" u="sng" dirty="0">
                <a:solidFill>
                  <a:srgbClr val="FF0000"/>
                </a:solidFill>
              </a:rPr>
              <a:t>Urethra</a:t>
            </a:r>
            <a:r>
              <a:rPr lang="en-US" sz="2800" dirty="0">
                <a:solidFill>
                  <a:srgbClr val="FF0000"/>
                </a:solidFill>
              </a:rPr>
              <a:t> </a:t>
            </a:r>
            <a:r>
              <a:rPr lang="en-US" sz="2800" dirty="0"/>
              <a:t>– connects urinary bladder with genitals </a:t>
            </a:r>
          </a:p>
        </p:txBody>
      </p:sp>
      <p:pic>
        <p:nvPicPr>
          <p:cNvPr id="4" name="Picture 3" descr="J:\Teachers &amp; Departments\Biology\Biology HHS 2012-2013\B 03 Human Body Systems &amp; Cell Differentiation\Body System Pics\excre sys 1.jpg"/>
          <p:cNvPicPr/>
          <p:nvPr/>
        </p:nvPicPr>
        <p:blipFill>
          <a:blip r:embed="rId3" cstate="print"/>
          <a:srcRect l="1460" r="2505"/>
          <a:stretch>
            <a:fillRect/>
          </a:stretch>
        </p:blipFill>
        <p:spPr bwMode="auto">
          <a:xfrm>
            <a:off x="3200400" y="2667000"/>
            <a:ext cx="5334000" cy="4114800"/>
          </a:xfrm>
          <a:prstGeom prst="rect">
            <a:avLst/>
          </a:prstGeom>
          <a:noFill/>
          <a:ln w="9525">
            <a:noFill/>
            <a:miter lim="800000"/>
            <a:headEnd/>
            <a:tailEnd/>
          </a:ln>
        </p:spPr>
      </p:pic>
      <p:sp>
        <p:nvSpPr>
          <p:cNvPr id="6" name="TextBox 5"/>
          <p:cNvSpPr txBox="1"/>
          <p:nvPr/>
        </p:nvSpPr>
        <p:spPr>
          <a:xfrm>
            <a:off x="7772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4" name="TextBox 13"/>
          <p:cNvSpPr txBox="1"/>
          <p:nvPr/>
        </p:nvSpPr>
        <p:spPr>
          <a:xfrm>
            <a:off x="7772400" y="60198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Urinary Bladder</a:t>
            </a:r>
          </a:p>
        </p:txBody>
      </p:sp>
      <p:sp>
        <p:nvSpPr>
          <p:cNvPr id="15" name="TextBox 14"/>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7772400" y="350301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Kidneys</a:t>
            </a:r>
          </a:p>
        </p:txBody>
      </p:sp>
      <p:sp>
        <p:nvSpPr>
          <p:cNvPr id="10" name="TextBox 9"/>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Ureters</a:t>
            </a:r>
          </a:p>
        </p:txBody>
      </p:sp>
      <p:cxnSp>
        <p:nvCxnSpPr>
          <p:cNvPr id="11" name="Straight Connector 10"/>
          <p:cNvCxnSpPr/>
          <p:nvPr/>
        </p:nvCxnSpPr>
        <p:spPr>
          <a:xfrm>
            <a:off x="6400801" y="6268577"/>
            <a:ext cx="136022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858001" y="5021830"/>
            <a:ext cx="90643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5486401" y="3850354"/>
            <a:ext cx="2288275" cy="23302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162800" y="3733800"/>
            <a:ext cx="64030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a:endCxn id="10" idx="1"/>
          </p:cNvCxnSpPr>
          <p:nvPr/>
        </p:nvCxnSpPr>
        <p:spPr>
          <a:xfrm flipV="1">
            <a:off x="5715000" y="5026969"/>
            <a:ext cx="2057400" cy="23083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257800" y="6557664"/>
            <a:ext cx="91440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819400" y="6326833"/>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819400" y="63246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solidFill>
                  <a:srgbClr val="FF0000"/>
                </a:solidFill>
              </a:rPr>
              <a:t>Urethra</a:t>
            </a:r>
          </a:p>
        </p:txBody>
      </p:sp>
    </p:spTree>
    <p:extLst>
      <p:ext uri="{BB962C8B-B14F-4D97-AF65-F5344CB8AC3E}">
        <p14:creationId xmlns:p14="http://schemas.microsoft.com/office/powerpoint/2010/main" val="160820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1752600"/>
          </a:xfrm>
        </p:spPr>
        <p:txBody>
          <a:bodyPr>
            <a:normAutofit/>
          </a:bodyPr>
          <a:lstStyle/>
          <a:p>
            <a:pPr>
              <a:buNone/>
            </a:pPr>
            <a:r>
              <a:rPr lang="en-US" b="1" dirty="0"/>
              <a:t>Major Organs/Parts Involved:</a:t>
            </a:r>
          </a:p>
          <a:p>
            <a:pPr>
              <a:buNone/>
            </a:pPr>
            <a:r>
              <a:rPr lang="en-US" dirty="0"/>
              <a:t>   </a:t>
            </a:r>
            <a:r>
              <a:rPr lang="en-US" sz="2800" dirty="0">
                <a:solidFill>
                  <a:srgbClr val="FF0000"/>
                </a:solidFill>
              </a:rPr>
              <a:t>5. </a:t>
            </a:r>
            <a:r>
              <a:rPr lang="en-US" sz="2800" u="sng" dirty="0">
                <a:solidFill>
                  <a:srgbClr val="FF0000"/>
                </a:solidFill>
              </a:rPr>
              <a:t>Renal Artery</a:t>
            </a:r>
            <a:r>
              <a:rPr lang="en-US" sz="2800" dirty="0">
                <a:solidFill>
                  <a:srgbClr val="FF0000"/>
                </a:solidFill>
              </a:rPr>
              <a:t> </a:t>
            </a:r>
            <a:r>
              <a:rPr lang="en-US" sz="2800" dirty="0"/>
              <a:t>– carries blood to kidneys </a:t>
            </a:r>
          </a:p>
          <a:p>
            <a:pPr>
              <a:buNone/>
            </a:pPr>
            <a:r>
              <a:rPr lang="en-US" sz="2800" dirty="0">
                <a:solidFill>
                  <a:srgbClr val="FF0000"/>
                </a:solidFill>
              </a:rPr>
              <a:t>   6. </a:t>
            </a:r>
            <a:r>
              <a:rPr lang="en-US" sz="2800" u="sng" dirty="0">
                <a:solidFill>
                  <a:srgbClr val="FF0000"/>
                </a:solidFill>
              </a:rPr>
              <a:t>Renal Vein</a:t>
            </a:r>
            <a:r>
              <a:rPr lang="en-US" sz="2800" dirty="0">
                <a:solidFill>
                  <a:srgbClr val="FF0000"/>
                </a:solidFill>
              </a:rPr>
              <a:t> </a:t>
            </a:r>
            <a:r>
              <a:rPr lang="en-US" sz="2800" dirty="0"/>
              <a:t>– carries blood away from kidneys</a:t>
            </a:r>
          </a:p>
        </p:txBody>
      </p:sp>
      <p:pic>
        <p:nvPicPr>
          <p:cNvPr id="4" name="Picture 3" descr="J:\Teachers &amp; Departments\Biology\Biology HHS 2012-2013\B 03 Human Body Systems &amp; Cell Differentiation\Body System Pics\excre sys 1.jpg"/>
          <p:cNvPicPr/>
          <p:nvPr/>
        </p:nvPicPr>
        <p:blipFill>
          <a:blip r:embed="rId3" cstate="print"/>
          <a:srcRect l="1460" r="2505"/>
          <a:stretch>
            <a:fillRect/>
          </a:stretch>
        </p:blipFill>
        <p:spPr bwMode="auto">
          <a:xfrm>
            <a:off x="3200400" y="2667000"/>
            <a:ext cx="5334000" cy="4114800"/>
          </a:xfrm>
          <a:prstGeom prst="rect">
            <a:avLst/>
          </a:prstGeom>
          <a:noFill/>
          <a:ln w="9525">
            <a:noFill/>
            <a:miter lim="800000"/>
            <a:headEnd/>
            <a:tailEnd/>
          </a:ln>
        </p:spPr>
      </p:pic>
      <p:sp>
        <p:nvSpPr>
          <p:cNvPr id="6" name="TextBox 5"/>
          <p:cNvSpPr txBox="1"/>
          <p:nvPr/>
        </p:nvSpPr>
        <p:spPr>
          <a:xfrm>
            <a:off x="7772400" y="3505201"/>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3" name="TextBox 12"/>
          <p:cNvSpPr txBox="1"/>
          <p:nvPr/>
        </p:nvSpPr>
        <p:spPr>
          <a:xfrm>
            <a:off x="2819400" y="6326833"/>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Urethra</a:t>
            </a:r>
          </a:p>
        </p:txBody>
      </p:sp>
      <p:sp>
        <p:nvSpPr>
          <p:cNvPr id="14" name="TextBox 13"/>
          <p:cNvSpPr txBox="1"/>
          <p:nvPr/>
        </p:nvSpPr>
        <p:spPr>
          <a:xfrm>
            <a:off x="7772400" y="601980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Urinary Bladder</a:t>
            </a:r>
          </a:p>
        </p:txBody>
      </p:sp>
      <p:sp>
        <p:nvSpPr>
          <p:cNvPr id="15" name="TextBox 14"/>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endParaRPr lang="en-US" sz="2400" dirty="0"/>
          </a:p>
        </p:txBody>
      </p:sp>
      <p:sp>
        <p:nvSpPr>
          <p:cNvPr id="16" name="TextBox 15"/>
          <p:cNvSpPr txBox="1"/>
          <p:nvPr/>
        </p:nvSpPr>
        <p:spPr>
          <a:xfrm>
            <a:off x="7772400" y="3503011"/>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Kidneys</a:t>
            </a:r>
          </a:p>
        </p:txBody>
      </p:sp>
      <p:sp>
        <p:nvSpPr>
          <p:cNvPr id="10" name="TextBox 9"/>
          <p:cNvSpPr txBox="1"/>
          <p:nvPr/>
        </p:nvSpPr>
        <p:spPr>
          <a:xfrm>
            <a:off x="7772400" y="4796136"/>
            <a:ext cx="2438400" cy="461665"/>
          </a:xfrm>
          <a:prstGeom prst="rect">
            <a:avLst/>
          </a:prstGeom>
          <a:solidFill>
            <a:schemeClr val="bg1"/>
          </a:solidFill>
          <a:ln w="28575">
            <a:solidFill>
              <a:schemeClr val="tx1"/>
            </a:solidFill>
          </a:ln>
        </p:spPr>
        <p:txBody>
          <a:bodyPr wrap="square" rtlCol="0">
            <a:spAutoFit/>
          </a:bodyPr>
          <a:lstStyle/>
          <a:p>
            <a:pPr algn="ctr"/>
            <a:r>
              <a:rPr lang="en-US" sz="2400" dirty="0"/>
              <a:t>Ureters</a:t>
            </a:r>
          </a:p>
        </p:txBody>
      </p:sp>
      <p:cxnSp>
        <p:nvCxnSpPr>
          <p:cNvPr id="11" name="Straight Connector 10"/>
          <p:cNvCxnSpPr/>
          <p:nvPr/>
        </p:nvCxnSpPr>
        <p:spPr>
          <a:xfrm>
            <a:off x="6400801" y="6268577"/>
            <a:ext cx="136022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858001" y="5021830"/>
            <a:ext cx="90643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5486401" y="3850354"/>
            <a:ext cx="2288275" cy="23302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162800" y="3733800"/>
            <a:ext cx="64030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a:endCxn id="10" idx="1"/>
          </p:cNvCxnSpPr>
          <p:nvPr/>
        </p:nvCxnSpPr>
        <p:spPr>
          <a:xfrm flipV="1">
            <a:off x="5715000" y="5026969"/>
            <a:ext cx="2057400" cy="23083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257800" y="6557664"/>
            <a:ext cx="9144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429000" y="2895601"/>
            <a:ext cx="1600200" cy="461665"/>
          </a:xfrm>
          <a:prstGeom prst="rect">
            <a:avLst/>
          </a:prstGeom>
          <a:solidFill>
            <a:schemeClr val="bg1">
              <a:alpha val="0"/>
            </a:schemeClr>
          </a:solidFill>
          <a:ln w="28575">
            <a:solidFill>
              <a:srgbClr val="FF0000"/>
            </a:solidFill>
          </a:ln>
        </p:spPr>
        <p:txBody>
          <a:bodyPr wrap="square" rtlCol="0">
            <a:spAutoFit/>
          </a:bodyPr>
          <a:lstStyle/>
          <a:p>
            <a:pPr algn="ctr"/>
            <a:endParaRPr lang="en-US" sz="2400" dirty="0"/>
          </a:p>
        </p:txBody>
      </p:sp>
    </p:spTree>
    <p:extLst>
      <p:ext uri="{BB962C8B-B14F-4D97-AF65-F5344CB8AC3E}">
        <p14:creationId xmlns:p14="http://schemas.microsoft.com/office/powerpoint/2010/main" val="18947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90600"/>
            <a:ext cx="10972800" cy="5105400"/>
          </a:xfrm>
        </p:spPr>
        <p:txBody>
          <a:bodyPr/>
          <a:lstStyle/>
          <a:p>
            <a:pPr>
              <a:buNone/>
            </a:pPr>
            <a:r>
              <a:rPr lang="en-US" b="1" dirty="0"/>
              <a:t>Functions/Roles:</a:t>
            </a:r>
          </a:p>
          <a:p>
            <a:pPr>
              <a:buNone/>
            </a:pPr>
            <a:r>
              <a:rPr lang="en-US" dirty="0">
                <a:solidFill>
                  <a:srgbClr val="FF0000"/>
                </a:solidFill>
              </a:rPr>
              <a:t>	1. Filter blood of liquid waste</a:t>
            </a:r>
          </a:p>
          <a:p>
            <a:pPr>
              <a:buNone/>
            </a:pPr>
            <a:r>
              <a:rPr lang="en-US" dirty="0">
                <a:solidFill>
                  <a:srgbClr val="FF0000"/>
                </a:solidFill>
              </a:rPr>
              <a:t>	2. Removal of liquid waste from body</a:t>
            </a:r>
          </a:p>
          <a:p>
            <a:pPr>
              <a:buNone/>
            </a:pPr>
            <a:endParaRPr lang="en-US" sz="2800" dirty="0"/>
          </a:p>
        </p:txBody>
      </p:sp>
      <p:pic>
        <p:nvPicPr>
          <p:cNvPr id="4098" name="Picture 2" descr="C:\Users\perdue\Downloads\excr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700528"/>
            <a:ext cx="4876800" cy="41574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endthelie.com/wp-content/uploads/2011/08/kidney-transpl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1242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984F4C-7B89-4E3A-AE3F-541840D04AB5}"/>
              </a:ext>
            </a:extLst>
          </p:cNvPr>
          <p:cNvSpPr txBox="1"/>
          <p:nvPr/>
        </p:nvSpPr>
        <p:spPr>
          <a:xfrm>
            <a:off x="609600" y="3482355"/>
            <a:ext cx="1562100" cy="1754326"/>
          </a:xfrm>
          <a:prstGeom prst="rect">
            <a:avLst/>
          </a:prstGeom>
          <a:noFill/>
        </p:spPr>
        <p:txBody>
          <a:bodyPr wrap="square" rtlCol="0">
            <a:spAutoFit/>
          </a:bodyPr>
          <a:lstStyle/>
          <a:p>
            <a:r>
              <a:rPr lang="en-US" dirty="0"/>
              <a:t>** Use this diagram to help you color the excretory system you just labeled.</a:t>
            </a:r>
          </a:p>
        </p:txBody>
      </p:sp>
    </p:spTree>
    <p:extLst>
      <p:ext uri="{BB962C8B-B14F-4D97-AF65-F5344CB8AC3E}">
        <p14:creationId xmlns:p14="http://schemas.microsoft.com/office/powerpoint/2010/main" val="137218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lstStyle/>
          <a:p>
            <a:r>
              <a:rPr lang="en-US" dirty="0"/>
              <a:t>Excretory System</a:t>
            </a:r>
          </a:p>
        </p:txBody>
      </p:sp>
      <p:sp>
        <p:nvSpPr>
          <p:cNvPr id="3" name="Content Placeholder 2"/>
          <p:cNvSpPr>
            <a:spLocks noGrp="1"/>
          </p:cNvSpPr>
          <p:nvPr>
            <p:ph idx="1"/>
          </p:nvPr>
        </p:nvSpPr>
        <p:spPr>
          <a:xfrm>
            <a:off x="609600" y="990600"/>
            <a:ext cx="11049000" cy="5105400"/>
          </a:xfrm>
        </p:spPr>
        <p:txBody>
          <a:bodyPr/>
          <a:lstStyle/>
          <a:p>
            <a:pPr>
              <a:buNone/>
            </a:pPr>
            <a:r>
              <a:rPr lang="en-US" b="1" dirty="0"/>
              <a:t>Diseases/Disorders:</a:t>
            </a:r>
          </a:p>
          <a:p>
            <a:pPr>
              <a:buNone/>
            </a:pPr>
            <a:r>
              <a:rPr lang="en-US" sz="2800" dirty="0">
                <a:solidFill>
                  <a:srgbClr val="FF0000"/>
                </a:solidFill>
              </a:rPr>
              <a:t>	1. </a:t>
            </a:r>
            <a:r>
              <a:rPr lang="en-US" sz="2800" u="sng" dirty="0">
                <a:solidFill>
                  <a:srgbClr val="FF0000"/>
                </a:solidFill>
              </a:rPr>
              <a:t>Kidney stones</a:t>
            </a:r>
            <a:r>
              <a:rPr lang="en-US" sz="2800" dirty="0">
                <a:solidFill>
                  <a:srgbClr val="FF0000"/>
                </a:solidFill>
              </a:rPr>
              <a:t> </a:t>
            </a:r>
            <a:r>
              <a:rPr lang="en-US" sz="2800" dirty="0"/>
              <a:t>– solid mass crystalizes in kidneys due to low water intake and high intake of protein, salts, sugary drinks, etc. </a:t>
            </a:r>
            <a:r>
              <a:rPr lang="en-US" dirty="0">
                <a:solidFill>
                  <a:srgbClr val="FF0000"/>
                </a:solidFill>
              </a:rPr>
              <a:t>	</a:t>
            </a:r>
            <a:endParaRPr lang="en-US" sz="2800" dirty="0"/>
          </a:p>
        </p:txBody>
      </p:sp>
      <p:pic>
        <p:nvPicPr>
          <p:cNvPr id="5124" name="Picture 4" descr="http://www.precisionnutrition.com/wordpress/wp-content/uploads/2010/10/kidney-ston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3217461"/>
            <a:ext cx="4622199" cy="34792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recisionnutrition.com/wordpress/wp-content/uploads/2010/10/kidney_stone_s6_treatme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1" t="23174" r="6017" b="9928"/>
          <a:stretch/>
        </p:blipFill>
        <p:spPr bwMode="auto">
          <a:xfrm>
            <a:off x="6491785" y="4042688"/>
            <a:ext cx="3895206" cy="1977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0" y="3217460"/>
            <a:ext cx="19050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Kidney Stone = OUCH!!</a:t>
            </a:r>
          </a:p>
        </p:txBody>
      </p:sp>
      <p:cxnSp>
        <p:nvCxnSpPr>
          <p:cNvPr id="6" name="Straight Arrow Connector 5"/>
          <p:cNvCxnSpPr>
            <a:stCxn id="4" idx="2"/>
          </p:cNvCxnSpPr>
          <p:nvPr/>
        </p:nvCxnSpPr>
        <p:spPr>
          <a:xfrm>
            <a:off x="8572500" y="3925346"/>
            <a:ext cx="266700" cy="4942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0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blinds(horizontal)">
                                      <p:cBhvr>
                                        <p:cTn id="11" dur="500"/>
                                        <p:tgtEl>
                                          <p:spTgt spid="512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blinds(horizontal)">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Excretory System</a:t>
            </a:r>
          </a:p>
        </p:txBody>
      </p:sp>
      <p:sp>
        <p:nvSpPr>
          <p:cNvPr id="3" name="Content Placeholder 2"/>
          <p:cNvSpPr>
            <a:spLocks noGrp="1"/>
          </p:cNvSpPr>
          <p:nvPr>
            <p:ph idx="1"/>
          </p:nvPr>
        </p:nvSpPr>
        <p:spPr>
          <a:xfrm>
            <a:off x="609600" y="990600"/>
            <a:ext cx="10972800" cy="5105400"/>
          </a:xfrm>
        </p:spPr>
        <p:txBody>
          <a:bodyPr/>
          <a:lstStyle/>
          <a:p>
            <a:pPr>
              <a:buNone/>
            </a:pPr>
            <a:r>
              <a:rPr lang="en-US" b="1" dirty="0"/>
              <a:t>Diseases/Disorders:</a:t>
            </a:r>
          </a:p>
          <a:p>
            <a:pPr>
              <a:buNone/>
            </a:pPr>
            <a:r>
              <a:rPr lang="en-US" dirty="0">
                <a:solidFill>
                  <a:srgbClr val="FF0000"/>
                </a:solidFill>
              </a:rPr>
              <a:t>	</a:t>
            </a:r>
            <a:r>
              <a:rPr lang="en-US" sz="2800" dirty="0">
                <a:solidFill>
                  <a:srgbClr val="FF0000"/>
                </a:solidFill>
              </a:rPr>
              <a:t>2. </a:t>
            </a:r>
            <a:r>
              <a:rPr lang="en-US" sz="2800" u="sng" dirty="0">
                <a:solidFill>
                  <a:srgbClr val="FF0000"/>
                </a:solidFill>
              </a:rPr>
              <a:t>Urinary Tract Infection</a:t>
            </a:r>
            <a:r>
              <a:rPr lang="en-US" sz="2800" dirty="0">
                <a:solidFill>
                  <a:srgbClr val="FF0000"/>
                </a:solidFill>
              </a:rPr>
              <a:t> </a:t>
            </a:r>
            <a:r>
              <a:rPr lang="en-US" sz="2800" dirty="0"/>
              <a:t>– bacterial infection that affects part of urinary tract; painful urination; often spread by sexual intercourse</a:t>
            </a:r>
            <a:endParaRPr lang="en-US" sz="2400" dirty="0"/>
          </a:p>
        </p:txBody>
      </p:sp>
      <p:pic>
        <p:nvPicPr>
          <p:cNvPr id="6146" name="Picture 2" descr="http://upload.wikimedia.org/wikipedia/commons/thumb/2/29/Pyuria2011.JPG/220px-Pyuria2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3050" y="3536008"/>
            <a:ext cx="20955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3.bp.blogspot.com/-jzj4Rxr9Wo4/TfD7ckctubI/AAAAAAAADzs/pwFz235V2Ks/s1600/E_+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152" y="3294228"/>
            <a:ext cx="4286250"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9206" y="6324601"/>
            <a:ext cx="1371600" cy="461665"/>
          </a:xfrm>
          <a:prstGeom prst="rect">
            <a:avLst/>
          </a:prstGeom>
          <a:noFill/>
          <a:ln w="28575">
            <a:solidFill>
              <a:schemeClr val="tx1"/>
            </a:solidFill>
          </a:ln>
        </p:spPr>
        <p:txBody>
          <a:bodyPr wrap="square" rtlCol="0">
            <a:spAutoFit/>
          </a:bodyPr>
          <a:lstStyle/>
          <a:p>
            <a:pPr algn="ctr"/>
            <a:r>
              <a:rPr lang="en-US" sz="2400" b="1" dirty="0"/>
              <a:t>E. coli</a:t>
            </a:r>
          </a:p>
        </p:txBody>
      </p:sp>
      <p:cxnSp>
        <p:nvCxnSpPr>
          <p:cNvPr id="7" name="Straight Arrow Connector 6"/>
          <p:cNvCxnSpPr>
            <a:stCxn id="5" idx="1"/>
          </p:cNvCxnSpPr>
          <p:nvPr/>
        </p:nvCxnSpPr>
        <p:spPr>
          <a:xfrm flipH="1" flipV="1">
            <a:off x="4427278" y="5065879"/>
            <a:ext cx="2241929" cy="14895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81400" y="5410201"/>
            <a:ext cx="3087806" cy="11452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8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circle(in)">
                                      <p:cBhvr>
                                        <p:cTn id="21"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Excretory System</a:t>
            </a:r>
          </a:p>
        </p:txBody>
      </p:sp>
      <p:sp>
        <p:nvSpPr>
          <p:cNvPr id="3" name="Content Placeholder 2"/>
          <p:cNvSpPr>
            <a:spLocks noGrp="1"/>
          </p:cNvSpPr>
          <p:nvPr>
            <p:ph idx="1"/>
          </p:nvPr>
        </p:nvSpPr>
        <p:spPr>
          <a:xfrm>
            <a:off x="609600" y="914400"/>
            <a:ext cx="10972800" cy="5105400"/>
          </a:xfrm>
        </p:spPr>
        <p:txBody>
          <a:bodyPr/>
          <a:lstStyle/>
          <a:p>
            <a:pPr>
              <a:buNone/>
            </a:pPr>
            <a:r>
              <a:rPr lang="en-US" b="1" dirty="0"/>
              <a:t>Diseases/Disorders:</a:t>
            </a:r>
          </a:p>
          <a:p>
            <a:pPr>
              <a:buNone/>
            </a:pPr>
            <a:r>
              <a:rPr lang="en-US" sz="2800" dirty="0">
                <a:solidFill>
                  <a:srgbClr val="FF0000"/>
                </a:solidFill>
              </a:rPr>
              <a:t>	3. </a:t>
            </a:r>
            <a:r>
              <a:rPr lang="en-US" sz="2800" u="sng" dirty="0">
                <a:solidFill>
                  <a:srgbClr val="FF0000"/>
                </a:solidFill>
              </a:rPr>
              <a:t>Dialysis</a:t>
            </a:r>
            <a:r>
              <a:rPr lang="en-US" sz="2800" dirty="0">
                <a:solidFill>
                  <a:srgbClr val="FF0000"/>
                </a:solidFill>
              </a:rPr>
              <a:t> </a:t>
            </a:r>
            <a:r>
              <a:rPr lang="en-US" sz="2800" dirty="0"/>
              <a:t>– process for removing waste, toxins and excess H</a:t>
            </a:r>
            <a:r>
              <a:rPr lang="en-US" sz="2800" baseline="-25000" dirty="0"/>
              <a:t>2</a:t>
            </a:r>
            <a:r>
              <a:rPr lang="en-US" sz="2800" dirty="0"/>
              <a:t>O; </a:t>
            </a:r>
            <a:br>
              <a:rPr lang="en-US" sz="2800" dirty="0"/>
            </a:br>
            <a:r>
              <a:rPr lang="en-US" sz="2800" dirty="0"/>
              <a:t>artificial replacement for lost kidney function/renal failure</a:t>
            </a:r>
            <a:endParaRPr lang="en-US" sz="2400" dirty="0"/>
          </a:p>
          <a:p>
            <a:pPr>
              <a:buNone/>
            </a:pPr>
            <a:endParaRPr lang="en-US" sz="2800" dirty="0"/>
          </a:p>
          <a:p>
            <a:pPr>
              <a:buNone/>
            </a:pPr>
            <a:r>
              <a:rPr lang="en-US" sz="2800" dirty="0"/>
              <a:t>         </a:t>
            </a:r>
            <a:endParaRPr lang="en-US" sz="2400" dirty="0"/>
          </a:p>
        </p:txBody>
      </p:sp>
      <p:pic>
        <p:nvPicPr>
          <p:cNvPr id="7170" name="Picture 2" descr="http://benfranklin.org/wp-content/uploads/2008/12/0207_em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2902425"/>
            <a:ext cx="3124200" cy="37990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mages.tutorvista.com/content/excretion-and-osmoregulation/dialysis-process-in-ma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998" y="3129429"/>
            <a:ext cx="4877184" cy="357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229600" cy="1143000"/>
          </a:xfrm>
        </p:spPr>
        <p:txBody>
          <a:bodyPr/>
          <a:lstStyle/>
          <a:p>
            <a:pPr algn="l"/>
            <a:r>
              <a:rPr lang="en-US" b="1" dirty="0"/>
              <a:t>Connection:</a:t>
            </a:r>
          </a:p>
        </p:txBody>
      </p:sp>
      <p:sp>
        <p:nvSpPr>
          <p:cNvPr id="3" name="Content Placeholder 2"/>
          <p:cNvSpPr>
            <a:spLocks noGrp="1"/>
          </p:cNvSpPr>
          <p:nvPr>
            <p:ph idx="1"/>
          </p:nvPr>
        </p:nvSpPr>
        <p:spPr>
          <a:xfrm>
            <a:off x="609600" y="1447801"/>
            <a:ext cx="10972800" cy="4525963"/>
          </a:xfrm>
        </p:spPr>
        <p:txBody>
          <a:bodyPr>
            <a:normAutofit/>
          </a:bodyPr>
          <a:lstStyle/>
          <a:p>
            <a:pPr marL="0" indent="0">
              <a:buNone/>
            </a:pPr>
            <a:r>
              <a:rPr lang="en-US" dirty="0"/>
              <a:t>How do </a:t>
            </a:r>
            <a:r>
              <a:rPr lang="en-US" b="1" dirty="0"/>
              <a:t>digestive, excretory, </a:t>
            </a:r>
            <a:r>
              <a:rPr lang="en-US" dirty="0"/>
              <a:t>and </a:t>
            </a:r>
            <a:r>
              <a:rPr lang="en-US" b="1" dirty="0"/>
              <a:t>circulatory </a:t>
            </a:r>
            <a:r>
              <a:rPr lang="en-US" dirty="0"/>
              <a:t>systems work together to transport nutrients and get rid of metabolic waste?</a:t>
            </a:r>
          </a:p>
          <a:p>
            <a:pPr marL="0" indent="0">
              <a:buNone/>
            </a:pPr>
            <a:endParaRPr lang="en-US" dirty="0"/>
          </a:p>
          <a:p>
            <a:pPr marL="0" indent="0">
              <a:buNone/>
            </a:pPr>
            <a:r>
              <a:rPr lang="en-US" sz="2800" b="1" dirty="0">
                <a:solidFill>
                  <a:srgbClr val="FF0000"/>
                </a:solidFill>
              </a:rPr>
              <a:t>Digestive system will breakdown food, and circulatory system will transport nutrients to cells.  Circulatory system will then pick up waste material from cells and transport to digestive and excretory systems so wastes can exit body. </a:t>
            </a:r>
            <a:endParaRPr lang="en-US" sz="2800" dirty="0">
              <a:solidFill>
                <a:srgbClr val="FF0000"/>
              </a:solidFill>
            </a:endParaRPr>
          </a:p>
          <a:p>
            <a:pPr marL="0" indent="0">
              <a:buNone/>
            </a:pPr>
            <a:endParaRPr lang="en-US" dirty="0"/>
          </a:p>
        </p:txBody>
      </p:sp>
    </p:spTree>
    <p:extLst>
      <p:ext uri="{BB962C8B-B14F-4D97-AF65-F5344CB8AC3E}">
        <p14:creationId xmlns:p14="http://schemas.microsoft.com/office/powerpoint/2010/main" val="137851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763000" cy="1143000"/>
          </a:xfrm>
        </p:spPr>
        <p:txBody>
          <a:bodyPr>
            <a:noAutofit/>
          </a:bodyPr>
          <a:lstStyle/>
          <a:p>
            <a:r>
              <a:rPr lang="en-US" sz="7200" dirty="0">
                <a:solidFill>
                  <a:srgbClr val="00B0F0"/>
                </a:solidFill>
                <a:latin typeface="Kristen ITC" pitchFamily="66" charset="0"/>
                <a:ea typeface="GungsuhChe" pitchFamily="49" charset="-127"/>
              </a:rPr>
              <a:t>Nervous System</a:t>
            </a:r>
          </a:p>
        </p:txBody>
      </p:sp>
      <p:pic>
        <p:nvPicPr>
          <p:cNvPr id="1026" name="Picture 2" descr="http://www.humanillnesses.com/photos/the-brain-and-nervous-system-23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524000"/>
            <a:ext cx="40005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72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371600"/>
            <a:ext cx="10972800" cy="5105400"/>
          </a:xfrm>
        </p:spPr>
        <p:txBody>
          <a:bodyPr/>
          <a:lstStyle/>
          <a:p>
            <a:pPr>
              <a:buNone/>
            </a:pPr>
            <a:r>
              <a:rPr lang="en-US" b="1" dirty="0"/>
              <a:t>Major Organs/Parts Involved:</a:t>
            </a:r>
          </a:p>
          <a:p>
            <a:pPr>
              <a:buNone/>
            </a:pPr>
            <a:r>
              <a:rPr lang="en-US" dirty="0"/>
              <a:t>   1. </a:t>
            </a:r>
            <a:r>
              <a:rPr lang="en-US" sz="3600" u="sng" dirty="0">
                <a:solidFill>
                  <a:srgbClr val="FF0000"/>
                </a:solidFill>
              </a:rPr>
              <a:t>Brain</a:t>
            </a:r>
            <a:r>
              <a:rPr lang="en-US" sz="3600" dirty="0">
                <a:solidFill>
                  <a:srgbClr val="FF0000"/>
                </a:solidFill>
              </a:rPr>
              <a:t> </a:t>
            </a:r>
            <a:r>
              <a:rPr lang="en-US" sz="3600" dirty="0"/>
              <a:t>– control center of nervous system, made of neurons.</a:t>
            </a:r>
            <a:endParaRPr lang="en-US" sz="3600" u="sng" dirty="0">
              <a:solidFill>
                <a:srgbClr val="FF0000"/>
              </a:solidFill>
            </a:endParaRPr>
          </a:p>
          <a:p>
            <a:pPr>
              <a:buNone/>
            </a:pPr>
            <a:endParaRPr lang="en-US" sz="3600" dirty="0">
              <a:solidFill>
                <a:srgbClr val="FF0000"/>
              </a:solidFill>
            </a:endParaRPr>
          </a:p>
          <a:p>
            <a:pPr>
              <a:buNone/>
            </a:pPr>
            <a:endParaRPr lang="en-US" sz="2800" dirty="0"/>
          </a:p>
        </p:txBody>
      </p:sp>
      <p:pic>
        <p:nvPicPr>
          <p:cNvPr id="2052" name="Picture 4" descr="Brain anat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960463"/>
            <a:ext cx="5638800" cy="38213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henanoage.com/images/human-bra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337606"/>
            <a:ext cx="38100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Nervous System</a:t>
            </a:r>
          </a:p>
        </p:txBody>
      </p:sp>
      <p:sp>
        <p:nvSpPr>
          <p:cNvPr id="3" name="Content Placeholder 2"/>
          <p:cNvSpPr>
            <a:spLocks noGrp="1"/>
          </p:cNvSpPr>
          <p:nvPr>
            <p:ph idx="1"/>
          </p:nvPr>
        </p:nvSpPr>
        <p:spPr>
          <a:xfrm>
            <a:off x="609600" y="1219200"/>
            <a:ext cx="10972800" cy="5105400"/>
          </a:xfrm>
        </p:spPr>
        <p:txBody>
          <a:bodyPr/>
          <a:lstStyle/>
          <a:p>
            <a:pPr>
              <a:buNone/>
            </a:pPr>
            <a:r>
              <a:rPr lang="en-US" b="1" dirty="0"/>
              <a:t>Major Organs/Parts Involved:</a:t>
            </a:r>
          </a:p>
          <a:p>
            <a:pPr>
              <a:buNone/>
            </a:pPr>
            <a:r>
              <a:rPr lang="en-US" dirty="0"/>
              <a:t>2. </a:t>
            </a:r>
            <a:r>
              <a:rPr lang="en-US" u="sng" dirty="0">
                <a:solidFill>
                  <a:srgbClr val="FF0000"/>
                </a:solidFill>
              </a:rPr>
              <a:t>Spinal Cord</a:t>
            </a:r>
            <a:r>
              <a:rPr lang="en-US" dirty="0">
                <a:solidFill>
                  <a:srgbClr val="FF0000"/>
                </a:solidFill>
              </a:rPr>
              <a:t> </a:t>
            </a:r>
            <a:r>
              <a:rPr lang="en-US" dirty="0"/>
              <a:t>– long, tubular nervous tissue that carries message from brain</a:t>
            </a:r>
            <a:endParaRPr lang="en-US" u="sng" dirty="0">
              <a:solidFill>
                <a:srgbClr val="FF0000"/>
              </a:solidFill>
            </a:endParaRPr>
          </a:p>
          <a:p>
            <a:pPr>
              <a:buNone/>
            </a:pPr>
            <a:endParaRPr lang="en-US" sz="3600" dirty="0">
              <a:solidFill>
                <a:srgbClr val="FF0000"/>
              </a:solidFill>
            </a:endParaRPr>
          </a:p>
          <a:p>
            <a:pPr>
              <a:buNone/>
            </a:pPr>
            <a:endParaRPr lang="en-US" sz="2800" dirty="0"/>
          </a:p>
        </p:txBody>
      </p:sp>
      <p:pic>
        <p:nvPicPr>
          <p:cNvPr id="3074" name="Picture 2" descr="http://1.bp.blogspot.com/-IIXLYdTQjns/T8cAfy3wpEI/AAAAAAAADaY/pGWq_a0ewbI/s400/spinal%2Bco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971800"/>
            <a:ext cx="4572000" cy="3657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ci-recovery.org/images/vertebraeandspinalco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904" y="3598460"/>
            <a:ext cx="3810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600" y="3429000"/>
            <a:ext cx="1066800" cy="230832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55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4602</TotalTime>
  <Words>4111</Words>
  <Application>Microsoft Office PowerPoint</Application>
  <PresentationFormat>Widescreen</PresentationFormat>
  <Paragraphs>792</Paragraphs>
  <Slides>138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138</vt:i4>
      </vt:variant>
    </vt:vector>
  </HeadingPairs>
  <TitlesOfParts>
    <vt:vector size="146" baseType="lpstr">
      <vt:lpstr>GungsuhChe</vt:lpstr>
      <vt:lpstr>Arial</vt:lpstr>
      <vt:lpstr>Calibri</vt:lpstr>
      <vt:lpstr>Chiller</vt:lpstr>
      <vt:lpstr>Kristen ITC</vt:lpstr>
      <vt:lpstr>Times New Roman</vt:lpstr>
      <vt:lpstr>Wingdings</vt:lpstr>
      <vt:lpstr>Office Theme</vt:lpstr>
      <vt:lpstr>The Human Body</vt:lpstr>
      <vt:lpstr>Diagrams</vt:lpstr>
      <vt:lpstr>Human Body Systems Cover Page</vt:lpstr>
      <vt:lpstr>Basic Function</vt:lpstr>
      <vt:lpstr>Integumentary System</vt:lpstr>
      <vt:lpstr>Integumentary System</vt:lpstr>
      <vt:lpstr>Integumentary System</vt:lpstr>
      <vt:lpstr>Integumentary System</vt:lpstr>
      <vt:lpstr>Sweat glands in the dermis layer</vt:lpstr>
      <vt:lpstr>Integumentary System</vt:lpstr>
      <vt:lpstr>Integumentary System</vt:lpstr>
      <vt:lpstr>Integumentary System</vt:lpstr>
      <vt:lpstr>Integumentary System</vt:lpstr>
      <vt:lpstr>Integumentary System</vt:lpstr>
      <vt:lpstr>Seriously Long Ear Hair</vt:lpstr>
      <vt:lpstr>Nails</vt:lpstr>
      <vt:lpstr>Muscular System</vt:lpstr>
      <vt:lpstr>Muscular System</vt:lpstr>
      <vt:lpstr>Muscular System</vt:lpstr>
      <vt:lpstr>Muscular System</vt:lpstr>
      <vt:lpstr>Muscular System</vt:lpstr>
      <vt:lpstr>Muscular System</vt:lpstr>
      <vt:lpstr>Muscular System</vt:lpstr>
      <vt:lpstr>Muscular System</vt:lpstr>
      <vt:lpstr>Muscular System</vt:lpstr>
      <vt:lpstr>Muscular System</vt:lpstr>
      <vt:lpstr>Diagrams</vt:lpstr>
      <vt:lpstr>Skeletal System</vt:lpstr>
      <vt:lpstr>Skeletal System</vt:lpstr>
      <vt:lpstr>Skeletal System</vt:lpstr>
      <vt:lpstr>Skeletal System</vt:lpstr>
      <vt:lpstr>Skeletal System</vt:lpstr>
      <vt:lpstr>Skeletal System</vt:lpstr>
      <vt:lpstr>Skeletal System</vt:lpstr>
      <vt:lpstr>Skeletal System</vt:lpstr>
      <vt:lpstr>Skeletal System</vt:lpstr>
      <vt:lpstr>Ouch!!</vt:lpstr>
      <vt:lpstr>Skeletal System</vt:lpstr>
      <vt:lpstr>Skeletal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PowerPoint Presentation</vt:lpstr>
      <vt:lpstr>Respiratory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Digestive System</vt:lpstr>
      <vt:lpstr>Excretory System</vt:lpstr>
      <vt:lpstr>Excretory System</vt:lpstr>
      <vt:lpstr>Excretory System</vt:lpstr>
      <vt:lpstr>Excretory System</vt:lpstr>
      <vt:lpstr>Excretory System</vt:lpstr>
      <vt:lpstr>Excretory System</vt:lpstr>
      <vt:lpstr>Excretory System</vt:lpstr>
      <vt:lpstr>Excretory System</vt:lpstr>
      <vt:lpstr>Excretory System</vt:lpstr>
      <vt:lpstr>Excretory System</vt:lpstr>
      <vt:lpstr>Connection:</vt:lpstr>
      <vt:lpstr>Nervous System</vt:lpstr>
      <vt:lpstr>Nervous System</vt:lpstr>
      <vt:lpstr>Nervous System</vt:lpstr>
      <vt:lpstr>Central Nervous System VS Peripheral Nervous System</vt:lpstr>
      <vt:lpstr>Nervous System</vt:lpstr>
      <vt:lpstr>Nervous System</vt:lpstr>
      <vt:lpstr>Nervous System</vt:lpstr>
      <vt:lpstr>Nervous System</vt:lpstr>
      <vt:lpstr>Nervous System</vt:lpstr>
      <vt:lpstr>Nervous System</vt:lpstr>
      <vt:lpstr>Nervous System</vt:lpstr>
      <vt:lpstr>Nervous System</vt:lpstr>
      <vt:lpstr>Nervous System</vt:lpstr>
      <vt:lpstr>Nervous System</vt:lpstr>
      <vt:lpstr>Nervous System</vt:lpstr>
      <vt:lpstr>Endocrine and Reproductive Systems</vt:lpstr>
      <vt:lpstr>Endocrine &amp; Reproductive Systems</vt:lpstr>
      <vt:lpstr>Endocrine &amp; Reproductive Systems</vt:lpstr>
      <vt:lpstr>Endocrine &amp; Reproductive Systems</vt:lpstr>
      <vt:lpstr>Blood Sugar Regulation</vt:lpstr>
      <vt:lpstr>Endocrine &amp; Reproductive Systems</vt:lpstr>
      <vt:lpstr>Endocrine &amp; Reproductive Systems</vt:lpstr>
      <vt:lpstr>Endocrine &amp; Reproductive Systems</vt:lpstr>
      <vt:lpstr>Endocrine &amp; Reproductive Systems</vt:lpstr>
      <vt:lpstr>Endocrine &amp; Reproductive Systems</vt:lpstr>
      <vt:lpstr>Fetal circulation/respiration video</vt:lpstr>
      <vt:lpstr>Endocrine &amp; Reproductive Systems</vt:lpstr>
      <vt:lpstr>Endocrine &amp; Reproductive Systems</vt:lpstr>
      <vt:lpstr>PowerPoint Presentation</vt:lpstr>
      <vt:lpstr>Lymphatic System (Immune System)</vt:lpstr>
      <vt:lpstr>Lymphatic/Immune System</vt:lpstr>
      <vt:lpstr>Lymphatic/Immune System</vt:lpstr>
      <vt:lpstr>Lymphatic/Immune System</vt:lpstr>
      <vt:lpstr>Lymphatic/Immune System</vt:lpstr>
      <vt:lpstr>Lymphatic/Immune System</vt:lpstr>
      <vt:lpstr>Lymphatic/Immune System</vt:lpstr>
      <vt:lpstr>Lymphatic/Immune System</vt:lpstr>
      <vt:lpstr>Lymphatic/Immune System</vt:lpstr>
      <vt:lpstr>Lymphatic/Immune System</vt:lpstr>
      <vt:lpstr>PowerPoint Presentation</vt:lpstr>
      <vt:lpstr>Back Cover (include this diagram on your back cover)</vt:lpstr>
      <vt:lpstr>Diagrams</vt:lpstr>
    </vt:vector>
  </TitlesOfParts>
  <Company>PFISD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perdue</dc:creator>
  <cp:lastModifiedBy>Alfred Kapa</cp:lastModifiedBy>
  <cp:revision>269</cp:revision>
  <dcterms:created xsi:type="dcterms:W3CDTF">2012-10-24T19:06:56Z</dcterms:created>
  <dcterms:modified xsi:type="dcterms:W3CDTF">2021-04-26T17:43:27Z</dcterms:modified>
</cp:coreProperties>
</file>