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92" r:id="rId6"/>
    <p:sldId id="262" r:id="rId7"/>
    <p:sldId id="263" r:id="rId8"/>
    <p:sldId id="264" r:id="rId9"/>
    <p:sldId id="287" r:id="rId10"/>
    <p:sldId id="265" r:id="rId11"/>
    <p:sldId id="266" r:id="rId12"/>
    <p:sldId id="267" r:id="rId13"/>
    <p:sldId id="268" r:id="rId14"/>
    <p:sldId id="270" r:id="rId15"/>
    <p:sldId id="282" r:id="rId16"/>
    <p:sldId id="290" r:id="rId17"/>
    <p:sldId id="271" r:id="rId18"/>
    <p:sldId id="272" r:id="rId19"/>
    <p:sldId id="273" r:id="rId20"/>
    <p:sldId id="275" r:id="rId21"/>
    <p:sldId id="276" r:id="rId22"/>
    <p:sldId id="277" r:id="rId23"/>
    <p:sldId id="278" r:id="rId24"/>
    <p:sldId id="279" r:id="rId25"/>
    <p:sldId id="291" r:id="rId26"/>
    <p:sldId id="281" r:id="rId27"/>
    <p:sldId id="283" r:id="rId28"/>
    <p:sldId id="280" r:id="rId29"/>
    <p:sldId id="284" r:id="rId30"/>
    <p:sldId id="285" r:id="rId31"/>
    <p:sldId id="286" r:id="rId32"/>
    <p:sldId id="288" r:id="rId33"/>
    <p:sldId id="289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A5917-D8C7-46C9-91DB-E8DC1CF2E795}" type="datetimeFigureOut">
              <a:rPr lang="en-US" smtClean="0"/>
              <a:t>1/6/2018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BF1B2-43C2-4523-80A2-B31AB57BA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390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A5917-D8C7-46C9-91DB-E8DC1CF2E795}" type="datetimeFigureOut">
              <a:rPr lang="en-US" smtClean="0"/>
              <a:t>1/6/2018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BF1B2-43C2-4523-80A2-B31AB57BA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150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A5917-D8C7-46C9-91DB-E8DC1CF2E795}" type="datetimeFigureOut">
              <a:rPr lang="en-US" smtClean="0"/>
              <a:t>1/6/2018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BF1B2-43C2-4523-80A2-B31AB57BA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439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A5917-D8C7-46C9-91DB-E8DC1CF2E795}" type="datetimeFigureOut">
              <a:rPr lang="en-US" smtClean="0"/>
              <a:t>1/6/2018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BF1B2-43C2-4523-80A2-B31AB57BA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672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A5917-D8C7-46C9-91DB-E8DC1CF2E795}" type="datetimeFigureOut">
              <a:rPr lang="en-US" smtClean="0"/>
              <a:t>1/6/2018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BF1B2-43C2-4523-80A2-B31AB57BA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896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A5917-D8C7-46C9-91DB-E8DC1CF2E795}" type="datetimeFigureOut">
              <a:rPr lang="en-US" smtClean="0"/>
              <a:t>1/6/2018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BF1B2-43C2-4523-80A2-B31AB57BA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005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A5917-D8C7-46C9-91DB-E8DC1CF2E795}" type="datetimeFigureOut">
              <a:rPr lang="en-US" smtClean="0"/>
              <a:t>1/6/2018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BF1B2-43C2-4523-80A2-B31AB57BA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431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A5917-D8C7-46C9-91DB-E8DC1CF2E795}" type="datetimeFigureOut">
              <a:rPr lang="en-US" smtClean="0"/>
              <a:t>1/6/2018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BF1B2-43C2-4523-80A2-B31AB57BA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798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A5917-D8C7-46C9-91DB-E8DC1CF2E795}" type="datetimeFigureOut">
              <a:rPr lang="en-US" smtClean="0"/>
              <a:t>1/6/2018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BF1B2-43C2-4523-80A2-B31AB57BA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584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A5917-D8C7-46C9-91DB-E8DC1CF2E795}" type="datetimeFigureOut">
              <a:rPr lang="en-US" smtClean="0"/>
              <a:t>1/6/2018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BF1B2-43C2-4523-80A2-B31AB57BA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268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A5917-D8C7-46C9-91DB-E8DC1CF2E795}" type="datetimeFigureOut">
              <a:rPr lang="en-US" smtClean="0"/>
              <a:t>1/6/2018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BF1B2-43C2-4523-80A2-B31AB57BA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833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DA5917-D8C7-46C9-91DB-E8DC1CF2E795}" type="datetimeFigureOut">
              <a:rPr lang="en-US" smtClean="0"/>
              <a:t>1/6/2018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BF1B2-43C2-4523-80A2-B31AB57BA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933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hyperlink" Target="http://widbox.com/img/articles/2010/Jul/29/weird-human-mutations/mermaid-syndrome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Mutations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103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Mutations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375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3600" b="0" i="0" u="sng" dirty="0" smtClean="0">
                <a:solidFill>
                  <a:srgbClr val="FF0000"/>
                </a:solidFill>
              </a:rPr>
              <a:t>Point</a:t>
            </a:r>
            <a:r>
              <a:rPr lang="en-US" altLang="en-US" sz="3600" b="0" i="0" dirty="0" smtClean="0">
                <a:solidFill>
                  <a:srgbClr val="FF0000"/>
                </a:solidFill>
              </a:rPr>
              <a:t> Mutations</a:t>
            </a:r>
          </a:p>
          <a:p>
            <a:pPr marL="971550" lvl="1" indent="-514350">
              <a:buFont typeface="Calibri" panose="020F0502020204030204" pitchFamily="34" charset="0"/>
              <a:buAutoNum type="arabicPeriod"/>
            </a:pPr>
            <a:r>
              <a:rPr lang="en-US" altLang="en-US" sz="2600" b="0" i="0" dirty="0" smtClean="0">
                <a:solidFill>
                  <a:schemeClr val="tx1"/>
                </a:solidFill>
              </a:rPr>
              <a:t>Substitution</a:t>
            </a:r>
          </a:p>
          <a:p>
            <a:pPr marL="971550" lvl="1" indent="-514350">
              <a:buFont typeface="Calibri" panose="020F0502020204030204" pitchFamily="34" charset="0"/>
              <a:buAutoNum type="arabicPeriod"/>
            </a:pPr>
            <a:r>
              <a:rPr lang="en-US" altLang="en-US" sz="2600" b="0" i="0" dirty="0" smtClean="0">
                <a:solidFill>
                  <a:schemeClr val="tx1"/>
                </a:solidFill>
              </a:rPr>
              <a:t>Insertion w/ frameshift</a:t>
            </a:r>
          </a:p>
          <a:p>
            <a:pPr marL="971550" lvl="1" indent="-514350">
              <a:buFont typeface="Calibri" panose="020F0502020204030204" pitchFamily="34" charset="0"/>
              <a:buAutoNum type="arabicPeriod"/>
            </a:pPr>
            <a:r>
              <a:rPr lang="en-US" altLang="en-US" sz="2600" b="0" i="0" dirty="0" smtClean="0">
                <a:solidFill>
                  <a:schemeClr val="tx1"/>
                </a:solidFill>
              </a:rPr>
              <a:t>Deletion w/ frameshift</a:t>
            </a:r>
            <a:br>
              <a:rPr lang="en-US" altLang="en-US" sz="2600" b="0" i="0" dirty="0" smtClean="0">
                <a:solidFill>
                  <a:schemeClr val="tx1"/>
                </a:solidFill>
              </a:rPr>
            </a:br>
            <a:endParaRPr lang="en-US" altLang="en-US" sz="2600" b="0" i="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altLang="en-US" sz="3600" b="0" i="0" u="sng" dirty="0" smtClean="0">
                <a:solidFill>
                  <a:srgbClr val="FF0000"/>
                </a:solidFill>
              </a:rPr>
              <a:t>Chromosomal</a:t>
            </a:r>
            <a:r>
              <a:rPr lang="en-US" altLang="en-US" sz="3600" b="0" i="0" dirty="0" smtClean="0">
                <a:solidFill>
                  <a:srgbClr val="FF0000"/>
                </a:solidFill>
              </a:rPr>
              <a:t> Mutations</a:t>
            </a:r>
          </a:p>
          <a:p>
            <a:pPr marL="971550" lvl="1" indent="-514350">
              <a:buFont typeface="Calibri" panose="020F0502020204030204" pitchFamily="34" charset="0"/>
              <a:buAutoNum type="arabicPeriod"/>
            </a:pPr>
            <a:r>
              <a:rPr lang="en-US" altLang="en-US" sz="2600" b="0" i="0" dirty="0" smtClean="0">
                <a:solidFill>
                  <a:schemeClr val="tx1"/>
                </a:solidFill>
              </a:rPr>
              <a:t>Duplication (a piece copied)</a:t>
            </a:r>
          </a:p>
          <a:p>
            <a:pPr marL="971550" lvl="1" indent="-514350">
              <a:buFont typeface="Calibri" panose="020F0502020204030204" pitchFamily="34" charset="0"/>
              <a:buAutoNum type="arabicPeriod"/>
            </a:pPr>
            <a:r>
              <a:rPr lang="en-US" altLang="en-US" sz="2600" b="0" i="0" dirty="0" smtClean="0">
                <a:solidFill>
                  <a:schemeClr val="tx1"/>
                </a:solidFill>
              </a:rPr>
              <a:t>Deletion (a piece missing)</a:t>
            </a:r>
          </a:p>
          <a:p>
            <a:pPr marL="971550" lvl="1" indent="-514350">
              <a:buFont typeface="Calibri" panose="020F0502020204030204" pitchFamily="34" charset="0"/>
              <a:buAutoNum type="arabicPeriod"/>
            </a:pPr>
            <a:r>
              <a:rPr lang="en-US" altLang="en-US" sz="2600" b="0" i="0" dirty="0" smtClean="0">
                <a:solidFill>
                  <a:schemeClr val="tx1"/>
                </a:solidFill>
              </a:rPr>
              <a:t>Inversion (a piece flipped)</a:t>
            </a:r>
          </a:p>
          <a:p>
            <a:pPr marL="971550" lvl="1" indent="-514350">
              <a:buFont typeface="Calibri" panose="020F0502020204030204" pitchFamily="34" charset="0"/>
              <a:buAutoNum type="arabicPeriod"/>
            </a:pPr>
            <a:r>
              <a:rPr lang="en-US" altLang="en-US" sz="2600" b="0" i="0" dirty="0" smtClean="0">
                <a:solidFill>
                  <a:schemeClr val="tx1"/>
                </a:solidFill>
              </a:rPr>
              <a:t>Translocation (a piece(s) moved to another location)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750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Point Mutation: Substitution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31549"/>
          </a:xfrm>
        </p:spPr>
        <p:txBody>
          <a:bodyPr/>
          <a:lstStyle/>
          <a:p>
            <a:pPr marL="514350" indent="-514350">
              <a:lnSpc>
                <a:spcPct val="100000"/>
              </a:lnSpc>
              <a:buAutoNum type="arabicPeriod"/>
            </a:pPr>
            <a:r>
              <a:rPr lang="en-US" dirty="0" smtClean="0"/>
              <a:t>Substitution mutation – a </a:t>
            </a:r>
            <a:r>
              <a:rPr lang="en-US" b="1" dirty="0" smtClean="0"/>
              <a:t>different nitrogenous base is substituted </a:t>
            </a:r>
            <a:r>
              <a:rPr lang="en-US" dirty="0" smtClean="0"/>
              <a:t>for the original nitrogenous base.</a:t>
            </a:r>
          </a:p>
          <a:p>
            <a:pPr>
              <a:lnSpc>
                <a:spcPct val="100000"/>
              </a:lnSpc>
              <a:buNone/>
              <a:defRPr/>
            </a:pPr>
            <a:endParaRPr lang="en-US" altLang="en-US" dirty="0" smtClean="0"/>
          </a:p>
          <a:p>
            <a:pPr>
              <a:lnSpc>
                <a:spcPct val="100000"/>
              </a:lnSpc>
              <a:buNone/>
              <a:defRPr/>
            </a:pPr>
            <a:r>
              <a:rPr lang="en-US" altLang="en-US" dirty="0"/>
              <a:t>	</a:t>
            </a:r>
            <a:r>
              <a:rPr lang="en-US" altLang="en-US" dirty="0" smtClean="0"/>
              <a:t>		Normal DNA:	TAC </a:t>
            </a:r>
            <a:r>
              <a:rPr lang="en-US" altLang="en-US" dirty="0"/>
              <a:t>– TGC – ATC – GGG – CTA </a:t>
            </a:r>
            <a:r>
              <a:rPr lang="en-US" altLang="en-US" dirty="0" smtClean="0"/>
              <a:t> </a:t>
            </a:r>
            <a:endParaRPr lang="en-US" altLang="en-US" dirty="0"/>
          </a:p>
          <a:p>
            <a:pPr>
              <a:lnSpc>
                <a:spcPct val="100000"/>
              </a:lnSpc>
              <a:buNone/>
              <a:defRPr/>
            </a:pPr>
            <a:endParaRPr lang="en-US" altLang="en-US" sz="1100" dirty="0"/>
          </a:p>
          <a:p>
            <a:pPr>
              <a:lnSpc>
                <a:spcPct val="100000"/>
              </a:lnSpc>
              <a:buNone/>
              <a:defRPr/>
            </a:pPr>
            <a:r>
              <a:rPr lang="en-US" altLang="en-US" dirty="0" smtClean="0"/>
              <a:t>			Mutated </a:t>
            </a:r>
            <a:r>
              <a:rPr lang="en-US" altLang="en-US" dirty="0"/>
              <a:t>DNA: </a:t>
            </a:r>
            <a:r>
              <a:rPr lang="en-US" altLang="en-US" dirty="0" smtClean="0"/>
              <a:t>	TAC </a:t>
            </a:r>
            <a:r>
              <a:rPr lang="en-US" altLang="en-US" dirty="0"/>
              <a:t>– TGC </a:t>
            </a:r>
            <a:r>
              <a:rPr lang="en-US" altLang="en-US" dirty="0" smtClean="0"/>
              <a:t>– TTC – </a:t>
            </a:r>
            <a:r>
              <a:rPr lang="en-US" altLang="en-US" dirty="0"/>
              <a:t>GGG – CTA  </a:t>
            </a:r>
            <a:endParaRPr lang="en-US" altLang="en-US" dirty="0" smtClean="0"/>
          </a:p>
          <a:p>
            <a:pPr>
              <a:lnSpc>
                <a:spcPct val="100000"/>
              </a:lnSpc>
              <a:buNone/>
              <a:defRPr/>
            </a:pPr>
            <a:endParaRPr lang="en-US" dirty="0"/>
          </a:p>
          <a:p>
            <a:pPr>
              <a:lnSpc>
                <a:spcPct val="100000"/>
              </a:lnSpc>
              <a:buNone/>
              <a:defRPr/>
            </a:pPr>
            <a:r>
              <a:rPr lang="en-US" dirty="0" smtClean="0"/>
              <a:t>	Where is the mutation and what is happening?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083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Point Mutation: Substitution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00000"/>
              </a:lnSpc>
              <a:buAutoNum type="arabicPeriod"/>
            </a:pPr>
            <a:r>
              <a:rPr lang="en-US" dirty="0" smtClean="0"/>
              <a:t>Substitution mutation – a different nitrogenous base is substituted for the original nitrogenous base.</a:t>
            </a:r>
          </a:p>
          <a:p>
            <a:pPr>
              <a:lnSpc>
                <a:spcPct val="100000"/>
              </a:lnSpc>
              <a:buNone/>
              <a:defRPr/>
            </a:pPr>
            <a:endParaRPr lang="en-US" altLang="en-US" dirty="0" smtClean="0"/>
          </a:p>
          <a:p>
            <a:pPr>
              <a:lnSpc>
                <a:spcPct val="100000"/>
              </a:lnSpc>
              <a:buNone/>
              <a:defRPr/>
            </a:pPr>
            <a:r>
              <a:rPr lang="en-US" altLang="en-US" dirty="0"/>
              <a:t>	</a:t>
            </a:r>
            <a:r>
              <a:rPr lang="en-US" altLang="en-US" dirty="0" smtClean="0"/>
              <a:t>		Normal </a:t>
            </a:r>
            <a:r>
              <a:rPr lang="en-US" altLang="en-US" dirty="0"/>
              <a:t>DNA: </a:t>
            </a:r>
            <a:r>
              <a:rPr lang="en-US" altLang="en-US" dirty="0" smtClean="0"/>
              <a:t>	TAC </a:t>
            </a:r>
            <a:r>
              <a:rPr lang="en-US" altLang="en-US" dirty="0"/>
              <a:t>– TGC – ATC – GGG – CTA </a:t>
            </a:r>
            <a:r>
              <a:rPr lang="en-US" altLang="en-US" dirty="0" smtClean="0"/>
              <a:t> </a:t>
            </a:r>
            <a:endParaRPr lang="en-US" altLang="en-US" dirty="0"/>
          </a:p>
          <a:p>
            <a:pPr>
              <a:lnSpc>
                <a:spcPct val="100000"/>
              </a:lnSpc>
              <a:buNone/>
              <a:defRPr/>
            </a:pPr>
            <a:endParaRPr lang="en-US" altLang="en-US" sz="1100" dirty="0"/>
          </a:p>
          <a:p>
            <a:pPr>
              <a:lnSpc>
                <a:spcPct val="100000"/>
              </a:lnSpc>
              <a:buNone/>
              <a:defRPr/>
            </a:pPr>
            <a:r>
              <a:rPr lang="en-US" altLang="en-US" dirty="0" smtClean="0"/>
              <a:t>			Mutated </a:t>
            </a:r>
            <a:r>
              <a:rPr lang="en-US" altLang="en-US" dirty="0"/>
              <a:t>DNA: </a:t>
            </a:r>
            <a:r>
              <a:rPr lang="en-US" altLang="en-US" dirty="0" smtClean="0"/>
              <a:t>	TAC </a:t>
            </a:r>
            <a:r>
              <a:rPr lang="en-US" altLang="en-US" dirty="0"/>
              <a:t>– TGC </a:t>
            </a:r>
            <a:r>
              <a:rPr lang="en-US" altLang="en-US" dirty="0" smtClean="0"/>
              <a:t>– </a:t>
            </a:r>
            <a:r>
              <a:rPr lang="en-US" altLang="en-US" b="1" dirty="0" smtClean="0">
                <a:solidFill>
                  <a:srgbClr val="FF0000"/>
                </a:solidFill>
              </a:rPr>
              <a:t>T</a:t>
            </a:r>
            <a:r>
              <a:rPr lang="en-US" altLang="en-US" dirty="0" smtClean="0"/>
              <a:t>TC </a:t>
            </a:r>
            <a:r>
              <a:rPr lang="en-US" altLang="en-US" dirty="0"/>
              <a:t>– GGG – CTA  </a:t>
            </a:r>
          </a:p>
          <a:p>
            <a:pPr>
              <a:lnSpc>
                <a:spcPct val="100000"/>
              </a:lnSpc>
              <a:buNone/>
              <a:defRPr/>
            </a:pPr>
            <a:endParaRPr lang="en-US" sz="1100" dirty="0" smtClean="0"/>
          </a:p>
          <a:p>
            <a:pPr>
              <a:lnSpc>
                <a:spcPct val="100000"/>
              </a:lnSpc>
              <a:buNone/>
              <a:defRPr/>
            </a:pPr>
            <a:r>
              <a:rPr lang="en-US" dirty="0" smtClean="0">
                <a:solidFill>
                  <a:srgbClr val="FF0000"/>
                </a:solidFill>
              </a:rPr>
              <a:t>In the 3</a:t>
            </a:r>
            <a:r>
              <a:rPr lang="en-US" baseline="30000" dirty="0" smtClean="0">
                <a:solidFill>
                  <a:srgbClr val="FF0000"/>
                </a:solidFill>
              </a:rPr>
              <a:t>rd</a:t>
            </a:r>
            <a:r>
              <a:rPr lang="en-US" dirty="0" smtClean="0">
                <a:solidFill>
                  <a:srgbClr val="FF0000"/>
                </a:solidFill>
              </a:rPr>
              <a:t> codon set, adenine is replaced with thymine.</a:t>
            </a:r>
          </a:p>
          <a:p>
            <a:pPr>
              <a:lnSpc>
                <a:spcPct val="100000"/>
              </a:lnSpc>
              <a:buNone/>
              <a:defRPr/>
            </a:pPr>
            <a:endParaRPr lang="en-US" sz="1000" dirty="0"/>
          </a:p>
          <a:p>
            <a:pPr>
              <a:lnSpc>
                <a:spcPct val="100000"/>
              </a:lnSpc>
              <a:buNone/>
              <a:defRPr/>
            </a:pPr>
            <a:r>
              <a:rPr lang="en-US" dirty="0" smtClean="0"/>
              <a:t>How many amino acids will be affected?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137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Point Mutation: Substitution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00000"/>
              </a:lnSpc>
              <a:buAutoNum type="arabicPeriod"/>
            </a:pPr>
            <a:r>
              <a:rPr lang="en-US" dirty="0" smtClean="0"/>
              <a:t>Substitution mutation – a different nitrogenous base is substituted for the original nitrogenous base.</a:t>
            </a:r>
          </a:p>
          <a:p>
            <a:pPr>
              <a:lnSpc>
                <a:spcPct val="100000"/>
              </a:lnSpc>
              <a:buNone/>
              <a:defRPr/>
            </a:pPr>
            <a:endParaRPr lang="en-US" altLang="en-US" dirty="0" smtClean="0"/>
          </a:p>
          <a:p>
            <a:pPr>
              <a:lnSpc>
                <a:spcPct val="100000"/>
              </a:lnSpc>
              <a:buNone/>
              <a:defRPr/>
            </a:pPr>
            <a:r>
              <a:rPr lang="en-US" altLang="en-US" dirty="0"/>
              <a:t>	</a:t>
            </a:r>
            <a:r>
              <a:rPr lang="en-US" altLang="en-US" dirty="0" smtClean="0"/>
              <a:t>		Normal </a:t>
            </a:r>
            <a:r>
              <a:rPr lang="en-US" altLang="en-US" dirty="0"/>
              <a:t>DNA: </a:t>
            </a:r>
            <a:r>
              <a:rPr lang="en-US" altLang="en-US" dirty="0" smtClean="0"/>
              <a:t>	TAC </a:t>
            </a:r>
            <a:r>
              <a:rPr lang="en-US" altLang="en-US" dirty="0"/>
              <a:t>– TGC – </a:t>
            </a:r>
            <a:r>
              <a:rPr lang="en-US" altLang="en-US" dirty="0" smtClean="0"/>
              <a:t>ATC – GGG – CTA  </a:t>
            </a:r>
            <a:endParaRPr lang="en-US" altLang="en-US" dirty="0"/>
          </a:p>
          <a:p>
            <a:pPr>
              <a:lnSpc>
                <a:spcPct val="100000"/>
              </a:lnSpc>
              <a:buNone/>
              <a:defRPr/>
            </a:pPr>
            <a:endParaRPr lang="en-US" altLang="en-US" sz="1100" dirty="0"/>
          </a:p>
          <a:p>
            <a:pPr>
              <a:lnSpc>
                <a:spcPct val="100000"/>
              </a:lnSpc>
              <a:buNone/>
              <a:defRPr/>
            </a:pPr>
            <a:r>
              <a:rPr lang="en-US" altLang="en-US" dirty="0" smtClean="0"/>
              <a:t>			Mutated </a:t>
            </a:r>
            <a:r>
              <a:rPr lang="en-US" altLang="en-US" dirty="0"/>
              <a:t>DNA: </a:t>
            </a:r>
            <a:r>
              <a:rPr lang="en-US" altLang="en-US" dirty="0" smtClean="0"/>
              <a:t>	TAC </a:t>
            </a:r>
            <a:r>
              <a:rPr lang="en-US" altLang="en-US" dirty="0"/>
              <a:t>– TGC </a:t>
            </a:r>
            <a:r>
              <a:rPr lang="en-US" altLang="en-US" dirty="0" smtClean="0"/>
              <a:t>– </a:t>
            </a:r>
            <a:r>
              <a:rPr lang="en-US" altLang="en-US" b="1" dirty="0" smtClean="0">
                <a:solidFill>
                  <a:srgbClr val="FF0000"/>
                </a:solidFill>
              </a:rPr>
              <a:t>T</a:t>
            </a:r>
            <a:r>
              <a:rPr lang="en-US" altLang="en-US" dirty="0" smtClean="0"/>
              <a:t>TC </a:t>
            </a:r>
            <a:r>
              <a:rPr lang="en-US" altLang="en-US" dirty="0"/>
              <a:t>– GGG – CTA  </a:t>
            </a:r>
          </a:p>
          <a:p>
            <a:pPr>
              <a:lnSpc>
                <a:spcPct val="100000"/>
              </a:lnSpc>
              <a:buNone/>
              <a:defRPr/>
            </a:pPr>
            <a:endParaRPr lang="en-US" dirty="0" smtClean="0"/>
          </a:p>
          <a:p>
            <a:pPr>
              <a:lnSpc>
                <a:spcPct val="100000"/>
              </a:lnSpc>
              <a:buNone/>
              <a:defRPr/>
            </a:pPr>
            <a:r>
              <a:rPr lang="en-US" dirty="0" smtClean="0">
                <a:solidFill>
                  <a:srgbClr val="FF0000"/>
                </a:solidFill>
              </a:rPr>
              <a:t>Only the 3</a:t>
            </a:r>
            <a:r>
              <a:rPr lang="en-US" baseline="30000" dirty="0" smtClean="0">
                <a:solidFill>
                  <a:srgbClr val="FF0000"/>
                </a:solidFill>
              </a:rPr>
              <a:t>rd</a:t>
            </a:r>
            <a:r>
              <a:rPr lang="en-US" dirty="0" smtClean="0">
                <a:solidFill>
                  <a:srgbClr val="FF0000"/>
                </a:solidFill>
              </a:rPr>
              <a:t> amino acid will be changed</a:t>
            </a:r>
          </a:p>
          <a:p>
            <a:pPr>
              <a:lnSpc>
                <a:spcPct val="100000"/>
              </a:lnSpc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139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Point Mutation: Substitution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00000"/>
              </a:lnSpc>
              <a:buAutoNum type="arabicPeriod"/>
            </a:pPr>
            <a:r>
              <a:rPr lang="en-US" dirty="0" smtClean="0"/>
              <a:t>Substitution mutation – a different nitrogenous base is substituted for the original nitrogenous base.</a:t>
            </a:r>
          </a:p>
          <a:p>
            <a:pPr>
              <a:lnSpc>
                <a:spcPct val="100000"/>
              </a:lnSpc>
              <a:buNone/>
              <a:defRPr/>
            </a:pPr>
            <a:endParaRPr lang="en-US" altLang="en-US" dirty="0" smtClean="0"/>
          </a:p>
          <a:p>
            <a:pPr>
              <a:lnSpc>
                <a:spcPct val="100000"/>
              </a:lnSpc>
            </a:pPr>
            <a:r>
              <a:rPr lang="en-US" altLang="en-US" dirty="0" smtClean="0">
                <a:solidFill>
                  <a:schemeClr val="tx1"/>
                </a:solidFill>
              </a:rPr>
              <a:t>Original protein from DNA:		Met – </a:t>
            </a:r>
            <a:r>
              <a:rPr lang="en-US" altLang="en-US" dirty="0" err="1" smtClean="0">
                <a:solidFill>
                  <a:schemeClr val="tx1"/>
                </a:solidFill>
              </a:rPr>
              <a:t>Thr</a:t>
            </a:r>
            <a:r>
              <a:rPr lang="en-US" altLang="en-US" dirty="0" smtClean="0">
                <a:solidFill>
                  <a:schemeClr val="tx1"/>
                </a:solidFill>
              </a:rPr>
              <a:t> – (STOP)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en-US" dirty="0" smtClean="0">
                <a:solidFill>
                  <a:srgbClr val="FF0000"/>
                </a:solidFill>
              </a:rPr>
              <a:t>	ATC</a:t>
            </a:r>
            <a:r>
              <a:rPr lang="en-US" altLang="en-US" dirty="0" smtClean="0"/>
              <a:t> </a:t>
            </a:r>
            <a:r>
              <a:rPr lang="en-US" altLang="en-US" dirty="0" smtClean="0">
                <a:solidFill>
                  <a:schemeClr val="tx1"/>
                </a:solidFill>
              </a:rPr>
              <a:t>would code for : </a:t>
            </a:r>
            <a:r>
              <a:rPr lang="en-US" altLang="en-US" dirty="0" smtClean="0">
                <a:solidFill>
                  <a:srgbClr val="FF0000"/>
                </a:solidFill>
              </a:rPr>
              <a:t>STOP </a:t>
            </a:r>
          </a:p>
          <a:p>
            <a:pPr>
              <a:lnSpc>
                <a:spcPct val="100000"/>
              </a:lnSpc>
            </a:pPr>
            <a:endParaRPr lang="en-US" altLang="en-US" dirty="0" smtClean="0"/>
          </a:p>
          <a:p>
            <a:pPr>
              <a:lnSpc>
                <a:spcPct val="100000"/>
              </a:lnSpc>
            </a:pPr>
            <a:r>
              <a:rPr lang="en-US" altLang="en-US" dirty="0" smtClean="0">
                <a:solidFill>
                  <a:schemeClr val="tx1"/>
                </a:solidFill>
              </a:rPr>
              <a:t>Mutated protein:				Met – </a:t>
            </a:r>
            <a:r>
              <a:rPr lang="en-US" altLang="en-US" dirty="0" err="1" smtClean="0">
                <a:solidFill>
                  <a:schemeClr val="tx1"/>
                </a:solidFill>
              </a:rPr>
              <a:t>Thr</a:t>
            </a:r>
            <a:r>
              <a:rPr lang="en-US" altLang="en-US" dirty="0" smtClean="0">
                <a:solidFill>
                  <a:schemeClr val="tx1"/>
                </a:solidFill>
              </a:rPr>
              <a:t> – Lys – Pro – </a:t>
            </a:r>
            <a:r>
              <a:rPr lang="en-US" altLang="en-US" dirty="0" err="1" smtClean="0">
                <a:solidFill>
                  <a:schemeClr val="tx1"/>
                </a:solidFill>
              </a:rPr>
              <a:t>Asp.A</a:t>
            </a:r>
            <a:r>
              <a:rPr lang="en-US" altLang="en-US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en-US" dirty="0" smtClean="0">
                <a:solidFill>
                  <a:srgbClr val="FF0000"/>
                </a:solidFill>
              </a:rPr>
              <a:t>	TTC </a:t>
            </a:r>
            <a:r>
              <a:rPr lang="en-US" altLang="en-US" dirty="0" smtClean="0">
                <a:solidFill>
                  <a:schemeClr val="tx1"/>
                </a:solidFill>
              </a:rPr>
              <a:t>would code for: </a:t>
            </a:r>
            <a:r>
              <a:rPr lang="en-US" altLang="en-US" dirty="0" smtClean="0">
                <a:solidFill>
                  <a:srgbClr val="FF0000"/>
                </a:solidFill>
              </a:rPr>
              <a:t>Lysine</a:t>
            </a:r>
          </a:p>
          <a:p>
            <a:pPr>
              <a:lnSpc>
                <a:spcPct val="100000"/>
              </a:lnSpc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501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Substitution Mutation Analogy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9481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Compare the sentences below.  All the words  have 3 letter words to simulate a codon in mRNA.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2600" dirty="0" smtClean="0">
                <a:latin typeface="Lucida Console" panose="020B0609040504020204" pitchFamily="49" charset="0"/>
              </a:rPr>
              <a:t>			</a:t>
            </a:r>
            <a:r>
              <a:rPr lang="en-US" sz="2600" dirty="0" smtClean="0">
                <a:solidFill>
                  <a:srgbClr val="0070C0"/>
                </a:solidFill>
                <a:latin typeface="Lucida Console" panose="020B0609040504020204" pitchFamily="49" charset="0"/>
              </a:rPr>
              <a:t>THE DOG BIT THE CAR</a:t>
            </a:r>
          </a:p>
          <a:p>
            <a:pPr marL="0" indent="0">
              <a:buNone/>
            </a:pPr>
            <a:r>
              <a:rPr lang="en-US" sz="2600" dirty="0" smtClean="0">
                <a:latin typeface="Lucida Console" panose="020B0609040504020204" pitchFamily="49" charset="0"/>
              </a:rPr>
              <a:t>			THE DOG BIT THE CA</a:t>
            </a:r>
            <a:r>
              <a:rPr lang="en-US" sz="2600" dirty="0" smtClean="0">
                <a:solidFill>
                  <a:srgbClr val="FF0000"/>
                </a:solidFill>
                <a:latin typeface="Lucida Console" panose="020B0609040504020204" pitchFamily="49" charset="0"/>
              </a:rPr>
              <a:t>T</a:t>
            </a:r>
          </a:p>
          <a:p>
            <a:pPr marL="0" indent="0">
              <a:buNone/>
            </a:pPr>
            <a:r>
              <a:rPr lang="en-US" sz="2600" dirty="0" smtClean="0">
                <a:latin typeface="Lucida Console" panose="020B0609040504020204" pitchFamily="49" charset="0"/>
              </a:rPr>
              <a:t>			THE DOG </a:t>
            </a:r>
            <a:r>
              <a:rPr lang="en-US" sz="2600" dirty="0" smtClean="0">
                <a:solidFill>
                  <a:srgbClr val="FF0000"/>
                </a:solidFill>
                <a:latin typeface="Lucida Console" panose="020B0609040504020204" pitchFamily="49" charset="0"/>
              </a:rPr>
              <a:t>H</a:t>
            </a:r>
            <a:r>
              <a:rPr lang="en-US" sz="2600" dirty="0" smtClean="0">
                <a:latin typeface="Lucida Console" panose="020B0609040504020204" pitchFamily="49" charset="0"/>
              </a:rPr>
              <a:t>IT THE CAR</a:t>
            </a:r>
          </a:p>
          <a:p>
            <a:pPr marL="0" indent="0">
              <a:buNone/>
            </a:pPr>
            <a:r>
              <a:rPr lang="en-US" sz="2600" dirty="0" smtClean="0">
                <a:latin typeface="Lucida Console" panose="020B0609040504020204" pitchFamily="49" charset="0"/>
              </a:rPr>
              <a:t>			THE </a:t>
            </a:r>
            <a:r>
              <a:rPr lang="en-US" sz="2600" dirty="0" smtClean="0">
                <a:solidFill>
                  <a:srgbClr val="FF0000"/>
                </a:solidFill>
                <a:latin typeface="Lucida Console" panose="020B0609040504020204" pitchFamily="49" charset="0"/>
              </a:rPr>
              <a:t>H</a:t>
            </a:r>
            <a:r>
              <a:rPr lang="en-US" sz="2600" dirty="0" smtClean="0">
                <a:latin typeface="Lucida Console" panose="020B0609040504020204" pitchFamily="49" charset="0"/>
              </a:rPr>
              <a:t>OG BIT THE CAR</a:t>
            </a:r>
          </a:p>
          <a:p>
            <a:pPr marL="0" indent="0">
              <a:buNone/>
            </a:pPr>
            <a:r>
              <a:rPr lang="en-US" sz="2600" dirty="0" smtClean="0">
                <a:latin typeface="Lucida Console" panose="020B0609040504020204" pitchFamily="49" charset="0"/>
              </a:rPr>
              <a:t>			THE </a:t>
            </a:r>
            <a:r>
              <a:rPr lang="en-US" sz="2600" dirty="0" smtClean="0">
                <a:solidFill>
                  <a:srgbClr val="FF0000"/>
                </a:solidFill>
                <a:latin typeface="Lucida Console" panose="020B0609040504020204" pitchFamily="49" charset="0"/>
              </a:rPr>
              <a:t>L</a:t>
            </a:r>
            <a:r>
              <a:rPr lang="en-US" sz="2600" dirty="0" smtClean="0">
                <a:latin typeface="Lucida Console" panose="020B0609040504020204" pitchFamily="49" charset="0"/>
              </a:rPr>
              <a:t>OG BIT THE CAR</a:t>
            </a:r>
          </a:p>
          <a:p>
            <a:pPr marL="0" indent="0">
              <a:buNone/>
            </a:pPr>
            <a:r>
              <a:rPr lang="en-US" sz="2600" dirty="0" smtClean="0">
                <a:latin typeface="Lucida Console" panose="020B0609040504020204" pitchFamily="49" charset="0"/>
              </a:rPr>
              <a:t>			THE DOG </a:t>
            </a:r>
            <a:r>
              <a:rPr lang="en-US" sz="2600" dirty="0" smtClean="0">
                <a:solidFill>
                  <a:srgbClr val="FF0000"/>
                </a:solidFill>
                <a:latin typeface="Lucida Console" panose="020B0609040504020204" pitchFamily="49" charset="0"/>
              </a:rPr>
              <a:t>F</a:t>
            </a:r>
            <a:r>
              <a:rPr lang="en-US" sz="2600" dirty="0" smtClean="0">
                <a:latin typeface="Lucida Console" panose="020B0609040504020204" pitchFamily="49" charset="0"/>
              </a:rPr>
              <a:t>IT THE CAR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The message (protein) is still mostly understandable.	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97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Substitution mutations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Sickle Cell – abnormal red blood cells cause by a Thymine to Adenine substitution in the 6</a:t>
            </a:r>
            <a:r>
              <a:rPr lang="en-US" baseline="30000" dirty="0" smtClean="0"/>
              <a:t>th</a:t>
            </a:r>
            <a:r>
              <a:rPr lang="en-US" dirty="0" smtClean="0"/>
              <a:t> codon.</a:t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dirty="0" smtClean="0"/>
              <a:t>Sickle Red blood cells can not carry oxygen as well</a:t>
            </a:r>
            <a:endParaRPr lang="en-US" dirty="0"/>
          </a:p>
        </p:txBody>
      </p:sp>
      <p:pic>
        <p:nvPicPr>
          <p:cNvPr id="1026" name="Picture 2" descr="http://nethealthbook.com/wp-content/uploads/2014/09/shutterstock_17824397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66"/>
          <a:stretch/>
        </p:blipFill>
        <p:spPr bwMode="auto">
          <a:xfrm>
            <a:off x="2595050" y="3529414"/>
            <a:ext cx="6676155" cy="3328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900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Point Mutation: Insertion w/ Frameshift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31549"/>
          </a:xfrm>
        </p:spPr>
        <p:txBody>
          <a:bodyPr/>
          <a:lstStyle/>
          <a:p>
            <a:pPr marL="514350" indent="-514350">
              <a:lnSpc>
                <a:spcPct val="100000"/>
              </a:lnSpc>
              <a:buFont typeface="+mj-lt"/>
              <a:buAutoNum type="arabicPeriod" startAt="2"/>
            </a:pPr>
            <a:r>
              <a:rPr lang="en-US" dirty="0" smtClean="0"/>
              <a:t>Insertion mutation – a </a:t>
            </a:r>
            <a:r>
              <a:rPr lang="en-US" b="1" dirty="0" smtClean="0"/>
              <a:t>new nitrogenous base is added </a:t>
            </a:r>
            <a:r>
              <a:rPr lang="en-US" dirty="0" smtClean="0"/>
              <a:t>to the original nitrogenous base sequence shifting all the following bases to the right.</a:t>
            </a:r>
          </a:p>
          <a:p>
            <a:pPr>
              <a:lnSpc>
                <a:spcPct val="100000"/>
              </a:lnSpc>
              <a:buNone/>
              <a:defRPr/>
            </a:pPr>
            <a:endParaRPr lang="en-US" altLang="en-US" dirty="0" smtClean="0"/>
          </a:p>
          <a:p>
            <a:pPr>
              <a:lnSpc>
                <a:spcPct val="100000"/>
              </a:lnSpc>
              <a:buNone/>
              <a:defRPr/>
            </a:pPr>
            <a:r>
              <a:rPr lang="en-US" altLang="en-US" dirty="0"/>
              <a:t>	</a:t>
            </a:r>
            <a:r>
              <a:rPr lang="en-US" altLang="en-US" dirty="0" smtClean="0"/>
              <a:t>		Normal </a:t>
            </a:r>
            <a:r>
              <a:rPr lang="en-US" altLang="en-US" dirty="0"/>
              <a:t>DNA:  	TAC </a:t>
            </a:r>
            <a:r>
              <a:rPr lang="en-US" altLang="en-US" dirty="0" smtClean="0"/>
              <a:t>– </a:t>
            </a:r>
            <a:r>
              <a:rPr lang="en-US" altLang="en-US" dirty="0"/>
              <a:t>TGC – ATC – GGG – CTA </a:t>
            </a:r>
            <a:r>
              <a:rPr lang="en-US" altLang="en-US" dirty="0" smtClean="0"/>
              <a:t> </a:t>
            </a:r>
            <a:endParaRPr lang="en-US" altLang="en-US" dirty="0"/>
          </a:p>
          <a:p>
            <a:pPr>
              <a:lnSpc>
                <a:spcPct val="100000"/>
              </a:lnSpc>
              <a:buNone/>
              <a:defRPr/>
            </a:pPr>
            <a:endParaRPr lang="en-US" altLang="en-US" sz="1100" dirty="0"/>
          </a:p>
          <a:p>
            <a:pPr>
              <a:lnSpc>
                <a:spcPct val="100000"/>
              </a:lnSpc>
              <a:buNone/>
              <a:defRPr/>
            </a:pPr>
            <a:r>
              <a:rPr lang="en-US" altLang="en-US" dirty="0" smtClean="0"/>
              <a:t>			Mutated </a:t>
            </a:r>
            <a:r>
              <a:rPr lang="en-US" altLang="en-US" dirty="0"/>
              <a:t>DNA: 	TAC </a:t>
            </a:r>
            <a:r>
              <a:rPr lang="en-US" altLang="en-US" dirty="0" smtClean="0"/>
              <a:t>– TAG – CAT – CGG </a:t>
            </a:r>
            <a:r>
              <a:rPr lang="en-US" altLang="en-US" dirty="0"/>
              <a:t>– </a:t>
            </a:r>
            <a:r>
              <a:rPr lang="en-US" altLang="en-US" dirty="0" smtClean="0"/>
              <a:t>GCT – A   </a:t>
            </a:r>
          </a:p>
          <a:p>
            <a:pPr>
              <a:lnSpc>
                <a:spcPct val="100000"/>
              </a:lnSpc>
              <a:buNone/>
              <a:defRPr/>
            </a:pPr>
            <a:endParaRPr lang="en-US" dirty="0"/>
          </a:p>
          <a:p>
            <a:pPr>
              <a:lnSpc>
                <a:spcPct val="100000"/>
              </a:lnSpc>
              <a:buNone/>
              <a:defRPr/>
            </a:pPr>
            <a:r>
              <a:rPr lang="en-US" dirty="0" smtClean="0"/>
              <a:t>	Where is the mutation and what is happening?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93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Point Mutation: Insertion w/ Frameshift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00000"/>
              </a:lnSpc>
              <a:buFont typeface="+mj-lt"/>
              <a:buAutoNum type="arabicPeriod" startAt="2"/>
            </a:pPr>
            <a:r>
              <a:rPr lang="en-US" dirty="0" smtClean="0"/>
              <a:t>Insertion mutation – a new nitrogenous base is added to the original nitrogenous base sequence shifting all the following bases to the right.</a:t>
            </a:r>
          </a:p>
          <a:p>
            <a:pPr>
              <a:lnSpc>
                <a:spcPct val="100000"/>
              </a:lnSpc>
              <a:buNone/>
              <a:defRPr/>
            </a:pPr>
            <a:endParaRPr lang="en-US" altLang="en-US" dirty="0" smtClean="0"/>
          </a:p>
          <a:p>
            <a:pPr>
              <a:lnSpc>
                <a:spcPct val="100000"/>
              </a:lnSpc>
              <a:buNone/>
              <a:defRPr/>
            </a:pPr>
            <a:r>
              <a:rPr lang="en-US" altLang="en-US" dirty="0"/>
              <a:t>			Normal DNA:  	TAC – TGC – ATC – GGG – CTA  </a:t>
            </a:r>
          </a:p>
          <a:p>
            <a:pPr>
              <a:lnSpc>
                <a:spcPct val="100000"/>
              </a:lnSpc>
              <a:buNone/>
              <a:defRPr/>
            </a:pPr>
            <a:endParaRPr lang="en-US" altLang="en-US" sz="1100" dirty="0"/>
          </a:p>
          <a:p>
            <a:pPr>
              <a:lnSpc>
                <a:spcPct val="100000"/>
              </a:lnSpc>
              <a:buNone/>
              <a:defRPr/>
            </a:pPr>
            <a:r>
              <a:rPr lang="en-US" altLang="en-US" dirty="0"/>
              <a:t>			Mutated DNA: 	TAC – T</a:t>
            </a:r>
            <a:r>
              <a:rPr lang="en-US" altLang="en-US" b="1" dirty="0">
                <a:solidFill>
                  <a:srgbClr val="FF0000"/>
                </a:solidFill>
              </a:rPr>
              <a:t>A</a:t>
            </a:r>
            <a:r>
              <a:rPr lang="en-US" altLang="en-US" dirty="0"/>
              <a:t>G – </a:t>
            </a:r>
            <a:r>
              <a:rPr lang="en-US" altLang="en-US" dirty="0" smtClean="0"/>
              <a:t>CAT </a:t>
            </a:r>
            <a:r>
              <a:rPr lang="en-US" altLang="en-US" dirty="0"/>
              <a:t>– CGG – GCT – A   </a:t>
            </a:r>
          </a:p>
          <a:p>
            <a:pPr>
              <a:lnSpc>
                <a:spcPct val="100000"/>
              </a:lnSpc>
              <a:buNone/>
              <a:defRPr/>
            </a:pPr>
            <a:endParaRPr lang="en-US" sz="1100" dirty="0" smtClean="0"/>
          </a:p>
          <a:p>
            <a:pPr>
              <a:lnSpc>
                <a:spcPct val="100000"/>
              </a:lnSpc>
              <a:buNone/>
              <a:defRPr/>
            </a:pPr>
            <a:r>
              <a:rPr lang="en-US" dirty="0" smtClean="0">
                <a:solidFill>
                  <a:srgbClr val="FF0000"/>
                </a:solidFill>
              </a:rPr>
              <a:t>In the 2</a:t>
            </a:r>
            <a:r>
              <a:rPr lang="en-US" baseline="30000" dirty="0" smtClean="0">
                <a:solidFill>
                  <a:srgbClr val="FF0000"/>
                </a:solidFill>
              </a:rPr>
              <a:t>nd</a:t>
            </a:r>
            <a:r>
              <a:rPr lang="en-US" dirty="0" smtClean="0">
                <a:solidFill>
                  <a:srgbClr val="FF0000"/>
                </a:solidFill>
              </a:rPr>
              <a:t> codon set, adenine is added causing a shift to the right.</a:t>
            </a:r>
          </a:p>
          <a:p>
            <a:pPr>
              <a:lnSpc>
                <a:spcPct val="100000"/>
              </a:lnSpc>
              <a:buNone/>
              <a:defRPr/>
            </a:pPr>
            <a:endParaRPr lang="en-US" sz="1100" dirty="0"/>
          </a:p>
          <a:p>
            <a:pPr>
              <a:lnSpc>
                <a:spcPct val="100000"/>
              </a:lnSpc>
              <a:buNone/>
              <a:defRPr/>
            </a:pPr>
            <a:r>
              <a:rPr lang="en-US" dirty="0" smtClean="0"/>
              <a:t>How many amino acids will be affected?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324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Point Mutation: Insertion w/ Frameshift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00000"/>
              </a:lnSpc>
              <a:buFont typeface="+mj-lt"/>
              <a:buAutoNum type="arabicPeriod" startAt="2"/>
            </a:pPr>
            <a:r>
              <a:rPr lang="en-US" dirty="0" smtClean="0"/>
              <a:t>Insertion mutation – a new nitrogenous base is added to the original nitrogenous base sequence shifting all the following bases to the right.</a:t>
            </a:r>
          </a:p>
          <a:p>
            <a:pPr>
              <a:lnSpc>
                <a:spcPct val="100000"/>
              </a:lnSpc>
              <a:buNone/>
              <a:defRPr/>
            </a:pPr>
            <a:endParaRPr lang="en-US" altLang="en-US" dirty="0" smtClean="0"/>
          </a:p>
          <a:p>
            <a:pPr>
              <a:lnSpc>
                <a:spcPct val="100000"/>
              </a:lnSpc>
              <a:buNone/>
              <a:defRPr/>
            </a:pPr>
            <a:r>
              <a:rPr lang="en-US" altLang="en-US" dirty="0"/>
              <a:t>			Normal DNA:  	TAC – TGC – ATC – GGG – CTA  </a:t>
            </a:r>
          </a:p>
          <a:p>
            <a:pPr>
              <a:lnSpc>
                <a:spcPct val="100000"/>
              </a:lnSpc>
              <a:buNone/>
              <a:defRPr/>
            </a:pPr>
            <a:endParaRPr lang="en-US" altLang="en-US" sz="1100" dirty="0"/>
          </a:p>
          <a:p>
            <a:pPr>
              <a:lnSpc>
                <a:spcPct val="100000"/>
              </a:lnSpc>
              <a:buNone/>
              <a:defRPr/>
            </a:pPr>
            <a:r>
              <a:rPr lang="en-US" altLang="en-US" dirty="0"/>
              <a:t>			Mutated DNA: 	TAC – T</a:t>
            </a:r>
            <a:r>
              <a:rPr lang="en-US" altLang="en-US" b="1" dirty="0">
                <a:solidFill>
                  <a:srgbClr val="FF0000"/>
                </a:solidFill>
              </a:rPr>
              <a:t>A</a:t>
            </a:r>
            <a:r>
              <a:rPr lang="en-US" altLang="en-US" dirty="0"/>
              <a:t>G – CAT – CGG – GCT – A   </a:t>
            </a:r>
          </a:p>
          <a:p>
            <a:pPr>
              <a:lnSpc>
                <a:spcPct val="100000"/>
              </a:lnSpc>
              <a:buNone/>
              <a:defRPr/>
            </a:pPr>
            <a:endParaRPr lang="en-US" dirty="0" smtClean="0"/>
          </a:p>
          <a:p>
            <a:pPr>
              <a:lnSpc>
                <a:spcPct val="100000"/>
              </a:lnSpc>
              <a:buNone/>
              <a:defRPr/>
            </a:pPr>
            <a:r>
              <a:rPr lang="en-US" dirty="0" smtClean="0">
                <a:solidFill>
                  <a:srgbClr val="FF0000"/>
                </a:solidFill>
              </a:rPr>
              <a:t>The 2</a:t>
            </a:r>
            <a:r>
              <a:rPr lang="en-US" baseline="30000" dirty="0" smtClean="0">
                <a:solidFill>
                  <a:srgbClr val="FF0000"/>
                </a:solidFill>
              </a:rPr>
              <a:t>nd</a:t>
            </a:r>
            <a:r>
              <a:rPr lang="en-US" dirty="0" smtClean="0">
                <a:solidFill>
                  <a:srgbClr val="FF0000"/>
                </a:solidFill>
              </a:rPr>
              <a:t>, 3</a:t>
            </a:r>
            <a:r>
              <a:rPr lang="en-US" baseline="30000" dirty="0" smtClean="0">
                <a:solidFill>
                  <a:srgbClr val="FF0000"/>
                </a:solidFill>
              </a:rPr>
              <a:t>rd</a:t>
            </a:r>
            <a:r>
              <a:rPr lang="en-US" dirty="0" smtClean="0">
                <a:solidFill>
                  <a:srgbClr val="FF0000"/>
                </a:solidFill>
              </a:rPr>
              <a:t>, 4</a:t>
            </a:r>
            <a:r>
              <a:rPr lang="en-US" baseline="30000" dirty="0" smtClean="0">
                <a:solidFill>
                  <a:srgbClr val="FF0000"/>
                </a:solidFill>
              </a:rPr>
              <a:t>th</a:t>
            </a:r>
            <a:r>
              <a:rPr lang="en-US" dirty="0" smtClean="0">
                <a:solidFill>
                  <a:srgbClr val="FF0000"/>
                </a:solidFill>
              </a:rPr>
              <a:t> and 5</a:t>
            </a:r>
            <a:r>
              <a:rPr lang="en-US" baseline="30000" dirty="0" smtClean="0">
                <a:solidFill>
                  <a:srgbClr val="FF0000"/>
                </a:solidFill>
              </a:rPr>
              <a:t>th</a:t>
            </a:r>
            <a:r>
              <a:rPr lang="en-US" dirty="0" smtClean="0">
                <a:solidFill>
                  <a:srgbClr val="FF0000"/>
                </a:solidFill>
              </a:rPr>
              <a:t> codons (basically anything that comes after)</a:t>
            </a:r>
          </a:p>
          <a:p>
            <a:pPr>
              <a:lnSpc>
                <a:spcPct val="100000"/>
              </a:lnSpc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09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2763" indent="-512763">
              <a:buNone/>
            </a:pPr>
            <a:r>
              <a:rPr lang="en-US" dirty="0"/>
              <a:t>(6)  Science concepts. </a:t>
            </a:r>
            <a:r>
              <a:rPr lang="en-US" dirty="0">
                <a:solidFill>
                  <a:srgbClr val="FF0000"/>
                </a:solidFill>
              </a:rPr>
              <a:t>The student knows the mechanisms of genetics, including the role of nucleic acids </a:t>
            </a:r>
            <a:r>
              <a:rPr lang="en-US" dirty="0"/>
              <a:t>and the principles of Mendelian Genetics. The student is expected to</a:t>
            </a:r>
            <a:r>
              <a:rPr lang="en-US" dirty="0" smtClean="0"/>
              <a:t>:</a:t>
            </a:r>
          </a:p>
          <a:p>
            <a:pPr marL="512763" indent="-512763">
              <a:buNone/>
            </a:pPr>
            <a:endParaRPr lang="en-US" dirty="0"/>
          </a:p>
          <a:p>
            <a:pPr marL="512763" indent="-512763">
              <a:buNone/>
            </a:pPr>
            <a:r>
              <a:rPr lang="en-US" dirty="0" smtClean="0"/>
              <a:t>	(E)</a:t>
            </a:r>
            <a:r>
              <a:rPr lang="en-US" dirty="0"/>
              <a:t>  </a:t>
            </a:r>
            <a:r>
              <a:rPr lang="en-US" dirty="0" smtClean="0"/>
              <a:t>Identify and Illustrate changes in DNA and evaluate the significance of these changes.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2112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Point Mutation: Insertion w/ Frameshift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00000"/>
              </a:lnSpc>
              <a:buFont typeface="+mj-lt"/>
              <a:buAutoNum type="arabicPeriod" startAt="2"/>
            </a:pPr>
            <a:r>
              <a:rPr lang="en-US" dirty="0" smtClean="0"/>
              <a:t>Insertion mutation – a new nitrogenous base is added to the original nitrogenous base sequence shifting all the following bases to the right.</a:t>
            </a:r>
          </a:p>
          <a:p>
            <a:pPr>
              <a:lnSpc>
                <a:spcPct val="100000"/>
              </a:lnSpc>
              <a:buNone/>
              <a:defRPr/>
            </a:pPr>
            <a:endParaRPr lang="en-US" altLang="en-US" dirty="0" smtClean="0"/>
          </a:p>
          <a:p>
            <a:pPr>
              <a:lnSpc>
                <a:spcPct val="100000"/>
              </a:lnSpc>
            </a:pPr>
            <a:r>
              <a:rPr lang="en-US" altLang="en-US" dirty="0" smtClean="0">
                <a:solidFill>
                  <a:schemeClr val="tx1"/>
                </a:solidFill>
              </a:rPr>
              <a:t>Original protein from DNA:		Met – </a:t>
            </a:r>
            <a:r>
              <a:rPr lang="en-US" altLang="en-US" dirty="0" err="1" smtClean="0">
                <a:solidFill>
                  <a:schemeClr val="tx1"/>
                </a:solidFill>
              </a:rPr>
              <a:t>Thr</a:t>
            </a:r>
            <a:r>
              <a:rPr lang="en-US" altLang="en-US" dirty="0" smtClean="0">
                <a:solidFill>
                  <a:schemeClr val="tx1"/>
                </a:solidFill>
              </a:rPr>
              <a:t> – (STOP)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en-US" dirty="0" smtClean="0">
                <a:solidFill>
                  <a:srgbClr val="FF0000"/>
                </a:solidFill>
              </a:rPr>
              <a:t>	</a:t>
            </a:r>
            <a:endParaRPr lang="en-US" altLang="en-US" dirty="0" smtClean="0"/>
          </a:p>
          <a:p>
            <a:pPr>
              <a:lnSpc>
                <a:spcPct val="100000"/>
              </a:lnSpc>
            </a:pPr>
            <a:r>
              <a:rPr lang="en-US" altLang="en-US" dirty="0" smtClean="0">
                <a:solidFill>
                  <a:schemeClr val="tx1"/>
                </a:solidFill>
              </a:rPr>
              <a:t>Mutated protein:				Met – </a:t>
            </a:r>
            <a:r>
              <a:rPr lang="en-US" altLang="en-US" dirty="0" err="1" smtClean="0">
                <a:solidFill>
                  <a:schemeClr val="tx1"/>
                </a:solidFill>
              </a:rPr>
              <a:t>Iso</a:t>
            </a:r>
            <a:r>
              <a:rPr lang="en-US" altLang="en-US" dirty="0" smtClean="0">
                <a:solidFill>
                  <a:schemeClr val="tx1"/>
                </a:solidFill>
              </a:rPr>
              <a:t> – Val – Ala – </a:t>
            </a:r>
            <a:r>
              <a:rPr lang="en-US" altLang="en-US" dirty="0" err="1" smtClean="0">
                <a:solidFill>
                  <a:schemeClr val="tx1"/>
                </a:solidFill>
              </a:rPr>
              <a:t>Arg</a:t>
            </a:r>
            <a:endParaRPr lang="en-US" altLang="en-US" dirty="0" smtClean="0">
              <a:solidFill>
                <a:schemeClr val="tx1"/>
              </a:solidFill>
            </a:endParaRPr>
          </a:p>
          <a:p>
            <a:pPr marL="914400" indent="-914400">
              <a:lnSpc>
                <a:spcPct val="100000"/>
              </a:lnSpc>
              <a:buNone/>
            </a:pPr>
            <a:r>
              <a:rPr lang="en-US" altLang="en-US" dirty="0" smtClean="0">
                <a:solidFill>
                  <a:srgbClr val="FF0000"/>
                </a:solidFill>
              </a:rPr>
              <a:t>	2</a:t>
            </a:r>
            <a:r>
              <a:rPr lang="en-US" altLang="en-US" baseline="30000" dirty="0" smtClean="0">
                <a:solidFill>
                  <a:srgbClr val="FF0000"/>
                </a:solidFill>
              </a:rPr>
              <a:t>nd</a:t>
            </a:r>
            <a:r>
              <a:rPr lang="en-US" altLang="en-US" dirty="0" smtClean="0">
                <a:solidFill>
                  <a:srgbClr val="FF0000"/>
                </a:solidFill>
              </a:rPr>
              <a:t>, 3</a:t>
            </a:r>
            <a:r>
              <a:rPr lang="en-US" altLang="en-US" baseline="30000" dirty="0" smtClean="0">
                <a:solidFill>
                  <a:srgbClr val="FF0000"/>
                </a:solidFill>
              </a:rPr>
              <a:t>rd</a:t>
            </a:r>
            <a:r>
              <a:rPr lang="en-US" altLang="en-US" dirty="0" smtClean="0">
                <a:solidFill>
                  <a:srgbClr val="FF0000"/>
                </a:solidFill>
              </a:rPr>
              <a:t>, 4</a:t>
            </a:r>
            <a:r>
              <a:rPr lang="en-US" altLang="en-US" baseline="30000" dirty="0" smtClean="0">
                <a:solidFill>
                  <a:srgbClr val="FF0000"/>
                </a:solidFill>
              </a:rPr>
              <a:t>th</a:t>
            </a:r>
            <a:r>
              <a:rPr lang="en-US" altLang="en-US" dirty="0" smtClean="0">
                <a:solidFill>
                  <a:srgbClr val="FF0000"/>
                </a:solidFill>
              </a:rPr>
              <a:t> and 5</a:t>
            </a:r>
            <a:r>
              <a:rPr lang="en-US" altLang="en-US" baseline="30000" dirty="0" smtClean="0">
                <a:solidFill>
                  <a:srgbClr val="FF0000"/>
                </a:solidFill>
              </a:rPr>
              <a:t>th</a:t>
            </a:r>
            <a:r>
              <a:rPr lang="en-US" altLang="en-US" dirty="0" smtClean="0">
                <a:solidFill>
                  <a:srgbClr val="FF0000"/>
                </a:solidFill>
              </a:rPr>
              <a:t> codon reading frames have shifted changing the STOP codon.</a:t>
            </a:r>
          </a:p>
          <a:p>
            <a:pPr>
              <a:lnSpc>
                <a:spcPct val="100000"/>
              </a:lnSpc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450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Point Mutation: Deletion w/ Frameshift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31549"/>
          </a:xfrm>
        </p:spPr>
        <p:txBody>
          <a:bodyPr/>
          <a:lstStyle/>
          <a:p>
            <a:pPr marL="514350" indent="-514350">
              <a:lnSpc>
                <a:spcPct val="100000"/>
              </a:lnSpc>
              <a:buFont typeface="+mj-lt"/>
              <a:buAutoNum type="arabicPeriod" startAt="3"/>
            </a:pPr>
            <a:r>
              <a:rPr lang="en-US" dirty="0" smtClean="0"/>
              <a:t>Deletion mutation – a </a:t>
            </a:r>
            <a:r>
              <a:rPr lang="en-US" b="1" dirty="0" smtClean="0"/>
              <a:t>new nitrogenous base is deleted </a:t>
            </a:r>
            <a:r>
              <a:rPr lang="en-US" dirty="0" smtClean="0"/>
              <a:t>from the original nitrogenous base sequence shifting all the following bases to the left.</a:t>
            </a:r>
          </a:p>
          <a:p>
            <a:pPr>
              <a:lnSpc>
                <a:spcPct val="100000"/>
              </a:lnSpc>
              <a:buNone/>
              <a:defRPr/>
            </a:pPr>
            <a:endParaRPr lang="en-US" altLang="en-US" dirty="0" smtClean="0"/>
          </a:p>
          <a:p>
            <a:pPr>
              <a:lnSpc>
                <a:spcPct val="100000"/>
              </a:lnSpc>
              <a:buNone/>
              <a:defRPr/>
            </a:pPr>
            <a:r>
              <a:rPr lang="en-US" altLang="en-US" dirty="0"/>
              <a:t>	</a:t>
            </a:r>
            <a:r>
              <a:rPr lang="en-US" altLang="en-US" dirty="0" smtClean="0"/>
              <a:t>		Normal </a:t>
            </a:r>
            <a:r>
              <a:rPr lang="en-US" altLang="en-US" dirty="0"/>
              <a:t>DNA:  	TAC </a:t>
            </a:r>
            <a:r>
              <a:rPr lang="en-US" altLang="en-US" dirty="0" smtClean="0"/>
              <a:t>– </a:t>
            </a:r>
            <a:r>
              <a:rPr lang="en-US" altLang="en-US" dirty="0"/>
              <a:t>TGC – ATC – GGG – CTA </a:t>
            </a:r>
            <a:r>
              <a:rPr lang="en-US" altLang="en-US" dirty="0" smtClean="0"/>
              <a:t> </a:t>
            </a:r>
            <a:endParaRPr lang="en-US" altLang="en-US" dirty="0"/>
          </a:p>
          <a:p>
            <a:pPr>
              <a:lnSpc>
                <a:spcPct val="100000"/>
              </a:lnSpc>
              <a:buNone/>
              <a:defRPr/>
            </a:pPr>
            <a:endParaRPr lang="en-US" altLang="en-US" sz="1100" dirty="0"/>
          </a:p>
          <a:p>
            <a:pPr>
              <a:lnSpc>
                <a:spcPct val="100000"/>
              </a:lnSpc>
              <a:buNone/>
              <a:defRPr/>
            </a:pPr>
            <a:r>
              <a:rPr lang="en-US" altLang="en-US" dirty="0" smtClean="0"/>
              <a:t>			Mutated </a:t>
            </a:r>
            <a:r>
              <a:rPr lang="en-US" altLang="en-US" dirty="0"/>
              <a:t>DNA: 	TAC </a:t>
            </a:r>
            <a:r>
              <a:rPr lang="en-US" altLang="en-US" dirty="0" smtClean="0"/>
              <a:t>– TGC – TCG – GGC </a:t>
            </a:r>
            <a:r>
              <a:rPr lang="en-US" altLang="en-US" dirty="0"/>
              <a:t>– </a:t>
            </a:r>
            <a:r>
              <a:rPr lang="en-US" altLang="en-US" dirty="0" smtClean="0"/>
              <a:t>TA</a:t>
            </a:r>
          </a:p>
          <a:p>
            <a:pPr>
              <a:lnSpc>
                <a:spcPct val="100000"/>
              </a:lnSpc>
              <a:buNone/>
              <a:defRPr/>
            </a:pPr>
            <a:endParaRPr lang="en-US" dirty="0"/>
          </a:p>
          <a:p>
            <a:pPr>
              <a:lnSpc>
                <a:spcPct val="100000"/>
              </a:lnSpc>
              <a:buNone/>
              <a:defRPr/>
            </a:pPr>
            <a:r>
              <a:rPr lang="en-US" dirty="0" smtClean="0"/>
              <a:t>	Where is the mutation and what is happening?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823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Point Mutation: Deletion w/ Frameshift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00000"/>
              </a:lnSpc>
              <a:buFont typeface="+mj-lt"/>
              <a:buAutoNum type="arabicPeriod" startAt="3"/>
            </a:pPr>
            <a:r>
              <a:rPr lang="en-US" dirty="0" smtClean="0"/>
              <a:t>Deletion mutation – a new nitrogenous base is deleted from the original nitrogenous base sequence shifting all the following bases to the left.</a:t>
            </a:r>
          </a:p>
          <a:p>
            <a:pPr>
              <a:lnSpc>
                <a:spcPct val="100000"/>
              </a:lnSpc>
              <a:buNone/>
              <a:defRPr/>
            </a:pPr>
            <a:endParaRPr lang="en-US" altLang="en-US" dirty="0" smtClean="0"/>
          </a:p>
          <a:p>
            <a:pPr>
              <a:lnSpc>
                <a:spcPct val="100000"/>
              </a:lnSpc>
              <a:buNone/>
              <a:defRPr/>
            </a:pPr>
            <a:r>
              <a:rPr lang="en-US" altLang="en-US" dirty="0"/>
              <a:t>			Normal DNA:  	TAC – TGC – </a:t>
            </a:r>
            <a:r>
              <a:rPr lang="en-US" altLang="en-US" b="1" dirty="0">
                <a:solidFill>
                  <a:srgbClr val="FF0000"/>
                </a:solidFill>
              </a:rPr>
              <a:t>A</a:t>
            </a:r>
            <a:r>
              <a:rPr lang="en-US" altLang="en-US" dirty="0"/>
              <a:t>TC – GGG – CTA  </a:t>
            </a:r>
          </a:p>
          <a:p>
            <a:pPr>
              <a:lnSpc>
                <a:spcPct val="100000"/>
              </a:lnSpc>
              <a:buNone/>
              <a:defRPr/>
            </a:pPr>
            <a:endParaRPr lang="en-US" altLang="en-US" sz="1100" dirty="0"/>
          </a:p>
          <a:p>
            <a:pPr>
              <a:lnSpc>
                <a:spcPct val="100000"/>
              </a:lnSpc>
              <a:buNone/>
              <a:defRPr/>
            </a:pPr>
            <a:r>
              <a:rPr lang="en-US" altLang="en-US" dirty="0"/>
              <a:t>			Mutated DNA: 	TAC – TGC – TCG – GGC – TA</a:t>
            </a:r>
          </a:p>
          <a:p>
            <a:pPr>
              <a:lnSpc>
                <a:spcPct val="100000"/>
              </a:lnSpc>
              <a:buNone/>
              <a:defRPr/>
            </a:pPr>
            <a:endParaRPr lang="en-US" sz="1100" dirty="0" smtClean="0"/>
          </a:p>
          <a:p>
            <a:pPr>
              <a:lnSpc>
                <a:spcPct val="100000"/>
              </a:lnSpc>
              <a:buNone/>
              <a:defRPr/>
            </a:pPr>
            <a:r>
              <a:rPr lang="en-US" dirty="0" smtClean="0">
                <a:solidFill>
                  <a:srgbClr val="FF0000"/>
                </a:solidFill>
              </a:rPr>
              <a:t>In the 3</a:t>
            </a:r>
            <a:r>
              <a:rPr lang="en-US" baseline="30000" dirty="0" smtClean="0">
                <a:solidFill>
                  <a:srgbClr val="FF0000"/>
                </a:solidFill>
              </a:rPr>
              <a:t>rd</a:t>
            </a:r>
            <a:r>
              <a:rPr lang="en-US" dirty="0" smtClean="0">
                <a:solidFill>
                  <a:srgbClr val="FF0000"/>
                </a:solidFill>
              </a:rPr>
              <a:t> codon set, adenine is removed causing a shift to the left.</a:t>
            </a:r>
          </a:p>
          <a:p>
            <a:pPr>
              <a:lnSpc>
                <a:spcPct val="100000"/>
              </a:lnSpc>
              <a:buNone/>
              <a:defRPr/>
            </a:pPr>
            <a:endParaRPr lang="en-US" sz="1100" dirty="0"/>
          </a:p>
          <a:p>
            <a:pPr>
              <a:lnSpc>
                <a:spcPct val="100000"/>
              </a:lnSpc>
              <a:buNone/>
              <a:defRPr/>
            </a:pPr>
            <a:r>
              <a:rPr lang="en-US" dirty="0" smtClean="0"/>
              <a:t>How many amino acids will be affected?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259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Point Mutation: Deletion w/ Frameshift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00000"/>
              </a:lnSpc>
              <a:buFont typeface="+mj-lt"/>
              <a:buAutoNum type="arabicPeriod" startAt="3"/>
            </a:pPr>
            <a:r>
              <a:rPr lang="en-US" dirty="0" smtClean="0"/>
              <a:t>Deletion mutation – a new nitrogenous base is deleted from the original nitrogenous base sequence shifting all the following bases to the left.</a:t>
            </a:r>
          </a:p>
          <a:p>
            <a:pPr>
              <a:lnSpc>
                <a:spcPct val="100000"/>
              </a:lnSpc>
              <a:buNone/>
              <a:defRPr/>
            </a:pPr>
            <a:endParaRPr lang="en-US" altLang="en-US" dirty="0" smtClean="0"/>
          </a:p>
          <a:p>
            <a:pPr>
              <a:lnSpc>
                <a:spcPct val="100000"/>
              </a:lnSpc>
              <a:buNone/>
              <a:defRPr/>
            </a:pPr>
            <a:r>
              <a:rPr lang="en-US" altLang="en-US" dirty="0"/>
              <a:t>			Normal DNA:  	TAC – TGC – </a:t>
            </a:r>
            <a:r>
              <a:rPr lang="en-US" altLang="en-US" b="1" dirty="0">
                <a:solidFill>
                  <a:srgbClr val="FF0000"/>
                </a:solidFill>
              </a:rPr>
              <a:t>A</a:t>
            </a:r>
            <a:r>
              <a:rPr lang="en-US" altLang="en-US" dirty="0"/>
              <a:t>TC – GGG – CTA  </a:t>
            </a:r>
          </a:p>
          <a:p>
            <a:pPr>
              <a:lnSpc>
                <a:spcPct val="100000"/>
              </a:lnSpc>
              <a:buNone/>
              <a:defRPr/>
            </a:pPr>
            <a:endParaRPr lang="en-US" altLang="en-US" sz="1100" dirty="0"/>
          </a:p>
          <a:p>
            <a:pPr>
              <a:lnSpc>
                <a:spcPct val="100000"/>
              </a:lnSpc>
              <a:buNone/>
              <a:defRPr/>
            </a:pPr>
            <a:r>
              <a:rPr lang="en-US" altLang="en-US" dirty="0"/>
              <a:t>			Mutated DNA: 	TAC – TGC – TCG – GGC – TA</a:t>
            </a:r>
          </a:p>
          <a:p>
            <a:pPr>
              <a:lnSpc>
                <a:spcPct val="100000"/>
              </a:lnSpc>
              <a:buNone/>
              <a:defRPr/>
            </a:pPr>
            <a:endParaRPr lang="en-US" dirty="0" smtClean="0"/>
          </a:p>
          <a:p>
            <a:pPr>
              <a:lnSpc>
                <a:spcPct val="100000"/>
              </a:lnSpc>
              <a:buNone/>
              <a:defRPr/>
            </a:pPr>
            <a:r>
              <a:rPr lang="en-US" dirty="0" smtClean="0">
                <a:solidFill>
                  <a:srgbClr val="FF0000"/>
                </a:solidFill>
              </a:rPr>
              <a:t>The 3</a:t>
            </a:r>
            <a:r>
              <a:rPr lang="en-US" baseline="30000" dirty="0" smtClean="0">
                <a:solidFill>
                  <a:srgbClr val="FF0000"/>
                </a:solidFill>
              </a:rPr>
              <a:t>rd</a:t>
            </a:r>
            <a:r>
              <a:rPr lang="en-US" dirty="0" smtClean="0">
                <a:solidFill>
                  <a:srgbClr val="FF0000"/>
                </a:solidFill>
              </a:rPr>
              <a:t>, 4</a:t>
            </a:r>
            <a:r>
              <a:rPr lang="en-US" baseline="30000" dirty="0" smtClean="0">
                <a:solidFill>
                  <a:srgbClr val="FF0000"/>
                </a:solidFill>
              </a:rPr>
              <a:t>th</a:t>
            </a:r>
            <a:r>
              <a:rPr lang="en-US" dirty="0" smtClean="0">
                <a:solidFill>
                  <a:srgbClr val="FF0000"/>
                </a:solidFill>
              </a:rPr>
              <a:t> and 5</a:t>
            </a:r>
            <a:r>
              <a:rPr lang="en-US" baseline="30000" dirty="0" smtClean="0">
                <a:solidFill>
                  <a:srgbClr val="FF0000"/>
                </a:solidFill>
              </a:rPr>
              <a:t>th</a:t>
            </a:r>
            <a:r>
              <a:rPr lang="en-US" dirty="0" smtClean="0">
                <a:solidFill>
                  <a:srgbClr val="FF0000"/>
                </a:solidFill>
              </a:rPr>
              <a:t> codons (basically anything that comes after)</a:t>
            </a:r>
          </a:p>
          <a:p>
            <a:pPr>
              <a:lnSpc>
                <a:spcPct val="100000"/>
              </a:lnSpc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97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Point Mutation: Deletion w/ Frameshift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00000"/>
              </a:lnSpc>
              <a:buFont typeface="+mj-lt"/>
              <a:buAutoNum type="arabicPeriod" startAt="3"/>
            </a:pPr>
            <a:r>
              <a:rPr lang="en-US" dirty="0" smtClean="0"/>
              <a:t>Deletion mutation – a new nitrogenous base is deleted from the original nitrogenous base sequence shifting all the following bases to the left.</a:t>
            </a:r>
          </a:p>
          <a:p>
            <a:pPr>
              <a:lnSpc>
                <a:spcPct val="100000"/>
              </a:lnSpc>
              <a:buNone/>
              <a:defRPr/>
            </a:pPr>
            <a:endParaRPr lang="en-US" altLang="en-US" dirty="0" smtClean="0"/>
          </a:p>
          <a:p>
            <a:pPr>
              <a:lnSpc>
                <a:spcPct val="100000"/>
              </a:lnSpc>
            </a:pPr>
            <a:r>
              <a:rPr lang="en-US" altLang="en-US" dirty="0" smtClean="0">
                <a:solidFill>
                  <a:schemeClr val="tx1"/>
                </a:solidFill>
              </a:rPr>
              <a:t>Original protein from DNA:		Met – </a:t>
            </a:r>
            <a:r>
              <a:rPr lang="en-US" altLang="en-US" dirty="0" err="1" smtClean="0">
                <a:solidFill>
                  <a:schemeClr val="tx1"/>
                </a:solidFill>
              </a:rPr>
              <a:t>Thr</a:t>
            </a:r>
            <a:r>
              <a:rPr lang="en-US" altLang="en-US" dirty="0" smtClean="0">
                <a:solidFill>
                  <a:schemeClr val="tx1"/>
                </a:solidFill>
              </a:rPr>
              <a:t> – (STOP)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en-US" dirty="0" smtClean="0">
                <a:solidFill>
                  <a:srgbClr val="FF0000"/>
                </a:solidFill>
              </a:rPr>
              <a:t>	</a:t>
            </a:r>
            <a:endParaRPr lang="en-US" altLang="en-US" dirty="0" smtClean="0"/>
          </a:p>
          <a:p>
            <a:pPr>
              <a:lnSpc>
                <a:spcPct val="100000"/>
              </a:lnSpc>
            </a:pPr>
            <a:r>
              <a:rPr lang="en-US" altLang="en-US" dirty="0" smtClean="0">
                <a:solidFill>
                  <a:schemeClr val="tx1"/>
                </a:solidFill>
              </a:rPr>
              <a:t>Mutated protein:				Met – </a:t>
            </a:r>
            <a:r>
              <a:rPr lang="en-US" altLang="en-US" dirty="0" err="1" smtClean="0">
                <a:solidFill>
                  <a:schemeClr val="tx1"/>
                </a:solidFill>
              </a:rPr>
              <a:t>Thr</a:t>
            </a:r>
            <a:r>
              <a:rPr lang="en-US" altLang="en-US" dirty="0" smtClean="0">
                <a:solidFill>
                  <a:schemeClr val="tx1"/>
                </a:solidFill>
              </a:rPr>
              <a:t> – </a:t>
            </a:r>
            <a:r>
              <a:rPr lang="en-US" altLang="en-US" dirty="0" err="1" smtClean="0">
                <a:solidFill>
                  <a:schemeClr val="tx1"/>
                </a:solidFill>
              </a:rPr>
              <a:t>Ser</a:t>
            </a:r>
            <a:r>
              <a:rPr lang="en-US" altLang="en-US" dirty="0" smtClean="0">
                <a:solidFill>
                  <a:schemeClr val="tx1"/>
                </a:solidFill>
              </a:rPr>
              <a:t> – Pro </a:t>
            </a:r>
          </a:p>
          <a:p>
            <a:pPr marL="914400" indent="-914400">
              <a:lnSpc>
                <a:spcPct val="100000"/>
              </a:lnSpc>
              <a:buNone/>
            </a:pPr>
            <a:r>
              <a:rPr lang="en-US" altLang="en-US" dirty="0" smtClean="0">
                <a:solidFill>
                  <a:srgbClr val="FF0000"/>
                </a:solidFill>
              </a:rPr>
              <a:t>	3</a:t>
            </a:r>
            <a:r>
              <a:rPr lang="en-US" altLang="en-US" baseline="30000" dirty="0" smtClean="0">
                <a:solidFill>
                  <a:srgbClr val="FF0000"/>
                </a:solidFill>
              </a:rPr>
              <a:t>rd</a:t>
            </a:r>
            <a:r>
              <a:rPr lang="en-US" altLang="en-US" dirty="0" smtClean="0">
                <a:solidFill>
                  <a:srgbClr val="FF0000"/>
                </a:solidFill>
              </a:rPr>
              <a:t>, 4</a:t>
            </a:r>
            <a:r>
              <a:rPr lang="en-US" altLang="en-US" baseline="30000" dirty="0" smtClean="0">
                <a:solidFill>
                  <a:srgbClr val="FF0000"/>
                </a:solidFill>
              </a:rPr>
              <a:t>th</a:t>
            </a:r>
            <a:r>
              <a:rPr lang="en-US" altLang="en-US" dirty="0" smtClean="0">
                <a:solidFill>
                  <a:srgbClr val="FF0000"/>
                </a:solidFill>
              </a:rPr>
              <a:t> and 5</a:t>
            </a:r>
            <a:r>
              <a:rPr lang="en-US" altLang="en-US" baseline="30000" dirty="0" smtClean="0">
                <a:solidFill>
                  <a:srgbClr val="FF0000"/>
                </a:solidFill>
              </a:rPr>
              <a:t>th</a:t>
            </a:r>
            <a:r>
              <a:rPr lang="en-US" altLang="en-US" dirty="0" smtClean="0">
                <a:solidFill>
                  <a:srgbClr val="FF0000"/>
                </a:solidFill>
              </a:rPr>
              <a:t> codon reading frames have shifted changing the STOP codon</a:t>
            </a:r>
          </a:p>
          <a:p>
            <a:pPr>
              <a:lnSpc>
                <a:spcPct val="100000"/>
              </a:lnSpc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889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Frameshift mutation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HIV susceptibility – a frameshift in the CCR5 gene which codes for the receptor protein the virus uses to enter the cell.  An early stop codon (nonsense) cuts the protein short.</a:t>
            </a:r>
          </a:p>
          <a:p>
            <a:endParaRPr lang="en-US" dirty="0"/>
          </a:p>
          <a:p>
            <a:r>
              <a:rPr lang="en-US" dirty="0" smtClean="0"/>
              <a:t>Individuals with this mutation</a:t>
            </a:r>
            <a:br>
              <a:rPr lang="en-US" dirty="0" smtClean="0"/>
            </a:br>
            <a:r>
              <a:rPr lang="en-US" dirty="0" smtClean="0"/>
              <a:t> are more resistant to HIV </a:t>
            </a:r>
            <a:br>
              <a:rPr lang="en-US" dirty="0" smtClean="0"/>
            </a:br>
            <a:r>
              <a:rPr lang="en-US" dirty="0" smtClean="0"/>
              <a:t>attacks, and do not contract </a:t>
            </a:r>
            <a:br>
              <a:rPr lang="en-US" dirty="0" smtClean="0"/>
            </a:br>
            <a:r>
              <a:rPr lang="en-US" dirty="0" smtClean="0"/>
              <a:t>HIV which leads to AIDS.</a:t>
            </a:r>
            <a:endParaRPr lang="en-US" dirty="0"/>
          </a:p>
        </p:txBody>
      </p:sp>
      <p:pic>
        <p:nvPicPr>
          <p:cNvPr id="2050" name="Picture 2" descr="http://thingsitellmymom.com/wp-content/uploads/2015/11/HIV_ccr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280" y="3130583"/>
            <a:ext cx="5082997" cy="3552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3965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Frameshift Mutation Analogy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happens to an answer document if you leave out an answer and slide all of the other answer up one number?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If you shift the answer reading</a:t>
            </a:r>
            <a:br>
              <a:rPr lang="en-US" dirty="0" smtClean="0"/>
            </a:br>
            <a:r>
              <a:rPr lang="en-US" dirty="0" smtClean="0"/>
              <a:t>frame, everything that comes</a:t>
            </a:r>
            <a:br>
              <a:rPr lang="en-US" dirty="0" smtClean="0"/>
            </a:br>
            <a:r>
              <a:rPr lang="en-US" dirty="0" smtClean="0"/>
              <a:t>after the shift (insertion/deletion)</a:t>
            </a:r>
            <a:br>
              <a:rPr lang="en-US" dirty="0" smtClean="0"/>
            </a:br>
            <a:r>
              <a:rPr lang="en-US" dirty="0" smtClean="0"/>
              <a:t>could potentially be </a:t>
            </a:r>
            <a:br>
              <a:rPr lang="en-US" dirty="0" smtClean="0"/>
            </a:br>
            <a:r>
              <a:rPr lang="en-US" dirty="0" smtClean="0"/>
              <a:t>wrong (mutation)</a:t>
            </a:r>
            <a:endParaRPr lang="en-US" dirty="0"/>
          </a:p>
        </p:txBody>
      </p:sp>
      <p:pic>
        <p:nvPicPr>
          <p:cNvPr id="1026" name="Picture 2" descr="http://images.tribuneindia.com/cms/gall_content/2015/4/2015_4$largeimg09_Apr_2015_2330583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2552" y="2942122"/>
            <a:ext cx="4852261" cy="3234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3995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Frameshift Mutation Analogy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Compare the sentences below.  All the words  have 3 letter words to simulate a codon in mRNA.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latin typeface="Lucida Console" panose="020B0609040504020204" pitchFamily="49" charset="0"/>
              </a:rPr>
              <a:t>		THE DOG BIT THE CAR		</a:t>
            </a:r>
            <a:r>
              <a:rPr lang="en-US" sz="2000" dirty="0" smtClean="0"/>
              <a:t>(Original, </a:t>
            </a:r>
            <a:r>
              <a:rPr lang="en-US" sz="2000" dirty="0" err="1" smtClean="0"/>
              <a:t>unmutated</a:t>
            </a:r>
            <a:r>
              <a:rPr lang="en-US" sz="2000" dirty="0" smtClean="0"/>
              <a:t>)</a:t>
            </a:r>
            <a:endParaRPr lang="en-US" dirty="0" smtClean="0">
              <a:latin typeface="Lucida Console" panose="020B0609040504020204" pitchFamily="49" charset="0"/>
            </a:endParaRPr>
          </a:p>
          <a:p>
            <a:pPr marL="0" indent="0">
              <a:buNone/>
            </a:pPr>
            <a:endParaRPr lang="en-US" dirty="0" smtClean="0">
              <a:latin typeface="Lucida Console" panose="020B06090405040202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Lucida Console" panose="020B0609040504020204" pitchFamily="49" charset="0"/>
              </a:rPr>
              <a:t>		</a:t>
            </a:r>
            <a:r>
              <a:rPr lang="en-US" dirty="0" smtClean="0">
                <a:latin typeface="Lucida Console" panose="020B0609040504020204" pitchFamily="49" charset="0"/>
              </a:rPr>
              <a:t>THH EDO GBI TTH ECA R		</a:t>
            </a:r>
            <a:r>
              <a:rPr lang="en-US" sz="2000" dirty="0" smtClean="0"/>
              <a:t>(Insertion – H, 1</a:t>
            </a:r>
            <a:r>
              <a:rPr lang="en-US" sz="2000" baseline="30000" dirty="0" smtClean="0"/>
              <a:t>ST</a:t>
            </a:r>
            <a:r>
              <a:rPr lang="en-US" sz="2000" dirty="0" smtClean="0"/>
              <a:t> Codon)</a:t>
            </a:r>
            <a:endParaRPr lang="en-US" sz="2000" dirty="0"/>
          </a:p>
          <a:p>
            <a:pPr marL="0" indent="0">
              <a:buNone/>
            </a:pPr>
            <a:endParaRPr lang="en-US" dirty="0">
              <a:latin typeface="Lucida Console" panose="020B06090405040202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Lucida Console" panose="020B0609040504020204" pitchFamily="49" charset="0"/>
              </a:rPr>
              <a:t>		</a:t>
            </a:r>
            <a:r>
              <a:rPr lang="en-US" dirty="0" smtClean="0">
                <a:latin typeface="Lucida Console" panose="020B0609040504020204" pitchFamily="49" charset="0"/>
              </a:rPr>
              <a:t>THE DOB ITT HEC AR 		</a:t>
            </a:r>
            <a:r>
              <a:rPr lang="en-US" sz="2000" dirty="0" smtClean="0"/>
              <a:t>(Deletion – G, 2</a:t>
            </a:r>
            <a:r>
              <a:rPr lang="en-US" sz="2000" baseline="30000" dirty="0" smtClean="0"/>
              <a:t>nd</a:t>
            </a:r>
            <a:r>
              <a:rPr lang="en-US" sz="2000" dirty="0" smtClean="0"/>
              <a:t> Codon)</a:t>
            </a:r>
            <a:endParaRPr lang="en-US" sz="2000" dirty="0"/>
          </a:p>
          <a:p>
            <a:pPr marL="0" indent="0">
              <a:buNone/>
            </a:pPr>
            <a:endParaRPr lang="en-US" dirty="0">
              <a:latin typeface="Lucida Console" panose="020B0609040504020204" pitchFamily="49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15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Chromosomal Mutation: Duplication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Large sections of genetic material (multiple genes) are copied and inserted into the same DNA sequence.</a:t>
            </a:r>
            <a:endParaRPr lang="en-US" dirty="0"/>
          </a:p>
        </p:txBody>
      </p:sp>
      <p:pic>
        <p:nvPicPr>
          <p:cNvPr id="2050" name="Picture 2" descr="http://images.slideplayer.com/14/4266967/slides/slide_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72" b="54132"/>
          <a:stretch/>
        </p:blipFill>
        <p:spPr bwMode="auto">
          <a:xfrm>
            <a:off x="1524000" y="3725967"/>
            <a:ext cx="9144000" cy="1179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441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Chromosomal Mutation: Deletion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2"/>
            </a:pPr>
            <a:r>
              <a:rPr lang="en-US" dirty="0" smtClean="0"/>
              <a:t>Large sections of genetic material (multiple genes) are removed from a DNA sequence.</a:t>
            </a:r>
            <a:endParaRPr lang="en-US" dirty="0"/>
          </a:p>
        </p:txBody>
      </p:sp>
      <p:pic>
        <p:nvPicPr>
          <p:cNvPr id="2050" name="Picture 2" descr="http://images.slideplayer.com/14/4266967/slides/slide_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3" t="11725" r="93" b="71079"/>
          <a:stretch/>
        </p:blipFill>
        <p:spPr bwMode="auto">
          <a:xfrm>
            <a:off x="1524000" y="3725967"/>
            <a:ext cx="9144000" cy="1179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6104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Vocabulary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r>
              <a:rPr lang="en-US" dirty="0" smtClean="0"/>
              <a:t>Mutation</a:t>
            </a:r>
          </a:p>
          <a:p>
            <a:r>
              <a:rPr lang="en-US" dirty="0" smtClean="0"/>
              <a:t>Mutagen</a:t>
            </a:r>
          </a:p>
          <a:p>
            <a:r>
              <a:rPr lang="en-US" dirty="0" smtClean="0"/>
              <a:t>Point Mutation</a:t>
            </a:r>
          </a:p>
          <a:p>
            <a:r>
              <a:rPr lang="en-US" dirty="0" smtClean="0"/>
              <a:t>Frame shift</a:t>
            </a:r>
          </a:p>
          <a:p>
            <a:r>
              <a:rPr lang="en-US" dirty="0" smtClean="0"/>
              <a:t>Insertion</a:t>
            </a:r>
          </a:p>
          <a:p>
            <a:r>
              <a:rPr lang="en-US" dirty="0" smtClean="0"/>
              <a:t>Deletion</a:t>
            </a:r>
          </a:p>
          <a:p>
            <a:r>
              <a:rPr lang="en-US" dirty="0" smtClean="0"/>
              <a:t>Missense mutation</a:t>
            </a:r>
            <a:endParaRPr lang="en-US" dirty="0"/>
          </a:p>
          <a:p>
            <a:r>
              <a:rPr lang="en-US" dirty="0" err="1" smtClean="0"/>
              <a:t>Nonsence</a:t>
            </a:r>
            <a:r>
              <a:rPr lang="en-US" dirty="0" smtClean="0"/>
              <a:t> mutation</a:t>
            </a:r>
          </a:p>
          <a:p>
            <a:r>
              <a:rPr lang="en-US" dirty="0" smtClean="0"/>
              <a:t>Chromosomal Mutation</a:t>
            </a:r>
          </a:p>
          <a:p>
            <a:r>
              <a:rPr lang="en-US" dirty="0" smtClean="0"/>
              <a:t>Inversion</a:t>
            </a:r>
          </a:p>
          <a:p>
            <a:r>
              <a:rPr lang="en-US" dirty="0" smtClean="0"/>
              <a:t>Translocation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43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Chromosomal Mutation: Inversion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3"/>
            </a:pPr>
            <a:r>
              <a:rPr lang="en-US" dirty="0" smtClean="0"/>
              <a:t>Large sections of genetic material (multiple genes) are moved out of order in a DNA sequence.</a:t>
            </a:r>
            <a:endParaRPr lang="en-US" dirty="0"/>
          </a:p>
        </p:txBody>
      </p:sp>
      <p:pic>
        <p:nvPicPr>
          <p:cNvPr id="2050" name="Picture 2" descr="http://images.slideplayer.com/14/4266967/slides/slide_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117" b="34817"/>
          <a:stretch/>
        </p:blipFill>
        <p:spPr bwMode="auto">
          <a:xfrm>
            <a:off x="1524000" y="3725967"/>
            <a:ext cx="9144000" cy="1307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2269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Chromosomal Mutation: Translocation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88820"/>
          </a:xfrm>
        </p:spPr>
        <p:txBody>
          <a:bodyPr/>
          <a:lstStyle/>
          <a:p>
            <a:pPr marL="514350" indent="-514350">
              <a:buFont typeface="+mj-lt"/>
              <a:buAutoNum type="arabicPeriod" startAt="4"/>
            </a:pPr>
            <a:r>
              <a:rPr lang="en-US" dirty="0" smtClean="0"/>
              <a:t>Large sections of genetic material (multiple genes) are swapped between two different chromosomes.</a:t>
            </a:r>
          </a:p>
          <a:p>
            <a:pPr marL="514350" indent="-514350">
              <a:buFont typeface="+mj-lt"/>
              <a:buAutoNum type="arabicPeriod" startAt="4"/>
            </a:pPr>
            <a:endParaRPr lang="en-US" dirty="0" smtClean="0"/>
          </a:p>
          <a:p>
            <a:pPr marL="514350" indent="-514350">
              <a:buFont typeface="+mj-lt"/>
              <a:buAutoNum type="arabicPeriod" startAt="4"/>
            </a:pPr>
            <a:endParaRPr lang="en-US" dirty="0"/>
          </a:p>
          <a:p>
            <a:pPr marL="514350" indent="-514350">
              <a:buFont typeface="+mj-lt"/>
              <a:buAutoNum type="arabicPeriod" startAt="4"/>
            </a:pPr>
            <a:endParaRPr lang="en-US" dirty="0" smtClean="0"/>
          </a:p>
          <a:p>
            <a:pPr marL="514350" indent="-514350">
              <a:buFont typeface="+mj-lt"/>
              <a:buAutoNum type="arabicPeriod" startAt="4"/>
            </a:pPr>
            <a:endParaRPr lang="en-US" dirty="0"/>
          </a:p>
          <a:p>
            <a:pPr marL="514350" indent="-514350">
              <a:buFont typeface="+mj-lt"/>
              <a:buAutoNum type="arabicPeriod" startAt="4"/>
            </a:pPr>
            <a:endParaRPr lang="en-US" dirty="0" smtClean="0"/>
          </a:p>
          <a:p>
            <a:pPr marL="514350" indent="-514350">
              <a:buFont typeface="+mj-lt"/>
              <a:buAutoNum type="arabicPeriod" startAt="4"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We will see this in meiosis during Prophase 1. (</a:t>
            </a:r>
            <a:r>
              <a:rPr lang="en-US" smtClean="0"/>
              <a:t>Crossing Over)</a:t>
            </a:r>
          </a:p>
        </p:txBody>
      </p:sp>
      <p:pic>
        <p:nvPicPr>
          <p:cNvPr id="2050" name="Picture 2" descr="http://images.slideplayer.com/14/4266967/slides/slide_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170" b="7777"/>
          <a:stretch/>
        </p:blipFill>
        <p:spPr bwMode="auto">
          <a:xfrm>
            <a:off x="1524000" y="3725967"/>
            <a:ext cx="9144000" cy="1580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110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 all Mutations harmful?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934667"/>
          </a:xfrm>
        </p:spPr>
        <p:txBody>
          <a:bodyPr/>
          <a:lstStyle/>
          <a:p>
            <a:r>
              <a:rPr lang="en-US" dirty="0" smtClean="0"/>
              <a:t>A change in the genetic code can be beneficial or harmful (even lethal)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67101" y="3067938"/>
            <a:ext cx="495513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Advantages</a:t>
            </a:r>
          </a:p>
          <a:p>
            <a:endParaRPr lang="en-US" dirty="0" smtClean="0"/>
          </a:p>
          <a:p>
            <a:r>
              <a:rPr lang="en-US" dirty="0" smtClean="0"/>
              <a:t>New genes created by mutations can add new adaptations to an organism making it able to outcompete a neighbor</a:t>
            </a:r>
            <a:endParaRPr lang="en-US" dirty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323888" y="3066510"/>
            <a:ext cx="495513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Disadvantages</a:t>
            </a:r>
          </a:p>
          <a:p>
            <a:endParaRPr lang="en-US" dirty="0" smtClean="0"/>
          </a:p>
          <a:p>
            <a:r>
              <a:rPr lang="en-US" dirty="0" smtClean="0"/>
              <a:t>New genes created by mutations can reduce efficiency of a protein, or even remove a necessary protein making it deadly for the organism or its offspring</a:t>
            </a:r>
            <a:endParaRPr lang="en-US" dirty="0"/>
          </a:p>
          <a:p>
            <a:endParaRPr lang="en-US" dirty="0"/>
          </a:p>
        </p:txBody>
      </p:sp>
      <p:pic>
        <p:nvPicPr>
          <p:cNvPr id="3074" name="Picture 2" descr="https://s-media-cache-ak0.pinimg.com/736x/56/1a/95/561a953dc139ff97d30679fee54b283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976502" y="4484120"/>
            <a:ext cx="2057537" cy="2506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mutated animal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856" y="4611976"/>
            <a:ext cx="2824064" cy="2119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5102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 all Mutations harmful?</a:t>
            </a:r>
            <a:endParaRPr lang="en-US" dirty="0"/>
          </a:p>
        </p:txBody>
      </p:sp>
      <p:pic>
        <p:nvPicPr>
          <p:cNvPr id="4" name="Picture 2" descr="http://widbox.com/img/articles/2010/Jul/29/weird-human-mutations/mermaid-syndrome-medium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039" y="1598063"/>
            <a:ext cx="2517686" cy="3776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http://s1.ibtimes.com/sites/www.ibtimes.com/files/styles/picture_this/public/2012/10/04/2011/08/05/143417-chilling-images-of-human-mutation-across-the-worl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5464" y="1690688"/>
            <a:ext cx="3752438" cy="2818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http://img.ibtimes.com/www/data/images/full/2011/08/05/143413-chilling-images-of-human-mutation-across-the-world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3749" y="4315059"/>
            <a:ext cx="3554711" cy="246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http://3.bp.blogspot.com/-WVtbDyEpuMw/TgQjS8VQthI/AAAAAAAADck/W8sc9d3CUpc/s1600/tree-man-indonesia-medium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9641" y="1880572"/>
            <a:ext cx="2478102" cy="330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 descr="Image result for human born with tail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0" r="15811"/>
          <a:stretch/>
        </p:blipFill>
        <p:spPr bwMode="auto">
          <a:xfrm>
            <a:off x="6507513" y="4425446"/>
            <a:ext cx="2972876" cy="235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7031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Prerequisite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How does DNA store our genetic information?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are the processes that create proteins </a:t>
            </a:r>
            <a:r>
              <a:rPr lang="en-US" smtClean="0"/>
              <a:t>in cells?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598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Essential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do mutations affect DNA, RNA </a:t>
            </a:r>
            <a:r>
              <a:rPr lang="en-US" smtClean="0"/>
              <a:t>and proteins?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8828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gene mutation?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altLang="en-US" dirty="0"/>
              <a:t>A </a:t>
            </a:r>
            <a:r>
              <a:rPr lang="en-US" altLang="en-US" b="1" dirty="0"/>
              <a:t>mutation</a:t>
            </a:r>
            <a:r>
              <a:rPr lang="en-US" altLang="en-US" dirty="0"/>
              <a:t> is any change in the Nucleic Acid (DNA/RNA) sequence.</a:t>
            </a:r>
          </a:p>
          <a:p>
            <a:pPr marL="0" indent="0">
              <a:buNone/>
              <a:defRPr/>
            </a:pPr>
            <a:endParaRPr lang="en-US" altLang="en-US" dirty="0" smtClean="0"/>
          </a:p>
          <a:p>
            <a:pPr marL="0" indent="0">
              <a:buNone/>
            </a:pPr>
            <a:r>
              <a:rPr lang="en-US" altLang="en-US" dirty="0" smtClean="0"/>
              <a:t>Can be caused by: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en-US" dirty="0" smtClean="0"/>
              <a:t>Errors in replication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en-US" dirty="0" smtClean="0"/>
              <a:t>Errors in transcription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en-US" dirty="0" smtClean="0"/>
              <a:t>Errors in cell division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en-US" dirty="0" smtClean="0"/>
              <a:t>Mutagens</a:t>
            </a:r>
            <a:endParaRPr lang="en-US" dirty="0" smtClean="0"/>
          </a:p>
          <a:p>
            <a:pPr marL="0" indent="0">
              <a:buNone/>
              <a:defRPr/>
            </a:pPr>
            <a:endParaRPr lang="en-US" alt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832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Mutagens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99915"/>
          </a:xfrm>
        </p:spPr>
        <p:txBody>
          <a:bodyPr>
            <a:normAutofit/>
          </a:bodyPr>
          <a:lstStyle/>
          <a:p>
            <a:r>
              <a:rPr lang="en-US" altLang="en-US" b="1" dirty="0" smtClean="0">
                <a:solidFill>
                  <a:schemeClr val="tx1"/>
                </a:solidFill>
              </a:rPr>
              <a:t>Mutagen</a:t>
            </a:r>
            <a:r>
              <a:rPr lang="en-US" altLang="en-US" dirty="0" smtClean="0">
                <a:solidFill>
                  <a:schemeClr val="tx1"/>
                </a:solidFill>
              </a:rPr>
              <a:t> - any agent that can cause a mutation </a:t>
            </a:r>
          </a:p>
          <a:p>
            <a:endParaRPr lang="en-US" altLang="en-US" dirty="0" smtClean="0">
              <a:solidFill>
                <a:schemeClr val="tx1"/>
              </a:solidFill>
            </a:endParaRPr>
          </a:p>
          <a:p>
            <a:r>
              <a:rPr lang="en-US" altLang="en-US" dirty="0" smtClean="0">
                <a:solidFill>
                  <a:schemeClr val="tx1"/>
                </a:solidFill>
              </a:rPr>
              <a:t>These are caused by factors in the environment such as:	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altLang="en-US" dirty="0" smtClean="0">
                <a:solidFill>
                  <a:schemeClr val="tx1"/>
                </a:solidFill>
              </a:rPr>
              <a:t>Radiation (x-rays, UV, nuclear)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altLang="en-US" dirty="0" smtClean="0">
                <a:solidFill>
                  <a:schemeClr val="tx1"/>
                </a:solidFill>
              </a:rPr>
              <a:t>Chemicals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altLang="en-US" dirty="0" smtClean="0">
                <a:solidFill>
                  <a:schemeClr val="tx1"/>
                </a:solidFill>
              </a:rPr>
              <a:t>Extremely high temperatures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altLang="en-US" dirty="0" smtClean="0">
                <a:solidFill>
                  <a:schemeClr val="tx1"/>
                </a:solidFill>
              </a:rPr>
              <a:t>Biological agents such as HPV</a:t>
            </a:r>
          </a:p>
          <a:p>
            <a:pPr lvl="1"/>
            <a:endParaRPr lang="en-US" altLang="en-US" dirty="0"/>
          </a:p>
          <a:p>
            <a:pPr marL="0" indent="0">
              <a:buNone/>
              <a:defRPr/>
            </a:pPr>
            <a:r>
              <a:rPr lang="en-US" altLang="en-US" dirty="0" smtClean="0"/>
              <a:t>Named examples of mutagens:</a:t>
            </a:r>
            <a:endParaRPr lang="en-US" altLang="en-US" dirty="0"/>
          </a:p>
          <a:p>
            <a:pPr lvl="1">
              <a:defRPr/>
            </a:pPr>
            <a:r>
              <a:rPr lang="en-US" altLang="en-US" dirty="0"/>
              <a:t>Any mutagen that causes cancer is a </a:t>
            </a:r>
            <a:r>
              <a:rPr lang="en-US" altLang="en-US" b="1" dirty="0"/>
              <a:t>carcinogen</a:t>
            </a:r>
          </a:p>
          <a:p>
            <a:pPr lvl="1">
              <a:defRPr/>
            </a:pPr>
            <a:r>
              <a:rPr lang="en-US" altLang="en-US" dirty="0"/>
              <a:t>Any mutagen that causes birth defects is a </a:t>
            </a:r>
            <a:r>
              <a:rPr lang="en-US" altLang="en-US" b="1" dirty="0"/>
              <a:t>teratogen</a:t>
            </a:r>
          </a:p>
          <a:p>
            <a:pPr lvl="1"/>
            <a:endParaRPr lang="en-US" altLang="en-US" dirty="0" smtClean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031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common are mutations?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dirty="0" smtClean="0"/>
          </a:p>
          <a:p>
            <a:r>
              <a:rPr lang="en-US" altLang="en-US" dirty="0" smtClean="0"/>
              <a:t>Mutations </a:t>
            </a:r>
            <a:r>
              <a:rPr lang="en-US" altLang="en-US" dirty="0"/>
              <a:t>occurs at a frequency of about 1 in every 1 billion base </a:t>
            </a:r>
            <a:r>
              <a:rPr lang="en-US" altLang="en-US" dirty="0" smtClean="0"/>
              <a:t>pairs.</a:t>
            </a:r>
          </a:p>
          <a:p>
            <a:pPr lvl="1"/>
            <a:r>
              <a:rPr lang="en-US" altLang="en-US" dirty="0" smtClean="0"/>
              <a:t>That’s about 1 for every 6-7 chromosomes</a:t>
            </a:r>
            <a:endParaRPr lang="en-US" altLang="en-US" dirty="0"/>
          </a:p>
          <a:p>
            <a:endParaRPr lang="en-US" altLang="en-US" dirty="0" smtClean="0"/>
          </a:p>
          <a:p>
            <a:endParaRPr lang="en-US" altLang="en-US" dirty="0"/>
          </a:p>
          <a:p>
            <a:r>
              <a:rPr lang="en-US" altLang="en-US" dirty="0"/>
              <a:t>Everybody has about 6 mutations in </a:t>
            </a:r>
            <a:r>
              <a:rPr lang="en-US" altLang="en-US" u="sng" dirty="0"/>
              <a:t>each</a:t>
            </a:r>
            <a:r>
              <a:rPr lang="en-US" altLang="en-US" dirty="0"/>
              <a:t> cell in their body!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56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 all Mutations harmful?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97366"/>
          </a:xfrm>
        </p:spPr>
        <p:txBody>
          <a:bodyPr/>
          <a:lstStyle/>
          <a:p>
            <a:r>
              <a:rPr lang="en-US" b="1" dirty="0" smtClean="0"/>
              <a:t>Silent or missense mutation </a:t>
            </a:r>
            <a:r>
              <a:rPr lang="en-US" dirty="0" smtClean="0"/>
              <a:t>– a change in the nucleotide sequence that creates a different codon that still codes for the same amino acid.</a:t>
            </a:r>
          </a:p>
          <a:p>
            <a:endParaRPr lang="en-US" dirty="0"/>
          </a:p>
          <a:p>
            <a:pPr lvl="1"/>
            <a:r>
              <a:rPr lang="en-US" dirty="0" smtClean="0"/>
              <a:t>Remember, some amino acids have multiple codons that code for them: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b="1" dirty="0" smtClean="0"/>
              <a:t>Nonsense mutation </a:t>
            </a:r>
            <a:r>
              <a:rPr lang="en-US" dirty="0" smtClean="0"/>
              <a:t>– a change in the nucleotide sequence that causes a STOP codon to appear in the middle of a protein sequence.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7372" y="3550094"/>
            <a:ext cx="6275551" cy="1794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878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1481</TotalTime>
  <Words>878</Words>
  <Application>Microsoft Office PowerPoint</Application>
  <PresentationFormat>Widescreen</PresentationFormat>
  <Paragraphs>223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Arial</vt:lpstr>
      <vt:lpstr>Calibri</vt:lpstr>
      <vt:lpstr>Calibri Light</vt:lpstr>
      <vt:lpstr>Lucida Console</vt:lpstr>
      <vt:lpstr>Office Theme</vt:lpstr>
      <vt:lpstr>Mutations</vt:lpstr>
      <vt:lpstr>TEKS</vt:lpstr>
      <vt:lpstr>Vocabulary</vt:lpstr>
      <vt:lpstr>Prerequisite Questions</vt:lpstr>
      <vt:lpstr>Essential Question</vt:lpstr>
      <vt:lpstr>What is a gene mutation?</vt:lpstr>
      <vt:lpstr>Mutagens</vt:lpstr>
      <vt:lpstr>How common are mutations?</vt:lpstr>
      <vt:lpstr>Are all Mutations harmful?</vt:lpstr>
      <vt:lpstr>Types of Mutations</vt:lpstr>
      <vt:lpstr>Point Mutation: Substitution</vt:lpstr>
      <vt:lpstr>Point Mutation: Substitution</vt:lpstr>
      <vt:lpstr>Point Mutation: Substitution</vt:lpstr>
      <vt:lpstr>Point Mutation: Substitution</vt:lpstr>
      <vt:lpstr>Substitution Mutation Analogy 1</vt:lpstr>
      <vt:lpstr>Example of Substitution mutations</vt:lpstr>
      <vt:lpstr>Point Mutation: Insertion w/ Frameshift</vt:lpstr>
      <vt:lpstr>Point Mutation: Insertion w/ Frameshift</vt:lpstr>
      <vt:lpstr>Point Mutation: Insertion w/ Frameshift</vt:lpstr>
      <vt:lpstr>Point Mutation: Insertion w/ Frameshift</vt:lpstr>
      <vt:lpstr>Point Mutation: Deletion w/ Frameshift</vt:lpstr>
      <vt:lpstr>Point Mutation: Deletion w/ Frameshift</vt:lpstr>
      <vt:lpstr>Point Mutation: Deletion w/ Frameshift</vt:lpstr>
      <vt:lpstr>Point Mutation: Deletion w/ Frameshift</vt:lpstr>
      <vt:lpstr>Example of Frameshift mutation</vt:lpstr>
      <vt:lpstr>Frameshift Mutation Analogy 1</vt:lpstr>
      <vt:lpstr>Frameshift Mutation Analogy 2</vt:lpstr>
      <vt:lpstr>Chromosomal Mutation: Duplication</vt:lpstr>
      <vt:lpstr>Chromosomal Mutation: Deletion</vt:lpstr>
      <vt:lpstr>Chromosomal Mutation: Inversion</vt:lpstr>
      <vt:lpstr>Chromosomal Mutation: Translocation</vt:lpstr>
      <vt:lpstr>Are all Mutations harmful?</vt:lpstr>
      <vt:lpstr>Are all Mutations harmful?</vt:lpstr>
    </vt:vector>
  </TitlesOfParts>
  <Company>Pflugerville ISD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Mutations</dc:title>
  <dc:creator>Alfred Kapa</dc:creator>
  <cp:lastModifiedBy>Alfred Kapa</cp:lastModifiedBy>
  <cp:revision>25</cp:revision>
  <dcterms:created xsi:type="dcterms:W3CDTF">2017-01-23T14:09:51Z</dcterms:created>
  <dcterms:modified xsi:type="dcterms:W3CDTF">2018-01-06T18:41:36Z</dcterms:modified>
</cp:coreProperties>
</file>