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283" r:id="rId6"/>
    <p:sldId id="271" r:id="rId7"/>
    <p:sldId id="257" r:id="rId8"/>
    <p:sldId id="258" r:id="rId9"/>
    <p:sldId id="279" r:id="rId10"/>
    <p:sldId id="260" r:id="rId11"/>
    <p:sldId id="261" r:id="rId12"/>
    <p:sldId id="262" r:id="rId13"/>
    <p:sldId id="263" r:id="rId14"/>
    <p:sldId id="264" r:id="rId15"/>
    <p:sldId id="265" r:id="rId16"/>
    <p:sldId id="284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0429B-D1CF-4AB8-8F6A-736B787C0718}" v="33" dt="2023-01-27T15:12:48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A6064-573D-4DA3-BB78-51F3CA0DDEA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F88EB-01F5-43CD-8F4B-9E170AFB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A7992-F00C-4C76-871F-573FF8A0532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EF2D2-B752-4BBB-A5B7-158CD4DCBE7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1D00-3B53-4B11-BDBC-3B00D803270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BDB5-3465-42D0-93AB-66A46DC68A3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85570-0F35-4F57-859D-BEC4D894F1A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E243B-15DE-4D87-8C64-68294751BF3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743DE-8EF3-4984-905A-3515E1A5235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4A092-D1B2-4463-9680-0997D8D5C9A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85570-0F35-4F57-859D-BEC4D894F1A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C368-64F9-4ACD-94F0-6DF467A827C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5C3E0-8CB2-4441-870F-0AE7E971A7A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7885E-FD6E-4472-B809-7C79D6DA5BC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EEF91-C403-4C7D-95D4-7B41B337AAF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2B4571D-5386-4CBD-92BE-E61988FE1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22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D7A9-595A-41A7-886B-116304D5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0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D130-2EB2-477D-A1A4-83860210F3F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F34C-1171-4BBB-B91A-CB51344B5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Mendelian</a:t>
            </a:r>
            <a:r>
              <a:rPr lang="en-US"/>
              <a:t>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/>
              <a:t>Using dihybrid crosses to show independent assortment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5486400" cy="3611564"/>
          </a:xfrm>
        </p:spPr>
        <p:txBody>
          <a:bodyPr/>
          <a:lstStyle/>
          <a:p>
            <a:r>
              <a:rPr lang="en-US" altLang="en-US" dirty="0"/>
              <a:t>A smooth, yellow pea (</a:t>
            </a:r>
            <a:r>
              <a:rPr lang="en-US" altLang="en-US" dirty="0" err="1"/>
              <a:t>RrYy</a:t>
            </a:r>
            <a:r>
              <a:rPr lang="en-US" altLang="en-US" dirty="0"/>
              <a:t>) can pass on these combinations of genes to its offspring: RY, Ry, </a:t>
            </a:r>
            <a:r>
              <a:rPr lang="en-US" altLang="en-US" dirty="0" err="1"/>
              <a:t>rY</a:t>
            </a:r>
            <a:r>
              <a:rPr lang="en-US" altLang="en-US" dirty="0"/>
              <a:t>, or ry.</a:t>
            </a:r>
          </a:p>
        </p:txBody>
      </p:sp>
      <p:pic>
        <p:nvPicPr>
          <p:cNvPr id="18436" name="Picture 4" descr="bio_ch11_619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077" y="2133600"/>
            <a:ext cx="38401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h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7467600" cy="62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bio_ch11_6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4102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096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Incomplete dominance</a:t>
            </a:r>
          </a:p>
          <a:p>
            <a:pPr lvl="1"/>
            <a:r>
              <a:rPr lang="en-US" altLang="en-US" dirty="0"/>
              <a:t>Both alleles for a trait blend together creating a new expression in the heterozygous condition</a:t>
            </a:r>
          </a:p>
          <a:p>
            <a:pPr lvl="1"/>
            <a:r>
              <a:rPr lang="en-US" altLang="en-US" dirty="0"/>
              <a:t>examples:  snapdragons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0181" name="Picture 5" descr="Antirrhi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2653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2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Variations on Mendel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5562600" cy="4525963"/>
          </a:xfrm>
        </p:spPr>
        <p:txBody>
          <a:bodyPr/>
          <a:lstStyle/>
          <a:p>
            <a:r>
              <a:rPr lang="en-US" altLang="en-US" b="1" u="sng" dirty="0"/>
              <a:t>Incomplete dominance</a:t>
            </a:r>
            <a:r>
              <a:rPr lang="en-US" altLang="en-US" dirty="0"/>
              <a:t>: the heterozygous genotype shows a </a:t>
            </a:r>
            <a:r>
              <a:rPr lang="en-US" altLang="en-US" b="1" i="1" dirty="0"/>
              <a:t>blend</a:t>
            </a:r>
            <a:r>
              <a:rPr lang="en-US" altLang="en-US" dirty="0"/>
              <a:t> of the two parents and </a:t>
            </a:r>
            <a:r>
              <a:rPr lang="en-US" altLang="en-US" b="1" i="1" dirty="0"/>
              <a:t>not the dominant allele</a:t>
            </a:r>
            <a:endParaRPr lang="en-US" altLang="en-US" b="1" u="sng" dirty="0"/>
          </a:p>
        </p:txBody>
      </p:sp>
      <p:pic>
        <p:nvPicPr>
          <p:cNvPr id="28676" name="Picture 4" descr="bio_ch11_619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6176" y="1600201"/>
            <a:ext cx="40608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2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048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Co-dominance</a:t>
            </a:r>
          </a:p>
          <a:p>
            <a:pPr lvl="1"/>
            <a:r>
              <a:rPr lang="en-US" altLang="en-US" dirty="0"/>
              <a:t>Both alleles for a trait show up equally</a:t>
            </a:r>
          </a:p>
          <a:p>
            <a:pPr lvl="1"/>
            <a:r>
              <a:rPr lang="en-US" altLang="en-US" dirty="0"/>
              <a:t>Examples: roans, “checkered” chickens</a:t>
            </a:r>
          </a:p>
          <a:p>
            <a:endParaRPr lang="en-US" altLang="en-US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296400" y="5486400"/>
            <a:ext cx="1841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3200" b="1">
              <a:latin typeface="Garamond" pitchFamily="18" charset="0"/>
            </a:endParaRPr>
          </a:p>
        </p:txBody>
      </p:sp>
      <p:pic>
        <p:nvPicPr>
          <p:cNvPr id="51204" name="Picture 4" descr="checkch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37644"/>
            <a:ext cx="4191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roan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1"/>
            <a:ext cx="4953000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4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Variations on Mendel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43400" y="1600201"/>
            <a:ext cx="7239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/>
              <a:t>Codominance</a:t>
            </a:r>
            <a:r>
              <a:rPr lang="en-US" altLang="en-US" dirty="0"/>
              <a:t>: the heterozygous genotype shows both inherited alleles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Example of roan horse coat: </a:t>
            </a:r>
            <a:br>
              <a:rPr lang="en-US" altLang="en-US" dirty="0"/>
            </a:br>
            <a:r>
              <a:rPr lang="en-US" altLang="en-US" dirty="0"/>
              <a:t>AA (dark red) x aa (white)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>
                <a:sym typeface="Wingdings" pitchFamily="2" charset="2"/>
              </a:rPr>
              <a:t> Aa (dark red and white)</a:t>
            </a:r>
            <a:endParaRPr lang="en-US" altLang="en-US" b="1" u="sng" dirty="0"/>
          </a:p>
        </p:txBody>
      </p:sp>
      <p:pic>
        <p:nvPicPr>
          <p:cNvPr id="31749" name="Picture 5" descr="basicsColorsRedRoa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54164"/>
            <a:ext cx="30480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3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7081-BA10-8E12-01E3-B891C7AF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/>
              <a:t>Complete, Incomplete and Codominance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742D1-B4E6-BE9A-37E5-F5E7A2D97C7B}"/>
              </a:ext>
            </a:extLst>
          </p:cNvPr>
          <p:cNvSpPr txBox="1"/>
          <p:nvPr/>
        </p:nvSpPr>
        <p:spPr>
          <a:xfrm>
            <a:off x="609600" y="1425036"/>
            <a:ext cx="1090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two heterozygous individuals.  Use the following alleles: </a:t>
            </a:r>
            <a:r>
              <a:rPr lang="en-US" sz="2400" b="1" dirty="0"/>
              <a:t>A</a:t>
            </a:r>
            <a:r>
              <a:rPr lang="en-US" sz="2400" dirty="0"/>
              <a:t> – black and </a:t>
            </a:r>
            <a:r>
              <a:rPr lang="en-US" sz="2400" b="1" dirty="0"/>
              <a:t>a</a:t>
            </a:r>
            <a:r>
              <a:rPr lang="en-US" sz="2400" dirty="0"/>
              <a:t> – white.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9B11F-8FD9-F6AA-0A1F-CC904B4A1939}"/>
              </a:ext>
            </a:extLst>
          </p:cNvPr>
          <p:cNvSpPr txBox="1"/>
          <p:nvPr/>
        </p:nvSpPr>
        <p:spPr>
          <a:xfrm>
            <a:off x="409285" y="2050909"/>
            <a:ext cx="32214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Complete Dominance</a:t>
            </a:r>
          </a:p>
          <a:p>
            <a:endParaRPr lang="en-US" dirty="0"/>
          </a:p>
          <a:p>
            <a:r>
              <a:rPr lang="en-US" dirty="0"/>
              <a:t>Cross:  </a:t>
            </a:r>
            <a:r>
              <a:rPr lang="en-US" b="1" dirty="0"/>
              <a:t>Aa</a:t>
            </a:r>
            <a:r>
              <a:rPr lang="en-US" dirty="0"/>
              <a:t> x </a:t>
            </a:r>
            <a:r>
              <a:rPr lang="en-US" b="1" dirty="0"/>
              <a:t>Aa</a:t>
            </a:r>
          </a:p>
          <a:p>
            <a:endParaRPr lang="en-US" dirty="0"/>
          </a:p>
          <a:p>
            <a:r>
              <a:rPr lang="en-US" dirty="0"/>
              <a:t>Punnett: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Ratios:</a:t>
            </a:r>
          </a:p>
          <a:p>
            <a:r>
              <a:rPr lang="en-US" b="1" u="sng" dirty="0"/>
              <a:t>Genotype</a:t>
            </a:r>
            <a:r>
              <a:rPr lang="en-US" b="1" dirty="0"/>
              <a:t>	</a:t>
            </a:r>
            <a:r>
              <a:rPr lang="en-US" b="1" u="sng" dirty="0"/>
              <a:t>Phenotype</a:t>
            </a:r>
          </a:p>
          <a:p>
            <a:r>
              <a:rPr lang="en-US" dirty="0"/>
              <a:t>AA – 25%		Black – 75%</a:t>
            </a:r>
          </a:p>
          <a:p>
            <a:r>
              <a:rPr lang="en-US" dirty="0"/>
              <a:t>Aa – 50%		White – 25%</a:t>
            </a:r>
          </a:p>
          <a:p>
            <a:r>
              <a:rPr lang="en-US" dirty="0"/>
              <a:t>aa – 25%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3F9207-0424-F9C1-8703-F543BE113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34982"/>
              </p:ext>
            </p:extLst>
          </p:nvPr>
        </p:nvGraphicFramePr>
        <p:xfrm>
          <a:off x="714085" y="3505200"/>
          <a:ext cx="1738545" cy="1577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15">
                  <a:extLst>
                    <a:ext uri="{9D8B030D-6E8A-4147-A177-3AD203B41FA5}">
                      <a16:colId xmlns:a16="http://schemas.microsoft.com/office/drawing/2014/main" val="156543037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1304266328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3108481427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1091329"/>
                  </a:ext>
                </a:extLst>
              </a:tr>
              <a:tr h="5965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738680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6864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578624-4DAC-087F-699C-0287ECC167D3}"/>
              </a:ext>
            </a:extLst>
          </p:cNvPr>
          <p:cNvSpPr txBox="1"/>
          <p:nvPr/>
        </p:nvSpPr>
        <p:spPr>
          <a:xfrm>
            <a:off x="4138983" y="2056686"/>
            <a:ext cx="32214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Incomplete Dominance</a:t>
            </a:r>
          </a:p>
          <a:p>
            <a:endParaRPr lang="en-US" dirty="0"/>
          </a:p>
          <a:p>
            <a:r>
              <a:rPr lang="en-US" dirty="0"/>
              <a:t>Cross:  </a:t>
            </a:r>
            <a:r>
              <a:rPr lang="en-US" b="1" dirty="0"/>
              <a:t>Aa</a:t>
            </a:r>
            <a:r>
              <a:rPr lang="en-US" dirty="0"/>
              <a:t> x </a:t>
            </a:r>
            <a:r>
              <a:rPr lang="en-US" b="1" dirty="0"/>
              <a:t>Aa</a:t>
            </a:r>
          </a:p>
          <a:p>
            <a:endParaRPr lang="en-US" dirty="0"/>
          </a:p>
          <a:p>
            <a:r>
              <a:rPr lang="en-US" dirty="0"/>
              <a:t>Punnett: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Ratios:</a:t>
            </a:r>
          </a:p>
          <a:p>
            <a:r>
              <a:rPr lang="en-US" b="1" u="sng" dirty="0"/>
              <a:t>Genotype</a:t>
            </a:r>
            <a:r>
              <a:rPr lang="en-US" b="1" dirty="0"/>
              <a:t>	</a:t>
            </a:r>
            <a:r>
              <a:rPr lang="en-US" b="1" u="sng" dirty="0"/>
              <a:t>Phenotype</a:t>
            </a:r>
          </a:p>
          <a:p>
            <a:r>
              <a:rPr lang="en-US" dirty="0"/>
              <a:t>AA – 25%		Black – 25%</a:t>
            </a:r>
          </a:p>
          <a:p>
            <a:r>
              <a:rPr lang="en-US" dirty="0"/>
              <a:t>Aa – 50%		Gray – 50%</a:t>
            </a:r>
          </a:p>
          <a:p>
            <a:r>
              <a:rPr lang="en-US" dirty="0"/>
              <a:t>aa – 25%		White – 25%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1E1E22-7733-B5E5-F463-601927E8D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29638"/>
              </p:ext>
            </p:extLst>
          </p:nvPr>
        </p:nvGraphicFramePr>
        <p:xfrm>
          <a:off x="4443783" y="3510977"/>
          <a:ext cx="1738545" cy="1577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15">
                  <a:extLst>
                    <a:ext uri="{9D8B030D-6E8A-4147-A177-3AD203B41FA5}">
                      <a16:colId xmlns:a16="http://schemas.microsoft.com/office/drawing/2014/main" val="156543037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1304266328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3108481427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1091329"/>
                  </a:ext>
                </a:extLst>
              </a:tr>
              <a:tr h="5965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738680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6864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3FA194-9F0B-A086-051C-CF8D1D433FC2}"/>
              </a:ext>
            </a:extLst>
          </p:cNvPr>
          <p:cNvSpPr txBox="1"/>
          <p:nvPr/>
        </p:nvSpPr>
        <p:spPr>
          <a:xfrm>
            <a:off x="7929701" y="2056686"/>
            <a:ext cx="39752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Codominance</a:t>
            </a:r>
          </a:p>
          <a:p>
            <a:endParaRPr lang="en-US" dirty="0"/>
          </a:p>
          <a:p>
            <a:r>
              <a:rPr lang="en-US" dirty="0"/>
              <a:t>Cross:  </a:t>
            </a:r>
            <a:r>
              <a:rPr lang="en-US" b="1" dirty="0"/>
              <a:t>Aa</a:t>
            </a:r>
            <a:r>
              <a:rPr lang="en-US" dirty="0"/>
              <a:t> x </a:t>
            </a:r>
            <a:r>
              <a:rPr lang="en-US" b="1" dirty="0"/>
              <a:t>Aa</a:t>
            </a:r>
          </a:p>
          <a:p>
            <a:endParaRPr lang="en-US" dirty="0"/>
          </a:p>
          <a:p>
            <a:r>
              <a:rPr lang="en-US" dirty="0"/>
              <a:t>Punnett: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Ratios:</a:t>
            </a:r>
          </a:p>
          <a:p>
            <a:r>
              <a:rPr lang="en-US" b="1" u="sng" dirty="0"/>
              <a:t>Genotype</a:t>
            </a:r>
            <a:r>
              <a:rPr lang="en-US" b="1" dirty="0"/>
              <a:t>	</a:t>
            </a:r>
            <a:r>
              <a:rPr lang="en-US" b="1" u="sng" dirty="0"/>
              <a:t>Phenotype</a:t>
            </a:r>
          </a:p>
          <a:p>
            <a:r>
              <a:rPr lang="en-US" dirty="0"/>
              <a:t>AA – 25%		Black – 25%</a:t>
            </a:r>
          </a:p>
          <a:p>
            <a:r>
              <a:rPr lang="en-US" dirty="0"/>
              <a:t>Aa – 50%		Black &amp; White – 50%</a:t>
            </a:r>
          </a:p>
          <a:p>
            <a:r>
              <a:rPr lang="en-US" dirty="0"/>
              <a:t>aa – 25%		White – 25%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0580FF-62B6-FBFD-EF4C-0E76A785F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58508"/>
              </p:ext>
            </p:extLst>
          </p:nvPr>
        </p:nvGraphicFramePr>
        <p:xfrm>
          <a:off x="8611397" y="3510977"/>
          <a:ext cx="1738545" cy="1577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15">
                  <a:extLst>
                    <a:ext uri="{9D8B030D-6E8A-4147-A177-3AD203B41FA5}">
                      <a16:colId xmlns:a16="http://schemas.microsoft.com/office/drawing/2014/main" val="156543037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1304266328"/>
                    </a:ext>
                  </a:extLst>
                </a:gridCol>
                <a:gridCol w="579515">
                  <a:extLst>
                    <a:ext uri="{9D8B030D-6E8A-4147-A177-3AD203B41FA5}">
                      <a16:colId xmlns:a16="http://schemas.microsoft.com/office/drawing/2014/main" val="3108481427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1091329"/>
                  </a:ext>
                </a:extLst>
              </a:tr>
              <a:tr h="5965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738680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68649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D4D2875-F136-EAFC-9BC4-EC650F470F33}"/>
              </a:ext>
            </a:extLst>
          </p:cNvPr>
          <p:cNvSpPr/>
          <p:nvPr/>
        </p:nvSpPr>
        <p:spPr>
          <a:xfrm>
            <a:off x="256885" y="1981200"/>
            <a:ext cx="3373859" cy="4801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D25FA4-71D6-7550-7E40-6E875FDD890F}"/>
              </a:ext>
            </a:extLst>
          </p:cNvPr>
          <p:cNvSpPr/>
          <p:nvPr/>
        </p:nvSpPr>
        <p:spPr>
          <a:xfrm>
            <a:off x="3990685" y="1981200"/>
            <a:ext cx="3369757" cy="4801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58E92A-D159-4C64-A0A0-6A77CD8B2241}"/>
              </a:ext>
            </a:extLst>
          </p:cNvPr>
          <p:cNvSpPr/>
          <p:nvPr/>
        </p:nvSpPr>
        <p:spPr>
          <a:xfrm>
            <a:off x="7724485" y="1981200"/>
            <a:ext cx="4180471" cy="4801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1F4ADD-7020-B36A-A30C-8068356C610C}"/>
              </a:ext>
            </a:extLst>
          </p:cNvPr>
          <p:cNvCxnSpPr>
            <a:cxnSpLocks/>
          </p:cNvCxnSpPr>
          <p:nvPr/>
        </p:nvCxnSpPr>
        <p:spPr>
          <a:xfrm>
            <a:off x="382651" y="2514600"/>
            <a:ext cx="31242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4B667F-B714-C2D6-EFAA-D924C4F41EBA}"/>
              </a:ext>
            </a:extLst>
          </p:cNvPr>
          <p:cNvCxnSpPr>
            <a:cxnSpLocks/>
          </p:cNvCxnSpPr>
          <p:nvPr/>
        </p:nvCxnSpPr>
        <p:spPr>
          <a:xfrm>
            <a:off x="4134207" y="2514600"/>
            <a:ext cx="31242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17C9B9-A9FF-2BF1-9ACF-B7934311275E}"/>
              </a:ext>
            </a:extLst>
          </p:cNvPr>
          <p:cNvCxnSpPr>
            <a:cxnSpLocks/>
          </p:cNvCxnSpPr>
          <p:nvPr/>
        </p:nvCxnSpPr>
        <p:spPr>
          <a:xfrm>
            <a:off x="7876885" y="2514600"/>
            <a:ext cx="38862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833ABE-50C1-3277-D7F6-9BCD5EC3D9DF}"/>
              </a:ext>
            </a:extLst>
          </p:cNvPr>
          <p:cNvSpPr/>
          <p:nvPr/>
        </p:nvSpPr>
        <p:spPr>
          <a:xfrm>
            <a:off x="2209800" y="5638800"/>
            <a:ext cx="1359924" cy="944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A0F7BC-8FE2-1581-AC9D-AB63185B7230}"/>
              </a:ext>
            </a:extLst>
          </p:cNvPr>
          <p:cNvSpPr/>
          <p:nvPr/>
        </p:nvSpPr>
        <p:spPr>
          <a:xfrm>
            <a:off x="5979122" y="5645255"/>
            <a:ext cx="1283724" cy="110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1F45E0-2844-C24B-AC4E-095B6BE512AE}"/>
              </a:ext>
            </a:extLst>
          </p:cNvPr>
          <p:cNvSpPr/>
          <p:nvPr/>
        </p:nvSpPr>
        <p:spPr>
          <a:xfrm>
            <a:off x="9753600" y="5652298"/>
            <a:ext cx="2071456" cy="1094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334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Multiple alleles</a:t>
            </a:r>
          </a:p>
          <a:p>
            <a:pPr lvl="1"/>
            <a:r>
              <a:rPr lang="en-US" altLang="en-US" dirty="0"/>
              <a:t>More than two alleles for a trait</a:t>
            </a:r>
          </a:p>
          <a:p>
            <a:pPr lvl="1"/>
            <a:r>
              <a:rPr lang="en-US" altLang="en-US" dirty="0"/>
              <a:t>Examples: coat color of rabbits</a:t>
            </a:r>
          </a:p>
        </p:txBody>
      </p:sp>
      <p:pic>
        <p:nvPicPr>
          <p:cNvPr id="52227" name="Picture 3" descr="alb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2322513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hinch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667001"/>
            <a:ext cx="235902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full 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90800"/>
            <a:ext cx="23098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imalay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1"/>
            <a:ext cx="22621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590801" y="4114800"/>
            <a:ext cx="190686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CC, </a:t>
            </a:r>
            <a:r>
              <a:rPr lang="en-US" altLang="en-US" dirty="0" err="1"/>
              <a:t>Cc</a:t>
            </a:r>
            <a:r>
              <a:rPr lang="en-US" altLang="en-US" baseline="30000" dirty="0" err="1"/>
              <a:t>ch</a:t>
            </a:r>
            <a:r>
              <a:rPr lang="en-US" altLang="en-US" dirty="0"/>
              <a:t>, </a:t>
            </a:r>
            <a:r>
              <a:rPr lang="en-US" altLang="en-US" dirty="0" err="1"/>
              <a:t>Cc</a:t>
            </a:r>
            <a:r>
              <a:rPr lang="en-US" altLang="en-US" baseline="30000" dirty="0" err="1"/>
              <a:t>h</a:t>
            </a:r>
            <a:r>
              <a:rPr lang="en-US" altLang="en-US" dirty="0"/>
              <a:t>, or Cc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200400" y="6172200"/>
            <a:ext cx="112402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  <a:r>
              <a:rPr lang="en-US" altLang="en-US" baseline="30000"/>
              <a:t>h</a:t>
            </a:r>
            <a:r>
              <a:rPr lang="en-US" altLang="en-US"/>
              <a:t>c or c</a:t>
            </a:r>
            <a:r>
              <a:rPr lang="en-US" altLang="en-US" baseline="30000"/>
              <a:t>h</a:t>
            </a:r>
            <a:r>
              <a:rPr lang="en-US" altLang="en-US"/>
              <a:t>c</a:t>
            </a:r>
            <a:r>
              <a:rPr lang="en-US" altLang="en-US" baseline="30000"/>
              <a:t>h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638801" y="4191000"/>
            <a:ext cx="196399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  <a:r>
              <a:rPr lang="en-US" altLang="en-US" baseline="30000"/>
              <a:t>ch</a:t>
            </a:r>
            <a:r>
              <a:rPr lang="en-US" altLang="en-US"/>
              <a:t>c</a:t>
            </a:r>
            <a:r>
              <a:rPr lang="en-US" altLang="en-US" baseline="30000"/>
              <a:t>h</a:t>
            </a:r>
            <a:r>
              <a:rPr lang="en-US" altLang="en-US"/>
              <a:t>, c</a:t>
            </a:r>
            <a:r>
              <a:rPr lang="en-US" altLang="en-US" baseline="30000"/>
              <a:t>ch</a:t>
            </a:r>
            <a:r>
              <a:rPr lang="en-US" altLang="en-US"/>
              <a:t>c</a:t>
            </a:r>
            <a:r>
              <a:rPr lang="en-US" altLang="en-US" baseline="30000"/>
              <a:t>ch</a:t>
            </a:r>
            <a:r>
              <a:rPr lang="en-US" altLang="en-US"/>
              <a:t>,  or c</a:t>
            </a:r>
            <a:r>
              <a:rPr lang="en-US" altLang="en-US" baseline="30000"/>
              <a:t>ch</a:t>
            </a:r>
            <a:r>
              <a:rPr lang="en-US" altLang="en-US"/>
              <a:t>c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38023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cc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8442325" y="3084514"/>
            <a:ext cx="1593962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Key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/>
              <a:t>C = full color</a:t>
            </a:r>
          </a:p>
          <a:p>
            <a:endParaRPr lang="en-US" altLang="en-US" dirty="0"/>
          </a:p>
          <a:p>
            <a:r>
              <a:rPr lang="en-US" altLang="en-US" dirty="0" err="1"/>
              <a:t>c</a:t>
            </a:r>
            <a:r>
              <a:rPr lang="en-US" altLang="en-US" baseline="30000" dirty="0" err="1"/>
              <a:t>ch</a:t>
            </a:r>
            <a:r>
              <a:rPr lang="en-US" altLang="en-US" dirty="0"/>
              <a:t> = chinchilla</a:t>
            </a:r>
          </a:p>
          <a:p>
            <a:endParaRPr lang="en-US" altLang="en-US" dirty="0"/>
          </a:p>
          <a:p>
            <a:r>
              <a:rPr lang="en-US" altLang="en-US" dirty="0" err="1"/>
              <a:t>c</a:t>
            </a:r>
            <a:r>
              <a:rPr lang="en-US" altLang="en-US" baseline="30000" dirty="0" err="1"/>
              <a:t>h</a:t>
            </a:r>
            <a:r>
              <a:rPr lang="en-US" altLang="en-US" dirty="0"/>
              <a:t> = Himalayan</a:t>
            </a:r>
          </a:p>
          <a:p>
            <a:endParaRPr lang="en-US" altLang="en-US" dirty="0"/>
          </a:p>
          <a:p>
            <a:r>
              <a:rPr lang="en-US" altLang="en-US" dirty="0"/>
              <a:t>c = albino</a:t>
            </a:r>
          </a:p>
        </p:txBody>
      </p:sp>
    </p:spTree>
    <p:extLst>
      <p:ext uri="{BB962C8B-B14F-4D97-AF65-F5344CB8AC3E}">
        <p14:creationId xmlns:p14="http://schemas.microsoft.com/office/powerpoint/2010/main" val="63787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Variations on Mendel</a:t>
            </a:r>
          </a:p>
        </p:txBody>
      </p:sp>
      <p:pic>
        <p:nvPicPr>
          <p:cNvPr id="34822" name="Picture 6" descr="bloodex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729582"/>
            <a:ext cx="3719513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6477000" cy="4525963"/>
          </a:xfrm>
          <a:noFill/>
          <a:ln/>
        </p:spPr>
        <p:txBody>
          <a:bodyPr/>
          <a:lstStyle/>
          <a:p>
            <a:r>
              <a:rPr lang="en-US" altLang="en-US" sz="2800" b="1" u="sng" dirty="0"/>
              <a:t>Multiple alleles</a:t>
            </a:r>
            <a:r>
              <a:rPr lang="en-US" altLang="en-US" sz="2800" dirty="0"/>
              <a:t>: when there are more than two alleles that code for a trait</a:t>
            </a:r>
          </a:p>
          <a:p>
            <a:endParaRPr lang="en-US" altLang="en-US" sz="2800" dirty="0"/>
          </a:p>
          <a:p>
            <a:r>
              <a:rPr lang="en-US" altLang="en-US" sz="2800" dirty="0"/>
              <a:t>Example: ABO blood type</a:t>
            </a:r>
          </a:p>
          <a:p>
            <a:pPr lvl="1">
              <a:buFontTx/>
              <a:buNone/>
            </a:pPr>
            <a:r>
              <a:rPr lang="en-US" altLang="en-US" sz="2400" dirty="0"/>
              <a:t>A type = AA or </a:t>
            </a:r>
            <a:r>
              <a:rPr lang="en-US" altLang="en-US" sz="2400" dirty="0" err="1"/>
              <a:t>Ao</a:t>
            </a:r>
            <a:endParaRPr lang="en-US" altLang="en-US" sz="2400" dirty="0"/>
          </a:p>
          <a:p>
            <a:pPr lvl="1">
              <a:buFontTx/>
              <a:buNone/>
            </a:pPr>
            <a:r>
              <a:rPr lang="en-US" altLang="en-US" sz="2400" dirty="0"/>
              <a:t>B type = BB or Bo</a:t>
            </a:r>
          </a:p>
          <a:p>
            <a:pPr lvl="1">
              <a:buFontTx/>
              <a:buNone/>
            </a:pPr>
            <a:r>
              <a:rPr lang="en-US" altLang="en-US" sz="2400" dirty="0"/>
              <a:t>O type = </a:t>
            </a:r>
            <a:r>
              <a:rPr lang="en-US" altLang="en-US" sz="2400" dirty="0" err="1"/>
              <a:t>oo</a:t>
            </a:r>
            <a:endParaRPr lang="en-US" altLang="en-US" sz="2400" dirty="0"/>
          </a:p>
          <a:p>
            <a:pPr lvl="1">
              <a:buFontTx/>
              <a:buNone/>
            </a:pPr>
            <a:r>
              <a:rPr lang="en-US" altLang="en-US" sz="2400" dirty="0"/>
              <a:t>AB type = AB</a:t>
            </a:r>
          </a:p>
        </p:txBody>
      </p:sp>
    </p:spTree>
    <p:extLst>
      <p:ext uri="{BB962C8B-B14F-4D97-AF65-F5344CB8AC3E}">
        <p14:creationId xmlns:p14="http://schemas.microsoft.com/office/powerpoint/2010/main" val="186187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typing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9200" y="1600201"/>
            <a:ext cx="7213600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30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buNone/>
            </a:pPr>
            <a:r>
              <a:rPr lang="en-US" dirty="0"/>
              <a:t>6 Science concepts. The student knows the mechanisms of genetics, including the role of nucleic acids and </a:t>
            </a:r>
            <a:r>
              <a:rPr lang="en-US" b="1" dirty="0">
                <a:solidFill>
                  <a:srgbClr val="C00000"/>
                </a:solidFill>
              </a:rPr>
              <a:t>the principles of Mendelian Genetics</a:t>
            </a:r>
            <a:r>
              <a:rPr lang="en-US" dirty="0"/>
              <a:t>. The student is expected to:</a:t>
            </a:r>
          </a:p>
          <a:p>
            <a:pPr marL="344488" indent="-344488">
              <a:buNone/>
            </a:pPr>
            <a:endParaRPr lang="en-US" dirty="0"/>
          </a:p>
          <a:p>
            <a:pPr marL="344488" indent="-344488">
              <a:buNone/>
            </a:pPr>
            <a:r>
              <a:rPr lang="en-US" dirty="0"/>
              <a:t>6F </a:t>
            </a:r>
            <a:r>
              <a:rPr lang="en-US" b="1" dirty="0">
                <a:solidFill>
                  <a:srgbClr val="C00000"/>
                </a:solidFill>
              </a:rPr>
              <a:t>predict possible outcomes of various genetic combinations such as monohybrid crosses, dihybrid crosses and non-Mendelian inheritance;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0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09600"/>
            <a:ext cx="51816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Polygenic inheritance</a:t>
            </a:r>
          </a:p>
          <a:p>
            <a:pPr lvl="1"/>
            <a:r>
              <a:rPr lang="en-US" altLang="en-US" dirty="0"/>
              <a:t>Many genes affect the expression of the trait</a:t>
            </a:r>
          </a:p>
          <a:p>
            <a:pPr lvl="1"/>
            <a:r>
              <a:rPr lang="en-US" altLang="en-US" dirty="0"/>
              <a:t>Examples: skin, eye, &amp; hair colors</a:t>
            </a:r>
          </a:p>
        </p:txBody>
      </p:sp>
      <p:pic>
        <p:nvPicPr>
          <p:cNvPr id="53251" name="Picture 3" descr="poly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50927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9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09601"/>
            <a:ext cx="10972800" cy="5943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X-linked or Sex linked</a:t>
            </a:r>
          </a:p>
          <a:p>
            <a:pPr lvl="1"/>
            <a:r>
              <a:rPr lang="en-US" altLang="en-US" dirty="0"/>
              <a:t>Allele is carried on the X chromosome</a:t>
            </a:r>
          </a:p>
          <a:p>
            <a:pPr lvl="1"/>
            <a:r>
              <a:rPr lang="en-US" altLang="en-US" dirty="0"/>
              <a:t>Because females have 2 X chromosomes, often a mutated allele is hidden by the other healthy X</a:t>
            </a:r>
          </a:p>
          <a:p>
            <a:pPr lvl="1"/>
            <a:r>
              <a:rPr lang="en-US" altLang="en-US" dirty="0"/>
              <a:t>Only Females can be carriers for X linked </a:t>
            </a:r>
          </a:p>
          <a:p>
            <a:pPr lvl="1"/>
            <a:r>
              <a:rPr lang="en-US" altLang="en-US" dirty="0"/>
              <a:t>examples: </a:t>
            </a:r>
          </a:p>
          <a:p>
            <a:pPr lvl="2"/>
            <a:r>
              <a:rPr lang="en-US" altLang="en-US" dirty="0"/>
              <a:t>Hemophilia, Color blindness, Male patterned baldness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Usually written like this:</a:t>
            </a:r>
          </a:p>
          <a:p>
            <a:pPr lvl="2"/>
            <a:r>
              <a:rPr lang="en-US" altLang="en-US" sz="2700" dirty="0"/>
              <a:t>X </a:t>
            </a:r>
            <a:r>
              <a:rPr lang="en-US" altLang="en-US" sz="2700" dirty="0" err="1"/>
              <a:t>X</a:t>
            </a:r>
            <a:r>
              <a:rPr lang="en-US" altLang="en-US" sz="2700" dirty="0"/>
              <a:t> – normal female</a:t>
            </a:r>
          </a:p>
          <a:p>
            <a:pPr lvl="2"/>
            <a:r>
              <a:rPr lang="en-US" altLang="en-US" sz="2700" dirty="0"/>
              <a:t>X X</a:t>
            </a:r>
            <a:r>
              <a:rPr lang="en-US" altLang="en-US" sz="2700" baseline="30000" dirty="0"/>
              <a:t>*</a:t>
            </a:r>
            <a:r>
              <a:rPr lang="en-US" altLang="en-US" sz="2700" dirty="0"/>
              <a:t> - carrier female (* designates some mutated allele)</a:t>
            </a:r>
          </a:p>
          <a:p>
            <a:pPr lvl="2"/>
            <a:r>
              <a:rPr lang="en-US" altLang="en-US" sz="2700" dirty="0"/>
              <a:t>X</a:t>
            </a:r>
            <a:r>
              <a:rPr lang="en-US" altLang="en-US" sz="2700" baseline="30000" dirty="0"/>
              <a:t>*</a:t>
            </a:r>
            <a:r>
              <a:rPr lang="en-US" altLang="en-US" sz="2700" dirty="0"/>
              <a:t> X</a:t>
            </a:r>
            <a:r>
              <a:rPr lang="en-US" altLang="en-US" sz="2700" baseline="30000" dirty="0"/>
              <a:t>*</a:t>
            </a:r>
            <a:r>
              <a:rPr lang="en-US" altLang="en-US" sz="2700" dirty="0"/>
              <a:t>- affected female</a:t>
            </a:r>
          </a:p>
          <a:p>
            <a:pPr lvl="2"/>
            <a:r>
              <a:rPr lang="en-US" altLang="en-US" sz="2700" dirty="0"/>
              <a:t>X Y – normal male</a:t>
            </a:r>
          </a:p>
          <a:p>
            <a:pPr lvl="2"/>
            <a:r>
              <a:rPr lang="en-US" altLang="en-US" sz="2700" dirty="0"/>
              <a:t>X* Y – affected male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5435"/>
              </p:ext>
            </p:extLst>
          </p:nvPr>
        </p:nvGraphicFramePr>
        <p:xfrm>
          <a:off x="9144000" y="3962400"/>
          <a:ext cx="2667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</a:t>
                      </a:r>
                      <a:r>
                        <a:rPr lang="en-US" sz="2800" dirty="0" err="1"/>
                        <a:t>X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X</a:t>
                      </a:r>
                      <a:r>
                        <a:rPr lang="en-US" sz="3600" baseline="30000" dirty="0" err="1"/>
                        <a:t>h</a:t>
                      </a:r>
                      <a:endParaRPr lang="en-US" sz="3600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</a:t>
                      </a:r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h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h</a:t>
                      </a:r>
                      <a:r>
                        <a:rPr lang="en-US" sz="2800" baseline="30000" dirty="0"/>
                        <a:t> </a:t>
                      </a:r>
                      <a:r>
                        <a:rPr lang="en-US" sz="2800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3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33400"/>
            <a:ext cx="9372600" cy="5943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Sex-linked traits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u="sng" dirty="0"/>
              <a:t>recessive</a:t>
            </a:r>
            <a:r>
              <a:rPr lang="en-US" altLang="en-US" dirty="0"/>
              <a:t> gene on the X chromosome</a:t>
            </a:r>
          </a:p>
          <a:p>
            <a:pPr lvl="1" eaLnBrk="1" hangingPunct="1"/>
            <a:r>
              <a:rPr lang="en-US" altLang="en-US" dirty="0"/>
              <a:t>Examples: color-blindness &amp; hemophilia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u="sng" dirty="0"/>
              <a:t>Genotypes:	Phenotypes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/>
              <a:t> XY	normal male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n</a:t>
            </a:r>
            <a:r>
              <a:rPr lang="en-US" altLang="en-US" dirty="0" err="1"/>
              <a:t>Y</a:t>
            </a:r>
            <a:r>
              <a:rPr lang="en-US" altLang="en-US" dirty="0"/>
              <a:t>	colorblind male</a:t>
            </a:r>
          </a:p>
          <a:p>
            <a:pPr lvl="1" eaLnBrk="1" hangingPunct="1"/>
            <a:r>
              <a:rPr lang="en-US" altLang="en-US" dirty="0"/>
              <a:t> XX	normal female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 err="1"/>
              <a:t>XX</a:t>
            </a:r>
            <a:r>
              <a:rPr lang="en-US" altLang="en-US" baseline="30000" dirty="0" err="1"/>
              <a:t>n</a:t>
            </a:r>
            <a:r>
              <a:rPr lang="en-US" altLang="en-US" dirty="0"/>
              <a:t>	carrier female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n</a:t>
            </a:r>
            <a:r>
              <a:rPr lang="en-US" altLang="en-US" dirty="0" err="1"/>
              <a:t>X</a:t>
            </a:r>
            <a:r>
              <a:rPr lang="en-US" altLang="en-US" baseline="30000" dirty="0" err="1"/>
              <a:t>n</a:t>
            </a:r>
            <a:r>
              <a:rPr lang="en-US" altLang="en-US" dirty="0"/>
              <a:t>	colorblind female</a:t>
            </a:r>
          </a:p>
        </p:txBody>
      </p:sp>
      <p:pic>
        <p:nvPicPr>
          <p:cNvPr id="49155" name="Picture 3" descr="colorb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41279"/>
            <a:ext cx="3746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olorfield-flower-normal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ishi29_70-normal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181601" y="457200"/>
            <a:ext cx="19011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97BFCF"/>
                </a:solidFill>
                <a:latin typeface="Garamond" pitchFamily="18" charset="0"/>
              </a:rPr>
              <a:t>normal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97BFCF"/>
                </a:solidFill>
                <a:latin typeface="Garamond" pitchFamily="18" charset="0"/>
              </a:rPr>
              <a:t> vision</a:t>
            </a:r>
          </a:p>
        </p:txBody>
      </p:sp>
      <p:pic>
        <p:nvPicPr>
          <p:cNvPr id="50181" name="Picture 5" descr="colorfield-flower-prota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ishi29_70-protan-01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colorfield-flower-tritan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ishi29_70-tritan-01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724401" y="2819400"/>
            <a:ext cx="2854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Garamond" pitchFamily="18" charset="0"/>
              </a:rPr>
              <a:t>“weak red”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419601" y="4800601"/>
            <a:ext cx="34606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7DF8F"/>
                </a:solidFill>
                <a:latin typeface="Garamond" pitchFamily="18" charset="0"/>
              </a:rPr>
              <a:t>“weak green”</a:t>
            </a:r>
          </a:p>
        </p:txBody>
      </p:sp>
    </p:spTree>
    <p:extLst>
      <p:ext uri="{BB962C8B-B14F-4D97-AF65-F5344CB8AC3E}">
        <p14:creationId xmlns:p14="http://schemas.microsoft.com/office/powerpoint/2010/main" val="116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Are you red-green color blind?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4648200" cy="3840164"/>
          </a:xfrm>
        </p:spPr>
        <p:txBody>
          <a:bodyPr/>
          <a:lstStyle/>
          <a:p>
            <a:pPr eaLnBrk="1" hangingPunct="1"/>
            <a:r>
              <a:rPr lang="en-US" altLang="en-US" dirty="0"/>
              <a:t>Yes, if you have a difficult time distinguishing a number from this picture</a:t>
            </a:r>
          </a:p>
        </p:txBody>
      </p:sp>
      <p:pic>
        <p:nvPicPr>
          <p:cNvPr id="74756" name="Picture 4" descr="red green not see at al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5240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93405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200" dirty="0"/>
              <a:t>Colored blindness – Sex linked</a:t>
            </a:r>
            <a:br>
              <a:rPr lang="en-US" altLang="en-US" sz="4200" dirty="0"/>
            </a:br>
            <a:r>
              <a:rPr lang="en-US" altLang="en-US" sz="2700" dirty="0"/>
              <a:t>How could a girl become colorblind?</a:t>
            </a:r>
            <a:endParaRPr lang="en-US" altLang="en-US" sz="4200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343400" y="1905000"/>
            <a:ext cx="914400" cy="8382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6400800" y="18288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257800" y="2286000"/>
            <a:ext cx="1143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5791200" y="2286000"/>
            <a:ext cx="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505200" y="4038600"/>
            <a:ext cx="5257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5052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87630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3048000" y="5029200"/>
            <a:ext cx="914400" cy="914400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4800600" y="5029200"/>
            <a:ext cx="990600" cy="990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8305800" y="5029200"/>
            <a:ext cx="990600" cy="990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7086600" y="40386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6629400" y="5029200"/>
            <a:ext cx="914400" cy="914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620000" y="1905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itchFamily="18" charset="0"/>
              </a:rPr>
              <a:t>XX</a:t>
            </a:r>
            <a:r>
              <a:rPr lang="en-US" altLang="en-US" sz="2400" baseline="30000" dirty="0" err="1">
                <a:latin typeface="Times New Roman" pitchFamily="18" charset="0"/>
              </a:rPr>
              <a:t>c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004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X</a:t>
            </a:r>
            <a:r>
              <a:rPr lang="en-US" altLang="en-US" sz="2400" baseline="30000">
                <a:latin typeface="Times New Roman" pitchFamily="18" charset="0"/>
              </a:rPr>
              <a:t>c</a:t>
            </a:r>
            <a:r>
              <a:rPr lang="en-US" alt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1054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itchFamily="18" charset="0"/>
              </a:rPr>
              <a:t>XX</a:t>
            </a:r>
            <a:r>
              <a:rPr lang="en-US" altLang="en-US" sz="2400" baseline="30000" dirty="0" err="1">
                <a:latin typeface="Times New Roman" pitchFamily="18" charset="0"/>
              </a:rPr>
              <a:t>c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67818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XY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86106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X</a:t>
            </a:r>
            <a:r>
              <a:rPr lang="en-US" altLang="en-US" sz="2400" baseline="30000">
                <a:latin typeface="Times New Roman" pitchFamily="18" charset="0"/>
              </a:rPr>
              <a:t>c</a:t>
            </a:r>
            <a:r>
              <a:rPr lang="en-US" altLang="en-US" sz="2400">
                <a:latin typeface="Times New Roman" pitchFamily="18" charset="0"/>
              </a:rPr>
              <a:t>X</a:t>
            </a:r>
            <a:r>
              <a:rPr lang="en-US" altLang="en-US" sz="2400" baseline="30000">
                <a:latin typeface="Times New Roman" pitchFamily="18" charset="0"/>
              </a:rPr>
              <a:t>c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743200" y="190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X</a:t>
            </a:r>
            <a:r>
              <a:rPr lang="en-US" altLang="en-US" sz="2400" baseline="30000">
                <a:latin typeface="Times New Roman" pitchFamily="18" charset="0"/>
              </a:rPr>
              <a:t>c</a:t>
            </a:r>
            <a:r>
              <a:rPr lang="en-US" altLang="en-US" sz="2400">
                <a:latin typeface="Times New Roman" pitchFamily="18" charset="0"/>
              </a:rPr>
              <a:t>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086600" y="2362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86800" y="2510135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should this diagram be changed?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9456" y="6211670"/>
            <a:ext cx="254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know this girl is a carrier?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10200" y="5638800"/>
            <a:ext cx="7239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utoUpdateAnimBg="0"/>
      <p:bldP spid="32786" grpId="0" autoUpdateAnimBg="0"/>
      <p:bldP spid="32787" grpId="0" autoUpdateAnimBg="0"/>
      <p:bldP spid="327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Hemophilia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1600200"/>
            <a:ext cx="426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Victoria was a carrier of the gene for hemophilia, a serious bleeding disorder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pic>
        <p:nvPicPr>
          <p:cNvPr id="77828" name="Picture 4" descr="09_00c_QueenVictoria-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1"/>
            <a:ext cx="5562600" cy="3217863"/>
          </a:xfrm>
        </p:spPr>
      </p:pic>
    </p:spTree>
    <p:extLst>
      <p:ext uri="{BB962C8B-B14F-4D97-AF65-F5344CB8AC3E}">
        <p14:creationId xmlns:p14="http://schemas.microsoft.com/office/powerpoint/2010/main" val="307463874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8852" name="Picture 7" descr="family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1"/>
            <a:ext cx="89154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7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/>
              <a:t>Genetics	</a:t>
            </a:r>
          </a:p>
          <a:p>
            <a:r>
              <a:rPr lang="en-US" dirty="0"/>
              <a:t>Heredity	</a:t>
            </a:r>
          </a:p>
          <a:p>
            <a:r>
              <a:rPr lang="en-US" dirty="0"/>
              <a:t>Hybrid	</a:t>
            </a:r>
          </a:p>
          <a:p>
            <a:r>
              <a:rPr lang="en-US" dirty="0"/>
              <a:t>Monohybrid	</a:t>
            </a:r>
          </a:p>
          <a:p>
            <a:r>
              <a:rPr lang="en-US" dirty="0"/>
              <a:t>Dihybrid	</a:t>
            </a:r>
          </a:p>
          <a:p>
            <a:r>
              <a:rPr lang="en-US" dirty="0"/>
              <a:t>Gene	</a:t>
            </a:r>
          </a:p>
          <a:p>
            <a:r>
              <a:rPr lang="en-US" dirty="0"/>
              <a:t>Trait	</a:t>
            </a:r>
          </a:p>
          <a:p>
            <a:r>
              <a:rPr lang="en-US" dirty="0"/>
              <a:t>Allele	</a:t>
            </a:r>
          </a:p>
          <a:p>
            <a:r>
              <a:rPr lang="en-US" dirty="0"/>
              <a:t>Dominant allele </a:t>
            </a:r>
          </a:p>
          <a:p>
            <a:r>
              <a:rPr lang="en-US" dirty="0"/>
              <a:t>Recessive allele</a:t>
            </a:r>
          </a:p>
          <a:p>
            <a:r>
              <a:rPr lang="en-US" dirty="0"/>
              <a:t>Homozygous	</a:t>
            </a:r>
          </a:p>
          <a:p>
            <a:r>
              <a:rPr lang="en-US" dirty="0"/>
              <a:t>Heterozygous </a:t>
            </a:r>
          </a:p>
          <a:p>
            <a:r>
              <a:rPr lang="en-US" dirty="0"/>
              <a:t>(F1 generation)	</a:t>
            </a:r>
          </a:p>
          <a:p>
            <a:r>
              <a:rPr lang="en-US" dirty="0"/>
              <a:t>(F2 generation)</a:t>
            </a:r>
          </a:p>
          <a:p>
            <a:r>
              <a:rPr lang="en-US" dirty="0"/>
              <a:t>Phenotype</a:t>
            </a:r>
          </a:p>
          <a:p>
            <a:r>
              <a:rPr lang="en-US" dirty="0"/>
              <a:t>Genotype</a:t>
            </a:r>
          </a:p>
          <a:p>
            <a:r>
              <a:rPr lang="en-US" dirty="0"/>
              <a:t>True-breeding</a:t>
            </a:r>
          </a:p>
          <a:p>
            <a:r>
              <a:rPr lang="en-US" dirty="0"/>
              <a:t>Incomplete Dominance</a:t>
            </a:r>
          </a:p>
          <a:p>
            <a:r>
              <a:rPr lang="en-US" dirty="0"/>
              <a:t>Co-dominance</a:t>
            </a:r>
          </a:p>
          <a:p>
            <a:r>
              <a:rPr lang="en-US" dirty="0"/>
              <a:t>Sex-linked trait</a:t>
            </a:r>
          </a:p>
        </p:txBody>
      </p:sp>
    </p:spTree>
    <p:extLst>
      <p:ext uri="{BB962C8B-B14F-4D97-AF65-F5344CB8AC3E}">
        <p14:creationId xmlns:p14="http://schemas.microsoft.com/office/powerpoint/2010/main" val="2370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Prerequisite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00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does an organisms get its genes from?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it mean for a trait to be dominant or recessive?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happens if a trait does not follow complete </a:t>
            </a:r>
            <a:r>
              <a:rPr lang="en-US"/>
              <a:t>dominance rules?</a:t>
            </a:r>
          </a:p>
        </p:txBody>
      </p:sp>
    </p:spTree>
    <p:extLst>
      <p:ext uri="{BB962C8B-B14F-4D97-AF65-F5344CB8AC3E}">
        <p14:creationId xmlns:p14="http://schemas.microsoft.com/office/powerpoint/2010/main" val="335336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743200" y="1143000"/>
            <a:ext cx="6324600" cy="297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Dihybrid Crosses</a:t>
            </a:r>
            <a:br>
              <a:rPr lang="en-US" altLang="en-US"/>
            </a:br>
            <a:r>
              <a:rPr lang="en-US" altLang="en-US"/>
              <a:t>Poly-Genic Traits</a:t>
            </a:r>
            <a:br>
              <a:rPr lang="en-US" altLang="en-US"/>
            </a:br>
            <a:r>
              <a:rPr lang="en-US" altLang="en-US"/>
              <a:t>Multiple-Allele Traits</a:t>
            </a:r>
            <a:br>
              <a:rPr lang="en-US" altLang="en-US"/>
            </a:br>
            <a:r>
              <a:rPr lang="en-US" altLang="en-US"/>
              <a:t>Sex-linked Traits</a:t>
            </a:r>
            <a:br>
              <a:rPr lang="en-US" altLang="en-US"/>
            </a:br>
            <a:r>
              <a:rPr lang="en-US" altLang="en-US"/>
              <a:t>Incomplete Dominance</a:t>
            </a:r>
            <a:br>
              <a:rPr lang="en-US" altLang="en-US"/>
            </a:br>
            <a:r>
              <a:rPr lang="en-US" altLang="en-US"/>
              <a:t>Co-Dominance</a:t>
            </a:r>
          </a:p>
        </p:txBody>
      </p:sp>
    </p:spTree>
    <p:extLst>
      <p:ext uri="{BB962C8B-B14F-4D97-AF65-F5344CB8AC3E}">
        <p14:creationId xmlns:p14="http://schemas.microsoft.com/office/powerpoint/2010/main" val="157946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 traits that Mendel identified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Through multiple crosses, Mendel determined that all these traits displayed a mathematical predictability for inheritance.</a:t>
            </a:r>
          </a:p>
        </p:txBody>
      </p:sp>
      <p:pic>
        <p:nvPicPr>
          <p:cNvPr id="7172" name="Picture 4" descr="bio_ch11_4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124201"/>
            <a:ext cx="86582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25700" y="325278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Seed Shape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40700" y="325278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Flower Position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43400" y="3252788"/>
            <a:ext cx="1143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Seed Coat</a:t>
            </a:r>
          </a:p>
          <a:p>
            <a:pPr eaLnBrk="0" hangingPunct="0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Color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52800" y="325278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Seed Color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45300" y="325278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Pod Color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461500" y="325278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altLang="en-US" sz="1100"/>
              <a:t>Plant Height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588000" y="3252788"/>
            <a:ext cx="6096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Pod</a:t>
            </a:r>
          </a:p>
          <a:p>
            <a:pPr eaLnBrk="0" hangingPunct="0">
              <a:lnSpc>
                <a:spcPts val="800"/>
              </a:lnSpc>
              <a:spcBef>
                <a:spcPct val="50000"/>
              </a:spcBef>
            </a:pPr>
            <a:r>
              <a:rPr lang="en-US" altLang="en-US" sz="1100"/>
              <a:t>Shape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409826" y="3644901"/>
            <a:ext cx="657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Round</a:t>
            </a:r>
            <a:endParaRPr lang="en-US" alt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311401" y="48768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Wrinkled</a:t>
            </a:r>
            <a:endParaRPr lang="en-US" alt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362201" y="6197601"/>
            <a:ext cx="657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Round</a:t>
            </a:r>
            <a:endParaRPr lang="en-US" alt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319464" y="3644901"/>
            <a:ext cx="65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76601" y="4876801"/>
            <a:ext cx="6327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410075" y="3644901"/>
            <a:ext cx="522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Gray</a:t>
            </a:r>
            <a:endParaRPr lang="en-US" alt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322764" y="4876800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White</a:t>
            </a:r>
            <a:endParaRPr lang="en-US" alt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453063" y="3644901"/>
            <a:ext cx="753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Smooth</a:t>
            </a:r>
            <a:endParaRPr lang="en-US" alt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72101" y="4876801"/>
            <a:ext cx="1022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Constricted</a:t>
            </a:r>
            <a:endParaRPr lang="en-US" alt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761164" y="3644901"/>
            <a:ext cx="6327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705601" y="4876801"/>
            <a:ext cx="65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154989" y="3644901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Axial</a:t>
            </a:r>
            <a:endParaRPr lang="en-US" alt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107363" y="4876801"/>
            <a:ext cx="8163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Terminal</a:t>
            </a:r>
            <a:endParaRPr lang="en-US" alt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9372601" y="3644901"/>
            <a:ext cx="428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Tall</a:t>
            </a:r>
            <a:endParaRPr lang="en-US" altLang="en-US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9415464" y="4876801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Short</a:t>
            </a:r>
            <a:endParaRPr lang="en-US" alt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276601" y="6197601"/>
            <a:ext cx="65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Yellow</a:t>
            </a:r>
            <a:endParaRPr lang="en-US" alt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335463" y="6197601"/>
            <a:ext cx="522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Gray</a:t>
            </a:r>
            <a:endParaRPr lang="en-US" altLang="en-US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402263" y="6197601"/>
            <a:ext cx="753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Smooth</a:t>
            </a:r>
            <a:endParaRPr lang="en-US" altLang="en-US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672264" y="6197601"/>
            <a:ext cx="6327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Green</a:t>
            </a:r>
            <a:endParaRPr lang="en-US" altLang="en-US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102601" y="6197601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Axial</a:t>
            </a:r>
            <a:endParaRPr lang="en-US" alt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9313864" y="6197601"/>
            <a:ext cx="428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Tall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9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Law of independent assortment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Because organisms are made up of more than one trait, Mendel concluded that the inheritance of one trait </a:t>
            </a:r>
            <a:r>
              <a:rPr lang="en-US" altLang="en-US" i="1"/>
              <a:t>does not</a:t>
            </a:r>
            <a:r>
              <a:rPr lang="en-US" altLang="en-US"/>
              <a:t> </a:t>
            </a:r>
            <a:r>
              <a:rPr lang="en-US" altLang="en-US" i="1"/>
              <a:t>influence</a:t>
            </a:r>
            <a:r>
              <a:rPr lang="en-US" altLang="en-US"/>
              <a:t> the inheritance of a second trait.</a:t>
            </a:r>
          </a:p>
          <a:p>
            <a:endParaRPr lang="en-US" altLang="en-US"/>
          </a:p>
          <a:p>
            <a:r>
              <a:rPr lang="en-US" altLang="en-US"/>
              <a:t>Example: Height of the pea plant does not influence the color of the peas</a:t>
            </a:r>
          </a:p>
          <a:p>
            <a:pPr lvl="1"/>
            <a:r>
              <a:rPr lang="en-US" altLang="en-US"/>
              <a:t>Height is independently assorted from color.</a:t>
            </a:r>
          </a:p>
        </p:txBody>
      </p:sp>
    </p:spTree>
    <p:extLst>
      <p:ext uri="{BB962C8B-B14F-4D97-AF65-F5344CB8AC3E}">
        <p14:creationId xmlns:p14="http://schemas.microsoft.com/office/powerpoint/2010/main" val="378288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Dihybrid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9225" lvl="1" indent="-2686050">
              <a:buFontTx/>
              <a:buNone/>
            </a:pPr>
            <a:r>
              <a:rPr lang="en-US" altLang="en-US" sz="3200" b="1" dirty="0"/>
              <a:t>Dihybrid cross</a:t>
            </a:r>
            <a:r>
              <a:rPr lang="en-US" altLang="en-US" dirty="0"/>
              <a:t> - working with two traits (gives twice as many gametes possibilities, so 4 times as many offspring)  classical ratio of  9:3:3:1</a:t>
            </a:r>
          </a:p>
          <a:p>
            <a:endParaRPr lang="en-US" dirty="0"/>
          </a:p>
        </p:txBody>
      </p:sp>
      <p:pic>
        <p:nvPicPr>
          <p:cNvPr id="4" name="Picture 4" descr="bio_ch11_6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146775"/>
            <a:ext cx="3128972" cy="3687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crosspe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775" r="6411" b="7202"/>
          <a:stretch/>
        </p:blipFill>
        <p:spPr bwMode="auto">
          <a:xfrm>
            <a:off x="6705600" y="3505200"/>
            <a:ext cx="4375087" cy="308104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9675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949</Words>
  <Application>Microsoft Office PowerPoint</Application>
  <PresentationFormat>Widescreen</PresentationFormat>
  <Paragraphs>255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Office Theme</vt:lpstr>
      <vt:lpstr>Non Mendelian Genetics</vt:lpstr>
      <vt:lpstr>TEKS</vt:lpstr>
      <vt:lpstr>Vocabulary</vt:lpstr>
      <vt:lpstr>Prerequisite Questions</vt:lpstr>
      <vt:lpstr>Essential Question</vt:lpstr>
      <vt:lpstr>Dihybrid Crosses Poly-Genic Traits Multiple-Allele Traits Sex-linked Traits Incomplete Dominance Co-Dominance</vt:lpstr>
      <vt:lpstr>Pea traits that Mendel identified</vt:lpstr>
      <vt:lpstr>Law of independent assortment</vt:lpstr>
      <vt:lpstr>Dihybrid Cross</vt:lpstr>
      <vt:lpstr>Using dihybrid crosses to show independent assortment</vt:lpstr>
      <vt:lpstr>PowerPoint Presentation</vt:lpstr>
      <vt:lpstr>PowerPoint Presentation</vt:lpstr>
      <vt:lpstr>Variations on Mendel</vt:lpstr>
      <vt:lpstr>PowerPoint Presentation</vt:lpstr>
      <vt:lpstr>Variations on Mendel</vt:lpstr>
      <vt:lpstr>Complete, Incomplete and Codominance Comparison</vt:lpstr>
      <vt:lpstr>PowerPoint Presentation</vt:lpstr>
      <vt:lpstr>Variations on Mendel</vt:lpstr>
      <vt:lpstr>Blood typing</vt:lpstr>
      <vt:lpstr>PowerPoint Presentation</vt:lpstr>
      <vt:lpstr>PowerPoint Presentation</vt:lpstr>
      <vt:lpstr>PowerPoint Presentation</vt:lpstr>
      <vt:lpstr>PowerPoint Presentation</vt:lpstr>
      <vt:lpstr>Are you red-green color blind?</vt:lpstr>
      <vt:lpstr>Colored blindness – Sex linked How could a girl become colorblind?</vt:lpstr>
      <vt:lpstr>Hemophilia</vt:lpstr>
      <vt:lpstr>PowerPoint Presentation</vt:lpstr>
    </vt:vector>
  </TitlesOfParts>
  <Company>PFISD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Mendelian Genetics</dc:title>
  <dc:creator>Alfred Kapa</dc:creator>
  <cp:lastModifiedBy>Kapa, Alfred N</cp:lastModifiedBy>
  <cp:revision>18</cp:revision>
  <dcterms:created xsi:type="dcterms:W3CDTF">2014-01-29T19:21:07Z</dcterms:created>
  <dcterms:modified xsi:type="dcterms:W3CDTF">2023-01-27T16:56:38Z</dcterms:modified>
</cp:coreProperties>
</file>