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3" r:id="rId9"/>
    <p:sldId id="276" r:id="rId10"/>
    <p:sldId id="262" r:id="rId11"/>
    <p:sldId id="269" r:id="rId12"/>
    <p:sldId id="277" r:id="rId13"/>
    <p:sldId id="279" r:id="rId14"/>
    <p:sldId id="270" r:id="rId15"/>
    <p:sldId id="264" r:id="rId16"/>
    <p:sldId id="271" r:id="rId17"/>
    <p:sldId id="272" r:id="rId18"/>
    <p:sldId id="273" r:id="rId19"/>
    <p:sldId id="265" r:id="rId20"/>
    <p:sldId id="274" r:id="rId21"/>
    <p:sldId id="26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E31D9D-8CCE-25AA-C75B-891418F530BF}" v="3" dt="2023-03-08T23:19:22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eron, Briley M" userId="S::briley.cameron@killeenisd.org::8eb718e5-c8f1-4a86-9d1e-6b21f1f6e605" providerId="AD" clId="Web-{FBE31D9D-8CCE-25AA-C75B-891418F530BF}"/>
    <pc:docChg chg="modSld">
      <pc:chgData name="Cameron, Briley M" userId="S::briley.cameron@killeenisd.org::8eb718e5-c8f1-4a86-9d1e-6b21f1f6e605" providerId="AD" clId="Web-{FBE31D9D-8CCE-25AA-C75B-891418F530BF}" dt="2023-03-08T23:19:22.239" v="2" actId="1076"/>
      <pc:docMkLst>
        <pc:docMk/>
      </pc:docMkLst>
      <pc:sldChg chg="modSp">
        <pc:chgData name="Cameron, Briley M" userId="S::briley.cameron@killeenisd.org::8eb718e5-c8f1-4a86-9d1e-6b21f1f6e605" providerId="AD" clId="Web-{FBE31D9D-8CCE-25AA-C75B-891418F530BF}" dt="2023-03-08T23:19:22.239" v="2" actId="1076"/>
        <pc:sldMkLst>
          <pc:docMk/>
          <pc:sldMk cId="1130093255" sldId="267"/>
        </pc:sldMkLst>
        <pc:spChg chg="mod">
          <ac:chgData name="Cameron, Briley M" userId="S::briley.cameron@killeenisd.org::8eb718e5-c8f1-4a86-9d1e-6b21f1f6e605" providerId="AD" clId="Web-{FBE31D9D-8CCE-25AA-C75B-891418F530BF}" dt="2023-03-08T23:19:22.239" v="2" actId="1076"/>
          <ac:spMkLst>
            <pc:docMk/>
            <pc:sldMk cId="1130093255" sldId="267"/>
            <ac:spMk id="10" creationId="{0A9E8B55-AE27-424B-91CD-3CA09639D8F2}"/>
          </ac:spMkLst>
        </pc:spChg>
        <pc:picChg chg="mod">
          <ac:chgData name="Cameron, Briley M" userId="S::briley.cameron@killeenisd.org::8eb718e5-c8f1-4a86-9d1e-6b21f1f6e605" providerId="AD" clId="Web-{FBE31D9D-8CCE-25AA-C75B-891418F530BF}" dt="2023-03-08T23:19:14.082" v="1" actId="1076"/>
          <ac:picMkLst>
            <pc:docMk/>
            <pc:sldMk cId="1130093255" sldId="267"/>
            <ac:picMk id="7" creationId="{0774DCB9-0603-490B-9878-40D9B225098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2278-7FD5-4D69-AF51-DC7338C5A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F7E72-2948-43A5-BBBD-6EE46117A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0E0BA-5703-4423-9FA2-03E5DE29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CD27-1C10-41B7-A27D-3E9ECA0C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AFA00-9906-4C89-A8ED-C4FCEA77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0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135E-6A42-4886-9DBB-4F0E5EF6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F3329-09D0-466D-91C8-A805B10EF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12EB8-64C3-484C-AB77-5FBED791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249F1-8EFE-45F4-B791-116B03AB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DCD2A-4E2E-4AB3-BD34-FA9B107F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3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3DD17-D2C2-4FAD-BC5C-A208EFFA1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0FAC4-04A6-4EBE-9632-CF097822F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F09A2-BDA7-40EB-95D0-C29F1121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1D340-9474-46E2-9D83-8C87B9DF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6170-C1A4-4204-9EB1-58968BE6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255F-7B84-4B1E-81D7-F4B2E2DB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9D188-CEEB-4737-8C0F-A677DE37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9A269-38EE-4EA7-BE27-DB314C02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8624E-37FD-4A1C-84EE-9D5585F4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F5ECC-E316-44D6-AEE8-CF0E581C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9176-1F30-4DC0-A111-F63DE667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D3B20-994B-4722-A1D0-1B627352E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97EFB-4EBC-473D-B2AD-B12373D2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6C5ED-640F-4A9B-97C1-C2687F2D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8607-D838-4119-8D83-0FD81AC0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0216-FD37-4078-94C3-1E597A44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86A4-D31E-4F83-BC56-BE6E58176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E8EF9-3BCB-4974-BFCF-A901FFE64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67B2C-D203-4702-82FB-991B447F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7783E-43B3-41FB-BE54-6C5A2AB5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83FEC-8928-4A65-9FBE-1696347E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A897-5659-4250-819D-52F1F6FF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6D4BF-9717-492D-A3FF-9EF0425BE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2D25-AAB3-4A32-BE51-468B74DDD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0460C-6F3B-487F-A546-AEDA270F1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C12C2-6DE0-4A3B-94F7-F75407352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3E495-E865-43AB-8229-11A42959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E87789-1764-424D-93C7-5D3DC682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620D49-3331-4B1C-883E-3D2EF816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2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1860-0F5F-4232-8069-B25FED64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762BB-9781-465C-9410-BAB5BAC5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375A58-CC76-47C7-80B7-28387285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6D63A-1544-4B51-89E6-94AE82A1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1B924-D119-4B0A-BA79-3AE0E4F3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58DC42-555A-4158-85E1-C031DBD3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BB649-4141-4B28-B916-92C84C71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D78B-3CA4-4BFB-B251-6C1E0A9C7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F2782-11C5-4EB5-BA8F-163D2659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B370F-FB06-4731-85CA-5B5772961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7158B-72A4-440C-BB11-AEE88607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430E3-F09D-473B-9F42-49198917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A4CD7-054E-4B05-8004-B2ABC4E3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8770-C606-484F-A368-EBD2951F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09076-2041-494E-8EA3-7248B8F83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D4A85-8F48-4EAE-B834-025F07A98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9C6B8-AFAC-475F-A1E9-ABA36739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4E60D-81F9-4B2D-9A92-B379D719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0947B-5798-4281-8017-527B5229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61C22-2866-447A-AB1D-DFD03CF06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DB998-BBCA-49C1-BC33-B3A1D8D10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F499C-0024-4588-8916-0286D6438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8675-B95E-4623-BE50-3A8B921E86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CA052-794E-4CF8-8E75-2616D4892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562C-9B24-46EA-82FA-A899B871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41B9-69F4-40CB-A25A-B89D0887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2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0995-A3C1-4A7D-875D-14B8020DD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Purpose of </a:t>
            </a:r>
            <a:br>
              <a:rPr lang="en-US" dirty="0"/>
            </a:br>
            <a:r>
              <a:rPr lang="en-US" dirty="0" smtClean="0"/>
              <a:t>Omega </a:t>
            </a:r>
            <a:r>
              <a:rPr lang="en-US" dirty="0"/>
              <a:t>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FA064-C4EA-478C-8EEC-7EDED8C73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An introduction to the </a:t>
            </a:r>
            <a:r>
              <a:rPr lang="en-US" dirty="0" smtClean="0"/>
              <a:t>Omega </a:t>
            </a:r>
            <a:r>
              <a:rPr lang="en-US" dirty="0"/>
              <a:t>Notes Process</a:t>
            </a:r>
          </a:p>
        </p:txBody>
      </p:sp>
    </p:spTree>
    <p:extLst>
      <p:ext uri="{BB962C8B-B14F-4D97-AF65-F5344CB8AC3E}">
        <p14:creationId xmlns:p14="http://schemas.microsoft.com/office/powerpoint/2010/main" val="275858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7D1C-B822-403D-8B04-03F3E91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19076"/>
            <a:ext cx="10982325" cy="93345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Notes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10FA-B74D-48B2-B22E-9D55A513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71600"/>
            <a:ext cx="6305549" cy="52673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Contains the course content (the stuff you need to remember)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students do this section incorrectly, because they just copy from the PowerPoint/Google Slides bullets.</a:t>
            </a:r>
          </a:p>
          <a:p>
            <a:endParaRPr lang="en-US" dirty="0"/>
          </a:p>
          <a:p>
            <a:r>
              <a:rPr lang="en-US" dirty="0"/>
              <a:t>To maximize your note taking, you should read and use ALL of the content, then paraphrase into your own bullets.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9C76E-694E-4D3F-8A2B-B820AC971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107" y="681037"/>
            <a:ext cx="4963933" cy="5991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153" y="643631"/>
            <a:ext cx="725108" cy="7725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9FA5B9-D8A5-495C-9893-6F9BFF550DCC}"/>
              </a:ext>
            </a:extLst>
          </p:cNvPr>
          <p:cNvSpPr/>
          <p:nvPr/>
        </p:nvSpPr>
        <p:spPr>
          <a:xfrm>
            <a:off x="7122107" y="1390650"/>
            <a:ext cx="4155493" cy="53006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7D1C-B822-403D-8B04-03F3E91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19076"/>
            <a:ext cx="10982325" cy="93345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Notes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10FA-B74D-48B2-B22E-9D55A513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71600"/>
            <a:ext cx="6305549" cy="52673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run a simple demonstration…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We’ll divide the class into two groups</a:t>
            </a:r>
          </a:p>
          <a:p>
            <a:endParaRPr lang="en-US" dirty="0"/>
          </a:p>
          <a:p>
            <a:r>
              <a:rPr lang="en-US" dirty="0"/>
              <a:t>Each group will get a version of the same story.</a:t>
            </a:r>
          </a:p>
          <a:p>
            <a:endParaRPr lang="en-US" dirty="0"/>
          </a:p>
          <a:p>
            <a:r>
              <a:rPr lang="en-US" dirty="0"/>
              <a:t>I’ll give you time to read the story and then time to write down some notes.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9C76E-694E-4D3F-8A2B-B820AC971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107" y="681037"/>
            <a:ext cx="4963933" cy="5991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153" y="643631"/>
            <a:ext cx="725108" cy="7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6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7D1C-B822-403D-8B04-03F3E91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19076"/>
            <a:ext cx="10982325" cy="93345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Notes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10FA-B74D-48B2-B22E-9D55A513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71600"/>
            <a:ext cx="10982325" cy="52673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Ok, time to test your knowledge…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Who’s idea is it to send the children into the woods?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Hansel and Gretel return the first time?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Hansel and Gretel use the second time they went into the forest?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did they get lost?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was the cottage made of?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the witch want to do to Hansel and Gretel?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Gretel trick the witch?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Hansel and Gretel find in the witch’s cottage?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the Stepmother think of Hansel and Gretel returning?</a:t>
            </a:r>
          </a:p>
        </p:txBody>
      </p:sp>
    </p:spTree>
    <p:extLst>
      <p:ext uri="{BB962C8B-B14F-4D97-AF65-F5344CB8AC3E}">
        <p14:creationId xmlns:p14="http://schemas.microsoft.com/office/powerpoint/2010/main" val="199566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7D1C-B822-403D-8B04-03F3E91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19076"/>
            <a:ext cx="10982325" cy="93345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Notes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10FA-B74D-48B2-B22E-9D55A513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71600"/>
            <a:ext cx="10982325" cy="5267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Answers…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Stepmother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Hansel dropped white stones on the way out, and followed them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Crusty bread pieces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Birds ate the bread crumbs when Hansel and Gretel walked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Chocolate, gingerbread, cookies and candy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Fatten them up, and eat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Smeared butter on her glasses, and used a chicken bone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chocolate egg filled with gold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Nothing, she was dead when they returned</a:t>
            </a:r>
          </a:p>
        </p:txBody>
      </p:sp>
    </p:spTree>
    <p:extLst>
      <p:ext uri="{BB962C8B-B14F-4D97-AF65-F5344CB8AC3E}">
        <p14:creationId xmlns:p14="http://schemas.microsoft.com/office/powerpoint/2010/main" val="10153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9BB7-3D11-497A-A8CD-8C4D9746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19075"/>
            <a:ext cx="10982325" cy="9239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Why Should I Complete  My Notes at Home, Before Class Discussions?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4C8C-0E57-482F-9BD9-A77F6008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82325" cy="4805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Mr. Kapa will not be lingering on the slides long enough for you to copy everything down.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Mr. Kapa will be telling stories and anecdotes about the content, that could be hints about test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Mr. Kapa will be drawing diagrams on the board to help explain, and these might not be in the notes.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might ask questions that Mr. Kapa answers in the moment.  These answers might improve the notes, and end up on the tests.</a:t>
            </a:r>
          </a:p>
        </p:txBody>
      </p:sp>
    </p:spTree>
    <p:extLst>
      <p:ext uri="{BB962C8B-B14F-4D97-AF65-F5344CB8AC3E}">
        <p14:creationId xmlns:p14="http://schemas.microsoft.com/office/powerpoint/2010/main" val="345618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B14-C545-4221-B99C-24CAB8A1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82325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Questions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7E1-6BCD-4AC5-AF41-9D4B5D7D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81125"/>
            <a:ext cx="5972175" cy="4795838"/>
          </a:xfrm>
        </p:spPr>
        <p:txBody>
          <a:bodyPr/>
          <a:lstStyle/>
          <a:p>
            <a:r>
              <a:rPr lang="en-US" dirty="0"/>
              <a:t>Here is where you will record any questions you have during your note taking.</a:t>
            </a:r>
          </a:p>
          <a:p>
            <a:endParaRPr lang="en-US" dirty="0"/>
          </a:p>
          <a:p>
            <a:r>
              <a:rPr lang="en-US" dirty="0"/>
              <a:t>You can also write questions during lecture, this can remind you to focus on certain concepts when you review.</a:t>
            </a:r>
          </a:p>
          <a:p>
            <a:endParaRPr lang="en-US" dirty="0"/>
          </a:p>
          <a:p>
            <a:r>
              <a:rPr lang="en-US" dirty="0"/>
              <a:t>This section can be used to help you review for quizzes and tests.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48A531-0403-4656-A337-188595E4F857}"/>
              </a:ext>
            </a:extLst>
          </p:cNvPr>
          <p:cNvGrpSpPr/>
          <p:nvPr/>
        </p:nvGrpSpPr>
        <p:grpSpPr>
          <a:xfrm>
            <a:off x="7087194" y="681038"/>
            <a:ext cx="4850955" cy="5953125"/>
            <a:chOff x="7087194" y="681038"/>
            <a:chExt cx="4850955" cy="595312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8E5A075-5784-4E7A-A5A6-8023C804D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7194" y="681038"/>
              <a:ext cx="4850955" cy="5953125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EB8001-D49B-409A-9B77-D0B5055513A7}"/>
                </a:ext>
              </a:extLst>
            </p:cNvPr>
            <p:cNvSpPr/>
            <p:nvPr/>
          </p:nvSpPr>
          <p:spPr>
            <a:xfrm>
              <a:off x="7210425" y="819150"/>
              <a:ext cx="171450" cy="314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Arrow: Right 7">
            <a:extLst>
              <a:ext uri="{FF2B5EF4-FFF2-40B4-BE49-F238E27FC236}">
                <a16:creationId xmlns:a16="http://schemas.microsoft.com/office/drawing/2014/main" id="{9EE11DA0-708D-4C23-97EB-46BAB4BA608C}"/>
              </a:ext>
            </a:extLst>
          </p:cNvPr>
          <p:cNvSpPr/>
          <p:nvPr/>
        </p:nvSpPr>
        <p:spPr>
          <a:xfrm rot="3515742">
            <a:off x="10549082" y="250033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5015EDF-200C-45E7-B5EE-584CC21C2112}"/>
              </a:ext>
            </a:extLst>
          </p:cNvPr>
          <p:cNvGrpSpPr/>
          <p:nvPr/>
        </p:nvGrpSpPr>
        <p:grpSpPr>
          <a:xfrm>
            <a:off x="4724401" y="2162176"/>
            <a:ext cx="7399366" cy="4618628"/>
            <a:chOff x="5057775" y="2896594"/>
            <a:chExt cx="6437341" cy="392230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87C4522-F1A2-479D-9A0E-454885B23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57775" y="2896594"/>
              <a:ext cx="6437341" cy="3922309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963707-1708-49AC-BA4E-A13DEA475C64}"/>
                </a:ext>
              </a:extLst>
            </p:cNvPr>
            <p:cNvSpPr/>
            <p:nvPr/>
          </p:nvSpPr>
          <p:spPr>
            <a:xfrm>
              <a:off x="5267325" y="3105150"/>
              <a:ext cx="104775" cy="209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B82B14-C545-4221-B99C-24CAB8A1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82325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Questions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7E1-6BCD-4AC5-AF41-9D4B5D7D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81125"/>
            <a:ext cx="3943349" cy="5248274"/>
          </a:xfrm>
        </p:spPr>
        <p:txBody>
          <a:bodyPr/>
          <a:lstStyle/>
          <a:p>
            <a:r>
              <a:rPr lang="en-US" dirty="0"/>
              <a:t>Your questions should be positioned across from the content in the notes that is confusing you.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Confusing material</a:t>
            </a:r>
          </a:p>
          <a:p>
            <a:r>
              <a:rPr lang="en-US" dirty="0"/>
              <a:t>Question about material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0220F-E621-4C03-A727-6A6AD0FFAD72}"/>
              </a:ext>
            </a:extLst>
          </p:cNvPr>
          <p:cNvSpPr/>
          <p:nvPr/>
        </p:nvSpPr>
        <p:spPr>
          <a:xfrm>
            <a:off x="8658225" y="3057525"/>
            <a:ext cx="2652111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If the confusing material or content is here in the notes…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21509-CAC9-489F-815D-7A9169436B10}"/>
              </a:ext>
            </a:extLst>
          </p:cNvPr>
          <p:cNvSpPr/>
          <p:nvPr/>
        </p:nvSpPr>
        <p:spPr>
          <a:xfrm>
            <a:off x="7262034" y="3057524"/>
            <a:ext cx="1093383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Corresponding question 1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EE11DA0-708D-4C23-97EB-46BAB4BA608C}"/>
              </a:ext>
            </a:extLst>
          </p:cNvPr>
          <p:cNvSpPr/>
          <p:nvPr/>
        </p:nvSpPr>
        <p:spPr>
          <a:xfrm rot="10800000">
            <a:off x="8235355" y="3190873"/>
            <a:ext cx="483785" cy="295276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65DDBA-9AF3-4073-B590-929D7D5B544C}"/>
              </a:ext>
            </a:extLst>
          </p:cNvPr>
          <p:cNvSpPr/>
          <p:nvPr/>
        </p:nvSpPr>
        <p:spPr>
          <a:xfrm>
            <a:off x="8658225" y="5591175"/>
            <a:ext cx="2652111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If the confusing material or content is lower in the notes…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0734F5-12D1-424D-8520-21FAEA6D3E65}"/>
              </a:ext>
            </a:extLst>
          </p:cNvPr>
          <p:cNvSpPr/>
          <p:nvPr/>
        </p:nvSpPr>
        <p:spPr>
          <a:xfrm>
            <a:off x="7262034" y="5591174"/>
            <a:ext cx="1093383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Corresponding question 2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26E18BA-FE12-4974-AB12-8509F9CD4975}"/>
              </a:ext>
            </a:extLst>
          </p:cNvPr>
          <p:cNvSpPr/>
          <p:nvPr/>
        </p:nvSpPr>
        <p:spPr>
          <a:xfrm rot="10800000">
            <a:off x="8235355" y="5724523"/>
            <a:ext cx="483785" cy="295276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459" y="2296521"/>
            <a:ext cx="512290" cy="54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B14-C545-4221-B99C-24CAB8A1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82325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Questions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7E1-6BCD-4AC5-AF41-9D4B5D7D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81125"/>
            <a:ext cx="5972175" cy="4795838"/>
          </a:xfrm>
        </p:spPr>
        <p:txBody>
          <a:bodyPr/>
          <a:lstStyle/>
          <a:p>
            <a:r>
              <a:rPr lang="en-US" dirty="0"/>
              <a:t>You can use the questions section to help you review by hiding the Notes Section, and trying to answer the questions from memory.</a:t>
            </a:r>
          </a:p>
          <a:p>
            <a:endParaRPr lang="en-US" dirty="0"/>
          </a:p>
          <a:p>
            <a:r>
              <a:rPr lang="en-US" dirty="0"/>
              <a:t>The Butterfly Format will allow you to hide the other half and look at the different sections independently.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48A531-0403-4656-A337-188595E4F857}"/>
              </a:ext>
            </a:extLst>
          </p:cNvPr>
          <p:cNvGrpSpPr/>
          <p:nvPr/>
        </p:nvGrpSpPr>
        <p:grpSpPr>
          <a:xfrm>
            <a:off x="7087194" y="681038"/>
            <a:ext cx="4850955" cy="5953125"/>
            <a:chOff x="7087194" y="681038"/>
            <a:chExt cx="4850955" cy="595312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8E5A075-5784-4E7A-A5A6-8023C804D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7194" y="681038"/>
              <a:ext cx="4850955" cy="5953125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EB8001-D49B-409A-9B77-D0B5055513A7}"/>
                </a:ext>
              </a:extLst>
            </p:cNvPr>
            <p:cNvSpPr/>
            <p:nvPr/>
          </p:nvSpPr>
          <p:spPr>
            <a:xfrm>
              <a:off x="7210425" y="819150"/>
              <a:ext cx="171450" cy="314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063376A-B4A7-4FE1-BC22-32C47D0D54B6}"/>
              </a:ext>
            </a:extLst>
          </p:cNvPr>
          <p:cNvSpPr/>
          <p:nvPr/>
        </p:nvSpPr>
        <p:spPr>
          <a:xfrm>
            <a:off x="10691034" y="2076449"/>
            <a:ext cx="1093383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Corresponding question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4F312A-68B3-4A05-95B0-C78152199E14}"/>
              </a:ext>
            </a:extLst>
          </p:cNvPr>
          <p:cNvSpPr/>
          <p:nvPr/>
        </p:nvSpPr>
        <p:spPr>
          <a:xfrm>
            <a:off x="10691034" y="4610099"/>
            <a:ext cx="1093383" cy="5619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Corresponding question 2</a:t>
            </a:r>
          </a:p>
        </p:txBody>
      </p:sp>
    </p:spTree>
    <p:extLst>
      <p:ext uri="{BB962C8B-B14F-4D97-AF65-F5344CB8AC3E}">
        <p14:creationId xmlns:p14="http://schemas.microsoft.com/office/powerpoint/2010/main" val="15825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B14-C545-4221-B99C-24CAB8A1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82325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Questions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7E1-6BCD-4AC5-AF41-9D4B5D7D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81125"/>
            <a:ext cx="10982325" cy="5248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Costa Questioning Technique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Costa Level 1 </a:t>
            </a:r>
            <a:r>
              <a:rPr lang="en-US" dirty="0"/>
              <a:t>– a simple question that can be answered with limited information.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a level 1 Costa Question in the question section.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u="sng" dirty="0"/>
              <a:t>Costa Level 2 </a:t>
            </a:r>
            <a:r>
              <a:rPr lang="en-US" dirty="0"/>
              <a:t>– a more complex question that requires you to find information in multiple places.  Basically its like having two level 1 Costa questions in one.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a level 2 Costa Question in the question section.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u="sng" dirty="0"/>
              <a:t>Costa Level 3 </a:t>
            </a:r>
            <a:r>
              <a:rPr lang="en-US" dirty="0"/>
              <a:t>– These are broad, open-ended questions.  They take more to explain, and often have many different correct answers.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a level 3 Costa Question in the question section.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90CB063-8729-4BA4-9515-64AE8B16D64E}"/>
              </a:ext>
            </a:extLst>
          </p:cNvPr>
          <p:cNvSpPr/>
          <p:nvPr/>
        </p:nvSpPr>
        <p:spPr>
          <a:xfrm rot="10800000">
            <a:off x="847719" y="2990848"/>
            <a:ext cx="483785" cy="295276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7174D38-78F7-4C46-B2B6-74428A2EABE7}"/>
              </a:ext>
            </a:extLst>
          </p:cNvPr>
          <p:cNvSpPr/>
          <p:nvPr/>
        </p:nvSpPr>
        <p:spPr>
          <a:xfrm rot="10800000">
            <a:off x="847718" y="4414835"/>
            <a:ext cx="483785" cy="295276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4A942BD-AD1C-4DEC-A7E6-DDBA8B048F7A}"/>
              </a:ext>
            </a:extLst>
          </p:cNvPr>
          <p:cNvSpPr/>
          <p:nvPr/>
        </p:nvSpPr>
        <p:spPr>
          <a:xfrm rot="10800000">
            <a:off x="847718" y="5838823"/>
            <a:ext cx="483785" cy="295276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B86C-10C2-4718-8259-4355991C3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72800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Processing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97C12-6456-4DB7-A7DD-4B16E3F44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71600"/>
            <a:ext cx="62103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section is for adding content and ideas that are not necessarily in the notes.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When do you put stuff here…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section can be done when you’re writing the notes initially.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(diagrams, graphs, tables, etc.)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During lecture if the instructor says/draws something not in the notes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During any of your review/revisit times, to add to the content</a:t>
            </a: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648EEBC-1A4E-4210-84B3-AD1780224D70}"/>
              </a:ext>
            </a:extLst>
          </p:cNvPr>
          <p:cNvGrpSpPr/>
          <p:nvPr/>
        </p:nvGrpSpPr>
        <p:grpSpPr>
          <a:xfrm>
            <a:off x="7087194" y="681038"/>
            <a:ext cx="4850955" cy="5953125"/>
            <a:chOff x="7087194" y="681038"/>
            <a:chExt cx="4850955" cy="59531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57A61A4-4521-4382-B0D2-7303C94F2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7194" y="681038"/>
              <a:ext cx="4850955" cy="595312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40B945-5DC1-4BBD-B10A-12F1DBAED9C0}"/>
                </a:ext>
              </a:extLst>
            </p:cNvPr>
            <p:cNvSpPr/>
            <p:nvPr/>
          </p:nvSpPr>
          <p:spPr>
            <a:xfrm>
              <a:off x="7210425" y="819150"/>
              <a:ext cx="171450" cy="314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Arrow: Right 7">
            <a:extLst>
              <a:ext uri="{FF2B5EF4-FFF2-40B4-BE49-F238E27FC236}">
                <a16:creationId xmlns:a16="http://schemas.microsoft.com/office/drawing/2014/main" id="{F929FD96-A11A-4AE8-98C1-5344F4166D8A}"/>
              </a:ext>
            </a:extLst>
          </p:cNvPr>
          <p:cNvSpPr/>
          <p:nvPr/>
        </p:nvSpPr>
        <p:spPr>
          <a:xfrm rot="3515742">
            <a:off x="6715719" y="388144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09C9EB-04C8-48FA-A97C-09C4C8C01CE5}"/>
              </a:ext>
            </a:extLst>
          </p:cNvPr>
          <p:cNvSpPr/>
          <p:nvPr/>
        </p:nvSpPr>
        <p:spPr>
          <a:xfrm>
            <a:off x="7096719" y="690562"/>
            <a:ext cx="3495082" cy="42719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976-DBA1-4149-93FB-81D0BB09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744200" cy="904876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554CB-F50D-495D-9BD4-D22F9BD0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2074"/>
            <a:ext cx="11191874" cy="5267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(There are no specific TEKS for note taking, but a few of the processing TEKS could apply)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(2) Scientific processes. </a:t>
            </a:r>
          </a:p>
          <a:p>
            <a:pPr marL="0" indent="0">
              <a:buNone/>
            </a:pPr>
            <a:r>
              <a:rPr lang="en-US" dirty="0"/>
              <a:t>The student uses scientific practices and equipment during laboratory and field investigations. The student is expected to:</a:t>
            </a:r>
          </a:p>
          <a:p>
            <a:pPr marL="403225" indent="0">
              <a:buNone/>
            </a:pPr>
            <a:r>
              <a:rPr lang="en-US" dirty="0"/>
              <a:t>(H) communicate valid conclusions supported by the data through methods such as lab reports, labeled drawings, </a:t>
            </a:r>
            <a:r>
              <a:rPr lang="en-US" dirty="0">
                <a:highlight>
                  <a:srgbClr val="FFFF00"/>
                </a:highlight>
              </a:rPr>
              <a:t>graphic organizers, journals, summaries, </a:t>
            </a:r>
            <a:r>
              <a:rPr lang="en-US" dirty="0"/>
              <a:t>oral reports, and technology-based reports.</a:t>
            </a:r>
          </a:p>
        </p:txBody>
      </p:sp>
    </p:spTree>
    <p:extLst>
      <p:ext uri="{BB962C8B-B14F-4D97-AF65-F5344CB8AC3E}">
        <p14:creationId xmlns:p14="http://schemas.microsoft.com/office/powerpoint/2010/main" val="3133054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B86C-10C2-4718-8259-4355991C3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8601"/>
            <a:ext cx="10972800" cy="9048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Processing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97C12-6456-4DB7-A7DD-4B16E3F44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71600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Let’s do some practice…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the upper half of the Processing Box, draw the Ebbinghaus Curve of Forgetting… </a:t>
            </a:r>
            <a:r>
              <a:rPr lang="en-US" b="1" dirty="0">
                <a:solidFill>
                  <a:srgbClr val="FF0000"/>
                </a:solidFill>
              </a:rPr>
              <a:t>From Memory</a:t>
            </a:r>
            <a:r>
              <a:rPr lang="en-US" dirty="0"/>
              <a:t>… </a:t>
            </a:r>
            <a:r>
              <a:rPr lang="en-US" b="1" dirty="0"/>
              <a:t>Go!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feel that you have forgotten</a:t>
            </a:r>
            <a:br>
              <a:rPr lang="en-US" dirty="0"/>
            </a:br>
            <a:r>
              <a:rPr lang="en-US" dirty="0"/>
              <a:t>what you just learned?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Let’s revisit the curve, then redraw the</a:t>
            </a:r>
            <a:br>
              <a:rPr lang="en-US" dirty="0"/>
            </a:br>
            <a:r>
              <a:rPr lang="en-US" dirty="0"/>
              <a:t>curve on the bottom half of the box</a:t>
            </a:r>
            <a:br>
              <a:rPr lang="en-US" dirty="0"/>
            </a:br>
            <a:r>
              <a:rPr lang="en-US" dirty="0"/>
              <a:t>using this image…</a:t>
            </a:r>
          </a:p>
          <a:p>
            <a:endParaRPr lang="en-US" dirty="0"/>
          </a:p>
        </p:txBody>
      </p:sp>
      <p:pic>
        <p:nvPicPr>
          <p:cNvPr id="1026" name="Picture 2" descr="https://i.stack.imgur.com/zQ0LE.png">
            <a:extLst>
              <a:ext uri="{FF2B5EF4-FFF2-40B4-BE49-F238E27FC236}">
                <a16:creationId xmlns:a16="http://schemas.microsoft.com/office/drawing/2014/main" id="{5569F012-3BCB-4F56-AEB4-4E72D7DE2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99" y="3126244"/>
            <a:ext cx="5381625" cy="374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8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9BB7-3D11-497A-A8CD-8C4D9746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19075"/>
            <a:ext cx="10982325" cy="923925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Summary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4C8C-0E57-482F-9BD9-A77F6008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6305551" cy="5262563"/>
          </a:xfrm>
        </p:spPr>
        <p:txBody>
          <a:bodyPr/>
          <a:lstStyle/>
          <a:p>
            <a:r>
              <a:rPr lang="en-US" dirty="0"/>
              <a:t>This section is done during the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revisit.</a:t>
            </a:r>
          </a:p>
          <a:p>
            <a:endParaRPr lang="en-US" dirty="0"/>
          </a:p>
          <a:p>
            <a:r>
              <a:rPr lang="en-US" dirty="0"/>
              <a:t>You will want to summarize each page, not just the end of the notes.</a:t>
            </a:r>
            <a:br>
              <a:rPr lang="en-US" dirty="0"/>
            </a:br>
            <a:r>
              <a:rPr lang="en-US" dirty="0"/>
              <a:t>(That means, when notes are checked for a grade, Mr. Kapa will look EVERY Summary box to be full)</a:t>
            </a:r>
          </a:p>
          <a:p>
            <a:endParaRPr lang="en-US" dirty="0"/>
          </a:p>
          <a:p>
            <a:r>
              <a:rPr lang="en-US" dirty="0"/>
              <a:t>Go back through these notes and write a summary for every page you created.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834B2E-3763-4984-B77A-9A9BFC11A168}"/>
              </a:ext>
            </a:extLst>
          </p:cNvPr>
          <p:cNvGrpSpPr/>
          <p:nvPr/>
        </p:nvGrpSpPr>
        <p:grpSpPr>
          <a:xfrm>
            <a:off x="7087194" y="681038"/>
            <a:ext cx="4850955" cy="5953125"/>
            <a:chOff x="7087194" y="681038"/>
            <a:chExt cx="4850955" cy="59531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2AB4245-622A-4881-94D2-D0ED87F7C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7194" y="681038"/>
              <a:ext cx="4850955" cy="595312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E722F1-3A43-406F-B5D1-413773B9A010}"/>
                </a:ext>
              </a:extLst>
            </p:cNvPr>
            <p:cNvSpPr/>
            <p:nvPr/>
          </p:nvSpPr>
          <p:spPr>
            <a:xfrm>
              <a:off x="7210425" y="819150"/>
              <a:ext cx="171450" cy="314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Arrow: Right 6">
            <a:extLst>
              <a:ext uri="{FF2B5EF4-FFF2-40B4-BE49-F238E27FC236}">
                <a16:creationId xmlns:a16="http://schemas.microsoft.com/office/drawing/2014/main" id="{1B30F3E0-ACC8-4B3C-ABF0-EC6750C5CCE9}"/>
              </a:ext>
            </a:extLst>
          </p:cNvPr>
          <p:cNvSpPr/>
          <p:nvPr/>
        </p:nvSpPr>
        <p:spPr>
          <a:xfrm rot="3515742">
            <a:off x="6398314" y="4345661"/>
            <a:ext cx="1033670" cy="410691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EFC1EE-7671-4B53-9CDF-88AA26E33164}"/>
              </a:ext>
            </a:extLst>
          </p:cNvPr>
          <p:cNvSpPr/>
          <p:nvPr/>
        </p:nvSpPr>
        <p:spPr>
          <a:xfrm>
            <a:off x="7096719" y="4933950"/>
            <a:ext cx="3504606" cy="16859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9BB7-3D11-497A-A8CD-8C4D9746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19075"/>
            <a:ext cx="10982325" cy="9239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Mastery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4C8C-0E57-482F-9BD9-A77F6008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82325" cy="4805363"/>
          </a:xfrm>
        </p:spPr>
        <p:txBody>
          <a:bodyPr>
            <a:normAutofit/>
          </a:bodyPr>
          <a:lstStyle/>
          <a:p>
            <a:r>
              <a:rPr lang="en-US" dirty="0"/>
              <a:t>What are the sections of the Alpha Notes Format?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Compare and contrast the material that you would put in the </a:t>
            </a:r>
            <a:br>
              <a:rPr lang="en-US" dirty="0"/>
            </a:br>
            <a:r>
              <a:rPr lang="en-US" dirty="0"/>
              <a:t>notes section versus the processing section.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Discuss why it is important to complete your notes before you go over the content in class.</a:t>
            </a:r>
          </a:p>
        </p:txBody>
      </p:sp>
    </p:spTree>
    <p:extLst>
      <p:ext uri="{BB962C8B-B14F-4D97-AF65-F5344CB8AC3E}">
        <p14:creationId xmlns:p14="http://schemas.microsoft.com/office/powerpoint/2010/main" val="219114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58C7-3936-4ACB-9084-E4E6DFF4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744200" cy="923926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4A049-5A1A-4764-B67F-D07A1A7E8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1125"/>
            <a:ext cx="10744200" cy="4795838"/>
          </a:xfrm>
        </p:spPr>
        <p:txBody>
          <a:bodyPr/>
          <a:lstStyle/>
          <a:p>
            <a:r>
              <a:rPr lang="en-US" dirty="0"/>
              <a:t>Ebbinghaus Curve of Forgetting</a:t>
            </a:r>
          </a:p>
          <a:p>
            <a:r>
              <a:rPr lang="en-US" dirty="0"/>
              <a:t>Retention</a:t>
            </a:r>
          </a:p>
          <a:p>
            <a:r>
              <a:rPr lang="en-US" dirty="0"/>
              <a:t>Elapsed</a:t>
            </a:r>
          </a:p>
          <a:p>
            <a:r>
              <a:rPr lang="en-US" dirty="0"/>
              <a:t>Essential</a:t>
            </a:r>
          </a:p>
          <a:p>
            <a:r>
              <a:rPr lang="en-US" dirty="0"/>
              <a:t>Paraphrase</a:t>
            </a:r>
          </a:p>
          <a:p>
            <a:r>
              <a:rPr lang="en-US" dirty="0"/>
              <a:t>Costa Questioning</a:t>
            </a:r>
          </a:p>
          <a:p>
            <a:r>
              <a:rPr lang="en-US" dirty="0"/>
              <a:t>Technique</a:t>
            </a:r>
          </a:p>
          <a:p>
            <a:r>
              <a:rPr lang="en-US" dirty="0"/>
              <a:t>Anecdote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3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EFCD-8B79-4E54-A760-D1C5437F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19075"/>
            <a:ext cx="10753725" cy="91440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Prerequisite Questions/Content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72703-887C-4F59-8F56-459FE555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362076"/>
            <a:ext cx="10753725" cy="4814888"/>
          </a:xfrm>
        </p:spPr>
        <p:txBody>
          <a:bodyPr/>
          <a:lstStyle/>
          <a:p>
            <a:r>
              <a:rPr lang="en-US" dirty="0"/>
              <a:t>What is the Cornell Style of note taking?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5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DA81-FDEE-4621-A72F-D16C85DE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28600"/>
            <a:ext cx="10734675" cy="904875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Essential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A96F-01BF-4EA0-B9B7-FF908E02B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81125"/>
            <a:ext cx="10734675" cy="4795838"/>
          </a:xfrm>
        </p:spPr>
        <p:txBody>
          <a:bodyPr>
            <a:normAutofit/>
          </a:bodyPr>
          <a:lstStyle/>
          <a:p>
            <a:r>
              <a:rPr lang="en-US" sz="3200" dirty="0"/>
              <a:t>How does organizing and reviewing notes help to remember the content?</a:t>
            </a:r>
          </a:p>
        </p:txBody>
      </p:sp>
    </p:spTree>
    <p:extLst>
      <p:ext uri="{BB962C8B-B14F-4D97-AF65-F5344CB8AC3E}">
        <p14:creationId xmlns:p14="http://schemas.microsoft.com/office/powerpoint/2010/main" val="107360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774DCB9-0603-490B-9878-40D9B2250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872" y="1690688"/>
            <a:ext cx="8855763" cy="51673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7AC1D7-6484-4323-A7BA-8B0527BFD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174892"/>
            <a:ext cx="10753725" cy="7490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Ebbinghaus Curve of Forgetting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9F11E-5AC4-4E34-8ABF-89C34272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25625"/>
            <a:ext cx="2468610" cy="4737100"/>
          </a:xfrm>
        </p:spPr>
        <p:txBody>
          <a:bodyPr>
            <a:normAutofit/>
          </a:bodyPr>
          <a:lstStyle/>
          <a:p>
            <a:r>
              <a:rPr lang="en-US" sz="2000" dirty="0"/>
              <a:t>The instant you learn anything, you immediately start to forget it.</a:t>
            </a:r>
          </a:p>
          <a:p>
            <a:endParaRPr lang="en-US" sz="2000" dirty="0"/>
          </a:p>
          <a:p>
            <a:r>
              <a:rPr lang="en-US" sz="2000" dirty="0"/>
              <a:t>To remember (retain) the information you have to review or revisit the content.</a:t>
            </a:r>
          </a:p>
          <a:p>
            <a:endParaRPr lang="en-US" sz="2000" dirty="0"/>
          </a:p>
          <a:p>
            <a:r>
              <a:rPr lang="en-US" sz="2000" dirty="0"/>
              <a:t>The more you revisit the content, the more content you will remember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749520F-451A-44AE-B502-4D6EBDC73546}"/>
              </a:ext>
            </a:extLst>
          </p:cNvPr>
          <p:cNvSpPr/>
          <p:nvPr/>
        </p:nvSpPr>
        <p:spPr>
          <a:xfrm>
            <a:off x="4052235" y="1690687"/>
            <a:ext cx="96253" cy="253615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022BCF-56EB-41B7-B98D-0DB12D7BAD5A}"/>
              </a:ext>
            </a:extLst>
          </p:cNvPr>
          <p:cNvSpPr txBox="1"/>
          <p:nvPr/>
        </p:nvSpPr>
        <p:spPr>
          <a:xfrm>
            <a:off x="3538348" y="1051610"/>
            <a:ext cx="12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First Time Learned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0C0B82C-BEFA-45BC-8C95-42C7BFBD1AD9}"/>
              </a:ext>
            </a:extLst>
          </p:cNvPr>
          <p:cNvSpPr/>
          <p:nvPr/>
        </p:nvSpPr>
        <p:spPr>
          <a:xfrm>
            <a:off x="4100362" y="2021205"/>
            <a:ext cx="5861785" cy="3195587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59CD5D-D36E-46A8-A8B4-69B45C118BB4}"/>
              </a:ext>
            </a:extLst>
          </p:cNvPr>
          <p:cNvSpPr/>
          <p:nvPr/>
        </p:nvSpPr>
        <p:spPr>
          <a:xfrm>
            <a:off x="4643287" y="2018933"/>
            <a:ext cx="5861785" cy="2153017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1848903-C009-4F59-A201-623C6EF7EDCC}"/>
              </a:ext>
            </a:extLst>
          </p:cNvPr>
          <p:cNvSpPr/>
          <p:nvPr/>
        </p:nvSpPr>
        <p:spPr>
          <a:xfrm>
            <a:off x="5967263" y="2011681"/>
            <a:ext cx="4949800" cy="1417320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A2D2722-B825-4709-8140-E21A546116AD}"/>
              </a:ext>
            </a:extLst>
          </p:cNvPr>
          <p:cNvSpPr/>
          <p:nvPr/>
        </p:nvSpPr>
        <p:spPr>
          <a:xfrm>
            <a:off x="7426392" y="2018934"/>
            <a:ext cx="4203633" cy="390892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7B8BDED-36D8-4E1B-BA58-0E92D21006BB}"/>
              </a:ext>
            </a:extLst>
          </p:cNvPr>
          <p:cNvSpPr/>
          <p:nvPr/>
        </p:nvSpPr>
        <p:spPr>
          <a:xfrm>
            <a:off x="4100362" y="2021205"/>
            <a:ext cx="5861785" cy="3195587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9E8B55-AE27-424B-91CD-3CA09639D8F2}"/>
              </a:ext>
            </a:extLst>
          </p:cNvPr>
          <p:cNvSpPr txBox="1"/>
          <p:nvPr/>
        </p:nvSpPr>
        <p:spPr>
          <a:xfrm>
            <a:off x="4483606" y="1184055"/>
            <a:ext cx="118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Review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Content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9911BDC3-0EF2-4F92-B5C4-37E6777D0AFA}"/>
              </a:ext>
            </a:extLst>
          </p:cNvPr>
          <p:cNvSpPr/>
          <p:nvPr/>
        </p:nvSpPr>
        <p:spPr>
          <a:xfrm>
            <a:off x="11458575" y="1690687"/>
            <a:ext cx="96253" cy="253615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6C5E520-3916-4F60-A37B-7E60835BBAC2}"/>
              </a:ext>
            </a:extLst>
          </p:cNvPr>
          <p:cNvSpPr/>
          <p:nvPr/>
        </p:nvSpPr>
        <p:spPr>
          <a:xfrm>
            <a:off x="4596545" y="1690687"/>
            <a:ext cx="96253" cy="253615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AD89C835-A322-4A5E-9FF0-057F7F75CEF3}"/>
              </a:ext>
            </a:extLst>
          </p:cNvPr>
          <p:cNvSpPr/>
          <p:nvPr/>
        </p:nvSpPr>
        <p:spPr>
          <a:xfrm rot="10800000">
            <a:off x="4589150" y="2150268"/>
            <a:ext cx="103648" cy="1669256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B56902-5B89-451F-B2FD-3A851D1AC2ED}"/>
              </a:ext>
            </a:extLst>
          </p:cNvPr>
          <p:cNvSpPr/>
          <p:nvPr/>
        </p:nvSpPr>
        <p:spPr>
          <a:xfrm>
            <a:off x="4540960" y="3865319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2F97BE7-5E9B-4B6F-886D-218C033274D1}"/>
              </a:ext>
            </a:extLst>
          </p:cNvPr>
          <p:cNvSpPr/>
          <p:nvPr/>
        </p:nvSpPr>
        <p:spPr>
          <a:xfrm>
            <a:off x="4540960" y="1922950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8C30322-B280-4965-B274-61BC7A800C5C}"/>
              </a:ext>
            </a:extLst>
          </p:cNvPr>
          <p:cNvSpPr/>
          <p:nvPr/>
        </p:nvSpPr>
        <p:spPr>
          <a:xfrm>
            <a:off x="10754728" y="4002881"/>
            <a:ext cx="837197" cy="338137"/>
          </a:xfrm>
          <a:prstGeom prst="leftArrow">
            <a:avLst>
              <a:gd name="adj1" fmla="val 50000"/>
              <a:gd name="adj2" fmla="val 78169"/>
            </a:avLst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7FAA7ECA-0647-48C8-B31A-9C3BCA59182C}"/>
              </a:ext>
            </a:extLst>
          </p:cNvPr>
          <p:cNvSpPr/>
          <p:nvPr/>
        </p:nvSpPr>
        <p:spPr>
          <a:xfrm>
            <a:off x="10130193" y="5047723"/>
            <a:ext cx="837197" cy="338137"/>
          </a:xfrm>
          <a:prstGeom prst="leftArrow">
            <a:avLst>
              <a:gd name="adj1" fmla="val 50000"/>
              <a:gd name="adj2" fmla="val 78169"/>
            </a:avLst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1D49EF-9A24-4933-A331-2FA96FACEB19}"/>
              </a:ext>
            </a:extLst>
          </p:cNvPr>
          <p:cNvSpPr txBox="1"/>
          <p:nvPr/>
        </p:nvSpPr>
        <p:spPr>
          <a:xfrm>
            <a:off x="5470249" y="1047984"/>
            <a:ext cx="1186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nd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Review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Content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1123ED4-BB78-4D33-BBDC-99F6BD82F010}"/>
              </a:ext>
            </a:extLst>
          </p:cNvPr>
          <p:cNvSpPr/>
          <p:nvPr/>
        </p:nvSpPr>
        <p:spPr>
          <a:xfrm>
            <a:off x="5901470" y="1690687"/>
            <a:ext cx="96253" cy="253615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934C3A1-889F-437E-8FB3-CA9305C4BA2E}"/>
              </a:ext>
            </a:extLst>
          </p:cNvPr>
          <p:cNvSpPr/>
          <p:nvPr/>
        </p:nvSpPr>
        <p:spPr>
          <a:xfrm>
            <a:off x="4643287" y="2018933"/>
            <a:ext cx="5861785" cy="2153017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3B8E10A-03CB-41F8-84F7-936B2D7B06C8}"/>
              </a:ext>
            </a:extLst>
          </p:cNvPr>
          <p:cNvSpPr/>
          <p:nvPr/>
        </p:nvSpPr>
        <p:spPr>
          <a:xfrm>
            <a:off x="5959121" y="2011681"/>
            <a:ext cx="4949800" cy="1417320"/>
          </a:xfrm>
          <a:custGeom>
            <a:avLst/>
            <a:gdLst>
              <a:gd name="connsiteX0" fmla="*/ 0 w 5861785"/>
              <a:gd name="connsiteY0" fmla="*/ 0 h 3195587"/>
              <a:gd name="connsiteX1" fmla="*/ 587141 w 5861785"/>
              <a:gd name="connsiteY1" fmla="*/ 2011680 h 3195587"/>
              <a:gd name="connsiteX2" fmla="*/ 1713297 w 5861785"/>
              <a:gd name="connsiteY2" fmla="*/ 2829827 h 3195587"/>
              <a:gd name="connsiteX3" fmla="*/ 3407343 w 5861785"/>
              <a:gd name="connsiteY3" fmla="*/ 3128211 h 3195587"/>
              <a:gd name="connsiteX4" fmla="*/ 5861785 w 5861785"/>
              <a:gd name="connsiteY4" fmla="*/ 3195587 h 3195587"/>
              <a:gd name="connsiteX5" fmla="*/ 5861785 w 5861785"/>
              <a:gd name="connsiteY5" fmla="*/ 3195587 h 31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85" h="3195587">
                <a:moveTo>
                  <a:pt x="0" y="0"/>
                </a:moveTo>
                <a:cubicBezTo>
                  <a:pt x="150796" y="770021"/>
                  <a:pt x="301592" y="1540042"/>
                  <a:pt x="587141" y="2011680"/>
                </a:cubicBezTo>
                <a:cubicBezTo>
                  <a:pt x="872690" y="2483318"/>
                  <a:pt x="1243263" y="2643739"/>
                  <a:pt x="1713297" y="2829827"/>
                </a:cubicBezTo>
                <a:cubicBezTo>
                  <a:pt x="2183331" y="3015916"/>
                  <a:pt x="2715928" y="3067251"/>
                  <a:pt x="3407343" y="3128211"/>
                </a:cubicBezTo>
                <a:cubicBezTo>
                  <a:pt x="4098758" y="3189171"/>
                  <a:pt x="5861785" y="3195587"/>
                  <a:pt x="5861785" y="3195587"/>
                </a:cubicBezTo>
                <a:lnTo>
                  <a:pt x="5861785" y="3195587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27A48B-9655-4DF5-B77C-6BCDEF806130}"/>
              </a:ext>
            </a:extLst>
          </p:cNvPr>
          <p:cNvSpPr txBox="1"/>
          <p:nvPr/>
        </p:nvSpPr>
        <p:spPr>
          <a:xfrm>
            <a:off x="6925208" y="1047984"/>
            <a:ext cx="1229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3+ Reviews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Content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A799071A-CC60-4F9C-A0B8-E069E608B6D9}"/>
              </a:ext>
            </a:extLst>
          </p:cNvPr>
          <p:cNvSpPr/>
          <p:nvPr/>
        </p:nvSpPr>
        <p:spPr>
          <a:xfrm>
            <a:off x="7377845" y="1690687"/>
            <a:ext cx="96253" cy="253615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1461A3D5-AE16-4C0E-9AF8-AC2D9F274BAA}"/>
              </a:ext>
            </a:extLst>
          </p:cNvPr>
          <p:cNvSpPr/>
          <p:nvPr/>
        </p:nvSpPr>
        <p:spPr>
          <a:xfrm rot="10800000">
            <a:off x="5896266" y="2169319"/>
            <a:ext cx="103647" cy="1471093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922217F-74F8-4734-962B-4D8B13467FDA}"/>
              </a:ext>
            </a:extLst>
          </p:cNvPr>
          <p:cNvSpPr/>
          <p:nvPr/>
        </p:nvSpPr>
        <p:spPr>
          <a:xfrm>
            <a:off x="5849193" y="3698265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9B0CD6A-DFFB-41D3-8DD2-27299D6BFABB}"/>
              </a:ext>
            </a:extLst>
          </p:cNvPr>
          <p:cNvSpPr/>
          <p:nvPr/>
        </p:nvSpPr>
        <p:spPr>
          <a:xfrm>
            <a:off x="5847027" y="1916721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840D86D4-06A5-414C-9779-60B2936CBA37}"/>
              </a:ext>
            </a:extLst>
          </p:cNvPr>
          <p:cNvSpPr/>
          <p:nvPr/>
        </p:nvSpPr>
        <p:spPr>
          <a:xfrm rot="10800000">
            <a:off x="7374817" y="2150269"/>
            <a:ext cx="99281" cy="950487"/>
          </a:xfrm>
          <a:prstGeom prst="downArrow">
            <a:avLst>
              <a:gd name="adj1" fmla="val 50000"/>
              <a:gd name="adj2" fmla="val 8216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C6F728F-408E-4120-895F-6F2F1B5D472C}"/>
              </a:ext>
            </a:extLst>
          </p:cNvPr>
          <p:cNvSpPr/>
          <p:nvPr/>
        </p:nvSpPr>
        <p:spPr>
          <a:xfrm>
            <a:off x="7327174" y="3166066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53D4886-7E3D-462A-A10B-AB959C680544}"/>
              </a:ext>
            </a:extLst>
          </p:cNvPr>
          <p:cNvSpPr/>
          <p:nvPr/>
        </p:nvSpPr>
        <p:spPr>
          <a:xfrm>
            <a:off x="7336152" y="1922951"/>
            <a:ext cx="200025" cy="204421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E29162-8A3E-49AA-9094-5B70E63F1049}"/>
              </a:ext>
            </a:extLst>
          </p:cNvPr>
          <p:cNvSpPr txBox="1"/>
          <p:nvPr/>
        </p:nvSpPr>
        <p:spPr>
          <a:xfrm>
            <a:off x="10294516" y="730041"/>
            <a:ext cx="1807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Where do you want your grade to be here?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938D463-57BB-4FA0-92D0-7C7E2276E220}"/>
              </a:ext>
            </a:extLst>
          </p:cNvPr>
          <p:cNvSpPr/>
          <p:nvPr/>
        </p:nvSpPr>
        <p:spPr>
          <a:xfrm>
            <a:off x="4100361" y="2018931"/>
            <a:ext cx="7596339" cy="382089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0" grpId="0"/>
      <p:bldP spid="10" grpId="1"/>
      <p:bldP spid="18" grpId="0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/>
      <p:bldP spid="26" grpId="1"/>
      <p:bldP spid="27" grpId="0" animBg="1"/>
      <p:bldP spid="27" grpId="1" animBg="1"/>
      <p:bldP spid="29" grpId="0" animBg="1"/>
      <p:bldP spid="30" grpId="0" animBg="1"/>
      <p:bldP spid="31" grpId="0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2107-7C62-41EC-BB38-2FFFE6D8C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744200" cy="923926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Butterfly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55A2-E767-46B0-A4F9-C688E3F3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257800"/>
          </a:xfrm>
        </p:spPr>
        <p:txBody>
          <a:bodyPr>
            <a:normAutofit/>
          </a:bodyPr>
          <a:lstStyle/>
          <a:p>
            <a:r>
              <a:rPr lang="en-US" dirty="0"/>
              <a:t>Alpha Notes are designed to be used in a “Butterfly” format.</a:t>
            </a:r>
          </a:p>
          <a:p>
            <a:endParaRPr lang="en-US" dirty="0"/>
          </a:p>
          <a:p>
            <a:r>
              <a:rPr lang="en-US" dirty="0"/>
              <a:t>When writing/reviewing</a:t>
            </a:r>
            <a:br>
              <a:rPr lang="en-US" dirty="0"/>
            </a:br>
            <a:r>
              <a:rPr lang="en-US" dirty="0"/>
              <a:t> your notes, have the</a:t>
            </a:r>
            <a:br>
              <a:rPr lang="en-US" dirty="0"/>
            </a:br>
            <a:r>
              <a:rPr lang="en-US" dirty="0"/>
              <a:t> pages opened like the</a:t>
            </a:r>
            <a:br>
              <a:rPr lang="en-US" dirty="0"/>
            </a:br>
            <a:r>
              <a:rPr lang="en-US" dirty="0"/>
              <a:t> image to the right.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A43D2FF-4101-4F81-8E83-2737E6F253AA}"/>
              </a:ext>
            </a:extLst>
          </p:cNvPr>
          <p:cNvGrpSpPr/>
          <p:nvPr/>
        </p:nvGrpSpPr>
        <p:grpSpPr>
          <a:xfrm>
            <a:off x="4724401" y="2162176"/>
            <a:ext cx="7399366" cy="4618628"/>
            <a:chOff x="5057775" y="2896594"/>
            <a:chExt cx="6437341" cy="392230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B43E37B-34C0-493F-AEA7-D5991324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57775" y="2896594"/>
              <a:ext cx="6437341" cy="392230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B9F4A20-560C-43CE-8C69-067FFDF73A6F}"/>
                </a:ext>
              </a:extLst>
            </p:cNvPr>
            <p:cNvSpPr/>
            <p:nvPr/>
          </p:nvSpPr>
          <p:spPr>
            <a:xfrm>
              <a:off x="5267325" y="3105150"/>
              <a:ext cx="104775" cy="209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840" y="2280266"/>
            <a:ext cx="470951" cy="5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8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4FDF-4ABE-4095-9896-376D668F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85739"/>
            <a:ext cx="10763250" cy="95726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Identification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71AF-2157-404A-B55D-44F7D4FE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362075"/>
            <a:ext cx="6400800" cy="53101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Includes the information that tells you what content these notes contain.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section is completed when you write your notes.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Name, Class/Period and Date</a:t>
            </a:r>
          </a:p>
          <a:p>
            <a:endParaRPr lang="en-US" dirty="0"/>
          </a:p>
          <a:p>
            <a:r>
              <a:rPr lang="en-US" dirty="0"/>
              <a:t>Topic/Objective</a:t>
            </a:r>
          </a:p>
          <a:p>
            <a:endParaRPr lang="en-US" dirty="0"/>
          </a:p>
          <a:p>
            <a:r>
              <a:rPr lang="en-US" dirty="0"/>
              <a:t>Essential Question</a:t>
            </a:r>
          </a:p>
          <a:p>
            <a:endParaRPr lang="en-US" dirty="0"/>
          </a:p>
          <a:p>
            <a:r>
              <a:rPr lang="en-US" dirty="0"/>
              <a:t>Page Number Box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0AF5A-0A17-4265-BF28-46E9D3AA9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107" y="681037"/>
            <a:ext cx="4963933" cy="59912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81434A-C98B-4889-B19A-D6D9C5AF48A7}"/>
              </a:ext>
            </a:extLst>
          </p:cNvPr>
          <p:cNvSpPr/>
          <p:nvPr/>
        </p:nvSpPr>
        <p:spPr>
          <a:xfrm>
            <a:off x="11915775" y="6534150"/>
            <a:ext cx="170265" cy="1666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C1F992C-2B37-45E4-BCDB-3F84F8946441}"/>
              </a:ext>
            </a:extLst>
          </p:cNvPr>
          <p:cNvSpPr/>
          <p:nvPr/>
        </p:nvSpPr>
        <p:spPr>
          <a:xfrm rot="3515742">
            <a:off x="8348807" y="376144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05FCBD3-4C86-4B6B-A0A3-36F3B76A905A}"/>
              </a:ext>
            </a:extLst>
          </p:cNvPr>
          <p:cNvSpPr/>
          <p:nvPr/>
        </p:nvSpPr>
        <p:spPr>
          <a:xfrm rot="3772240">
            <a:off x="11035341" y="322633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B318D08-CCB5-40B3-ABAC-B0FFDF5FE15D}"/>
              </a:ext>
            </a:extLst>
          </p:cNvPr>
          <p:cNvSpPr/>
          <p:nvPr/>
        </p:nvSpPr>
        <p:spPr>
          <a:xfrm>
            <a:off x="10963274" y="4026693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51450F1-3428-4753-A5A6-BFC7F981732F}"/>
              </a:ext>
            </a:extLst>
          </p:cNvPr>
          <p:cNvSpPr/>
          <p:nvPr/>
        </p:nvSpPr>
        <p:spPr>
          <a:xfrm rot="2483198">
            <a:off x="11334749" y="6150538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153" y="643631"/>
            <a:ext cx="725108" cy="7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4FDF-4ABE-4095-9896-376D668F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85739"/>
            <a:ext cx="10763250" cy="95726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Identification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71AF-2157-404A-B55D-44F7D4FE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362075"/>
            <a:ext cx="6400800" cy="53101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Lets practice…</a:t>
            </a:r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Fill in your Name, Class/Period and Today’s Date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the Topic/Objective write the title of these notes…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The Purpose of </a:t>
            </a:r>
            <a:r>
              <a:rPr lang="en-US" b="1" dirty="0" smtClean="0">
                <a:solidFill>
                  <a:srgbClr val="0070C0"/>
                </a:solidFill>
              </a:rPr>
              <a:t>Omega </a:t>
            </a:r>
            <a:r>
              <a:rPr lang="en-US" b="1" dirty="0">
                <a:solidFill>
                  <a:srgbClr val="0070C0"/>
                </a:solidFill>
              </a:rPr>
              <a:t>Notes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We saw the first Essential Question a few slides ago.  Write this question in the space…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How does organizing and reviewing notes help to remember the content?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Your first Butterfly Notes start on the back of your cover sheet when opened.  Put a number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in the page number box.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0AF5A-0A17-4265-BF28-46E9D3AA9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107" y="681037"/>
            <a:ext cx="4963933" cy="59912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81434A-C98B-4889-B19A-D6D9C5AF48A7}"/>
              </a:ext>
            </a:extLst>
          </p:cNvPr>
          <p:cNvSpPr/>
          <p:nvPr/>
        </p:nvSpPr>
        <p:spPr>
          <a:xfrm>
            <a:off x="11915775" y="6534150"/>
            <a:ext cx="170265" cy="1666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C1F992C-2B37-45E4-BCDB-3F84F8946441}"/>
              </a:ext>
            </a:extLst>
          </p:cNvPr>
          <p:cNvSpPr/>
          <p:nvPr/>
        </p:nvSpPr>
        <p:spPr>
          <a:xfrm rot="3515742">
            <a:off x="8348807" y="376144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05FCBD3-4C86-4B6B-A0A3-36F3B76A905A}"/>
              </a:ext>
            </a:extLst>
          </p:cNvPr>
          <p:cNvSpPr/>
          <p:nvPr/>
        </p:nvSpPr>
        <p:spPr>
          <a:xfrm rot="3772240">
            <a:off x="11035341" y="322633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B318D08-CCB5-40B3-ABAC-B0FFDF5FE15D}"/>
              </a:ext>
            </a:extLst>
          </p:cNvPr>
          <p:cNvSpPr/>
          <p:nvPr/>
        </p:nvSpPr>
        <p:spPr>
          <a:xfrm>
            <a:off x="10963274" y="4026693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51450F1-3428-4753-A5A6-BFC7F981732F}"/>
              </a:ext>
            </a:extLst>
          </p:cNvPr>
          <p:cNvSpPr/>
          <p:nvPr/>
        </p:nvSpPr>
        <p:spPr>
          <a:xfrm rot="2483198">
            <a:off x="11334749" y="6150538"/>
            <a:ext cx="742950" cy="409575"/>
          </a:xfrm>
          <a:prstGeom prst="rightArrow">
            <a:avLst>
              <a:gd name="adj1" fmla="val 50000"/>
              <a:gd name="adj2" fmla="val 7093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153" y="643631"/>
            <a:ext cx="725108" cy="7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2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1259</Words>
  <Application>Microsoft Office PowerPoint</Application>
  <PresentationFormat>Widescreen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The Purpose of  Omega Notes</vt:lpstr>
      <vt:lpstr>TEKS</vt:lpstr>
      <vt:lpstr>Vocabulary</vt:lpstr>
      <vt:lpstr>Prerequisite Questions/Content</vt:lpstr>
      <vt:lpstr>Essential Question 1</vt:lpstr>
      <vt:lpstr>Ebbinghaus Curve of Forgetting</vt:lpstr>
      <vt:lpstr>Butterfly Setup</vt:lpstr>
      <vt:lpstr>Identification Section</vt:lpstr>
      <vt:lpstr>Identification Section</vt:lpstr>
      <vt:lpstr>Notes Section</vt:lpstr>
      <vt:lpstr>Notes Section</vt:lpstr>
      <vt:lpstr>Notes Section</vt:lpstr>
      <vt:lpstr>Notes Section</vt:lpstr>
      <vt:lpstr>Why Should I Complete  My Notes at Home, Before Class Discussions?</vt:lpstr>
      <vt:lpstr>Questions Section</vt:lpstr>
      <vt:lpstr>Questions Section</vt:lpstr>
      <vt:lpstr>Questions Section</vt:lpstr>
      <vt:lpstr>Questions Section</vt:lpstr>
      <vt:lpstr>Processing Section</vt:lpstr>
      <vt:lpstr>Processing Section</vt:lpstr>
      <vt:lpstr>Summary Section</vt:lpstr>
      <vt:lpstr>Mastery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 Alpha Notes</dc:title>
  <dc:creator>Alfred Kapa</dc:creator>
  <cp:lastModifiedBy>e120814</cp:lastModifiedBy>
  <cp:revision>49</cp:revision>
  <dcterms:created xsi:type="dcterms:W3CDTF">2021-08-09T13:46:42Z</dcterms:created>
  <dcterms:modified xsi:type="dcterms:W3CDTF">2023-08-17T15:25:55Z</dcterms:modified>
</cp:coreProperties>
</file>