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3" r:id="rId8"/>
    <p:sldId id="264" r:id="rId9"/>
    <p:sldId id="265" r:id="rId10"/>
    <p:sldId id="266" r:id="rId11"/>
    <p:sldId id="281" r:id="rId12"/>
    <p:sldId id="276" r:id="rId13"/>
    <p:sldId id="268" r:id="rId14"/>
    <p:sldId id="277" r:id="rId15"/>
    <p:sldId id="270" r:id="rId16"/>
    <p:sldId id="278" r:id="rId17"/>
    <p:sldId id="272" r:id="rId18"/>
    <p:sldId id="279" r:id="rId19"/>
    <p:sldId id="274" r:id="rId20"/>
    <p:sldId id="275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5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99FD-03E0-4F38-B773-9EBDF895D5D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5283-4CEC-4D30-A742-9735319C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Organic Chemistry and Biomolecules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 – Dehydration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</a:t>
            </a:r>
            <a:r>
              <a:rPr lang="en-US" b="1" dirty="0"/>
              <a:t>Dehydration Synthesis </a:t>
            </a:r>
            <a:r>
              <a:rPr lang="en-US" dirty="0"/>
              <a:t>connects monomers together to make polymers and gives off a water molecule in the process.</a:t>
            </a:r>
          </a:p>
        </p:txBody>
      </p:sp>
      <p:pic>
        <p:nvPicPr>
          <p:cNvPr id="5122" name="Picture 2" descr="http://image.slidesharecdn.com/03lecturepresentation-150904022938-lva1-app6892/95/biology-in-focus-chapter-3-38-638.jpg?cb=14413340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6942" r="2635" b="8184"/>
          <a:stretch/>
        </p:blipFill>
        <p:spPr bwMode="auto">
          <a:xfrm>
            <a:off x="3424336" y="3107094"/>
            <a:ext cx="5085184" cy="36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 – Hydrolysis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</a:t>
            </a:r>
            <a:r>
              <a:rPr lang="en-US" b="1" dirty="0"/>
              <a:t>Hydrolysis</a:t>
            </a:r>
            <a:r>
              <a:rPr lang="en-US" dirty="0"/>
              <a:t> separates monomers from polymers and breaks up a water molecule in the process.</a:t>
            </a:r>
          </a:p>
        </p:txBody>
      </p:sp>
      <p:pic>
        <p:nvPicPr>
          <p:cNvPr id="1026" name="Picture 2" descr="Image result for hydrolysis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12498" r="4694" b="16139"/>
          <a:stretch/>
        </p:blipFill>
        <p:spPr bwMode="auto">
          <a:xfrm>
            <a:off x="3409771" y="3371009"/>
            <a:ext cx="5356789" cy="30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2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03215"/>
              </p:ext>
            </p:extLst>
          </p:nvPr>
        </p:nvGraphicFramePr>
        <p:xfrm>
          <a:off x="333374" y="1825625"/>
          <a:ext cx="1149667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338">
                  <a:extLst>
                    <a:ext uri="{9D8B030D-6E8A-4147-A177-3AD203B41FA5}">
                      <a16:colId xmlns:a16="http://schemas.microsoft.com/office/drawing/2014/main" val="3161400354"/>
                    </a:ext>
                  </a:extLst>
                </a:gridCol>
                <a:gridCol w="5748338">
                  <a:extLst>
                    <a:ext uri="{9D8B030D-6E8A-4147-A177-3AD203B41FA5}">
                      <a16:colId xmlns:a16="http://schemas.microsoft.com/office/drawing/2014/main" val="1731013705"/>
                    </a:ext>
                  </a:extLst>
                </a:gridCol>
              </a:tblGrid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Elements: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C, H, O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(C:O ratio is very close to 1:1)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Major biological use: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Short term (quick) energy [4 Kcal/gram]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/>
                        <a:t>Other biological uses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	Structural, Cell 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86816"/>
                  </a:ext>
                </a:extLst>
              </a:tr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Does it have Monomer/Polymer structure: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Yes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Monomer name – Monosaccharide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Polymer name – Polysaccharide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Examples: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dirty="0"/>
                      </a:br>
                      <a:r>
                        <a:rPr lang="en-US" sz="2000" i="1" dirty="0"/>
                        <a:t>Monosaccharides</a:t>
                      </a:r>
                      <a:r>
                        <a:rPr lang="en-US" sz="2000" dirty="0"/>
                        <a:t>: Glucose, Fructose, Maltose, Galactose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000" dirty="0"/>
                      </a:br>
                      <a:r>
                        <a:rPr lang="en-US" sz="2000" i="1" dirty="0"/>
                        <a:t>Polysaccharides</a:t>
                      </a:r>
                      <a:r>
                        <a:rPr lang="en-US" sz="2000" dirty="0"/>
                        <a:t>: Sucrose, Cellulose, Glycogen, Chitin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u="sng" dirty="0"/>
                        <a:t>HELPFUL</a:t>
                      </a:r>
                      <a:r>
                        <a:rPr lang="en-US" sz="2000" u="sng" baseline="0" dirty="0"/>
                        <a:t> TIP</a:t>
                      </a:r>
                      <a:r>
                        <a:rPr lang="en-US" sz="2000" baseline="0" dirty="0"/>
                        <a:t>: carbohydrates often end in –</a:t>
                      </a:r>
                      <a:r>
                        <a:rPr lang="en-US" sz="2000" b="1" baseline="0" dirty="0" err="1"/>
                        <a:t>ose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1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 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15157"/>
            <a:ext cx="108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Monosaccharide</a:t>
            </a:r>
            <a:r>
              <a:rPr lang="en-US" dirty="0"/>
              <a:t>           (Ex: Glucose                           and               Fructose)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271475"/>
            <a:ext cx="1081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Polysaccharide</a:t>
            </a:r>
            <a:r>
              <a:rPr lang="en-US" dirty="0"/>
              <a:t> </a:t>
            </a:r>
          </a:p>
          <a:p>
            <a:r>
              <a:rPr lang="en-US" dirty="0"/>
              <a:t>(Ex:       Sucrose,                                                   Cellulose                                         and                             </a:t>
            </a:r>
            <a:r>
              <a:rPr lang="en-US" dirty="0" err="1"/>
              <a:t>Glygocen</a:t>
            </a:r>
            <a:r>
              <a:rPr lang="en-US" dirty="0"/>
              <a:t>) </a:t>
            </a:r>
          </a:p>
        </p:txBody>
      </p:sp>
      <p:pic>
        <p:nvPicPr>
          <p:cNvPr id="1028" name="Picture 4" descr="https://bysusancraig.files.wordpress.com/2012/07/glucose-fruct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4" y="2241795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organicchemistry.wikispaces.com/file/view/structureofcellulose.gif/146911585/756x258/structureofcellul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7" y="5076641"/>
            <a:ext cx="3912223" cy="1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igmaaldrich.com/content/dam/sigma-aldrich/structure0/112/mfcd00006626.eps/_jcr_content/renditions/mfcd00006626-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5" y="5144945"/>
            <a:ext cx="2185973" cy="11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93721" y="4875539"/>
            <a:ext cx="3467842" cy="1737328"/>
            <a:chOff x="8393721" y="4875539"/>
            <a:chExt cx="3467842" cy="1737328"/>
          </a:xfrm>
        </p:grpSpPr>
        <p:pic>
          <p:nvPicPr>
            <p:cNvPr id="1034" name="Picture 10" descr="http://mcat-review.org/glycoge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721" y="4875539"/>
              <a:ext cx="3467842" cy="173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348957" y="5144945"/>
              <a:ext cx="1230594" cy="599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66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487556"/>
              </p:ext>
            </p:extLst>
          </p:nvPr>
        </p:nvGraphicFramePr>
        <p:xfrm>
          <a:off x="333374" y="1825625"/>
          <a:ext cx="1149667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338">
                  <a:extLst>
                    <a:ext uri="{9D8B030D-6E8A-4147-A177-3AD203B41FA5}">
                      <a16:colId xmlns:a16="http://schemas.microsoft.com/office/drawing/2014/main" val="3161400354"/>
                    </a:ext>
                  </a:extLst>
                </a:gridCol>
                <a:gridCol w="5748338">
                  <a:extLst>
                    <a:ext uri="{9D8B030D-6E8A-4147-A177-3AD203B41FA5}">
                      <a16:colId xmlns:a16="http://schemas.microsoft.com/office/drawing/2014/main" val="1731013705"/>
                    </a:ext>
                  </a:extLst>
                </a:gridCol>
              </a:tblGrid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Elements: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C, H, O , 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Major biological use: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Enzymes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/>
                        <a:t>Other biological uses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	Structural, Cell 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86816"/>
                  </a:ext>
                </a:extLst>
              </a:tr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Does it have Monomer/Polymer structure: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Yes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Monomer name – Amino Acid (20 different)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Polymer name – Polypeptide/Protein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Examples:</a:t>
                      </a:r>
                    </a:p>
                    <a:p>
                      <a:br>
                        <a:rPr lang="en-US" sz="2400" dirty="0"/>
                      </a:br>
                      <a:r>
                        <a:rPr lang="en-US" sz="2000" dirty="0"/>
                        <a:t>Enzymes (</a:t>
                      </a:r>
                      <a:r>
                        <a:rPr lang="en-US" sz="2000" i="1" dirty="0" err="1"/>
                        <a:t>Sucrase</a:t>
                      </a:r>
                      <a:r>
                        <a:rPr lang="en-US" sz="2000" i="1" dirty="0"/>
                        <a:t>, Amylase,</a:t>
                      </a:r>
                      <a:r>
                        <a:rPr lang="en-US" sz="2000" i="1" baseline="0" dirty="0"/>
                        <a:t> Lactase</a:t>
                      </a:r>
                      <a:r>
                        <a:rPr lang="en-US" sz="2000" baseline="0" dirty="0"/>
                        <a:t>)</a:t>
                      </a:r>
                      <a:r>
                        <a:rPr lang="en-US" sz="2000" dirty="0"/>
                        <a:t>, Protein channels, Antibodies, Insulin, Actin, Myosin, Tubulin</a:t>
                      </a:r>
                    </a:p>
                    <a:p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u="sng" dirty="0"/>
                        <a:t>HELPFUL</a:t>
                      </a:r>
                      <a:r>
                        <a:rPr lang="en-US" sz="2000" u="sng" baseline="0" dirty="0"/>
                        <a:t> TIP</a:t>
                      </a:r>
                      <a:r>
                        <a:rPr lang="en-US" sz="2000" baseline="0" dirty="0"/>
                        <a:t>: enzymes often end in –</a:t>
                      </a:r>
                      <a:r>
                        <a:rPr lang="en-US" sz="2000" b="1" baseline="0" dirty="0" err="1"/>
                        <a:t>ase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9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15157"/>
            <a:ext cx="108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Amino Acid</a:t>
            </a:r>
            <a:r>
              <a:rPr lang="en-US" dirty="0"/>
              <a:t>           (Ex: general                                            </a:t>
            </a:r>
            <a:r>
              <a:rPr lang="en-US" dirty="0" err="1"/>
              <a:t>Cystine</a:t>
            </a:r>
            <a:r>
              <a:rPr lang="en-US" dirty="0"/>
              <a:t>                          and                       Isoleucine        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271475"/>
            <a:ext cx="108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Polypeptide/Protein</a:t>
            </a:r>
            <a:r>
              <a:rPr lang="en-US" dirty="0"/>
              <a:t>        (Ex:       Polypeptide General                            and                                 Insulin) </a:t>
            </a:r>
          </a:p>
        </p:txBody>
      </p:sp>
      <p:pic>
        <p:nvPicPr>
          <p:cNvPr id="2050" name="Picture 2" descr="http://iweb.langara.bc.ca/biology/mario/Assets/aminoAcidStru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89" y="2163074"/>
            <a:ext cx="1953744" cy="18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5/5e/L-Cyste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79" y="2500601"/>
            <a:ext cx="1493763" cy="12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reationwiki.org/pool/images/thumb/4/4e/Isoleucine.png/120px-Isoleuc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12" y="2500601"/>
            <a:ext cx="1399759" cy="14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0/08/Tetrapeptide_structural_formulae_v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8" y="5117997"/>
            <a:ext cx="3711011" cy="11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60YQVIcSn-c/U31O6C8YMOI/AAAAAAAANg0/8taBzk9cen8/s1600/primary-stru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97" y="4651341"/>
            <a:ext cx="2242672" cy="206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nfyd.org/images/thumb/c/c2/InsulinMolecule.png/180px-InsulinMolecu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86" y="4640807"/>
            <a:ext cx="1714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4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7934"/>
              </p:ext>
            </p:extLst>
          </p:nvPr>
        </p:nvGraphicFramePr>
        <p:xfrm>
          <a:off x="333374" y="1825625"/>
          <a:ext cx="1149667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338">
                  <a:extLst>
                    <a:ext uri="{9D8B030D-6E8A-4147-A177-3AD203B41FA5}">
                      <a16:colId xmlns:a16="http://schemas.microsoft.com/office/drawing/2014/main" val="3161400354"/>
                    </a:ext>
                  </a:extLst>
                </a:gridCol>
                <a:gridCol w="5748338">
                  <a:extLst>
                    <a:ext uri="{9D8B030D-6E8A-4147-A177-3AD203B41FA5}">
                      <a16:colId xmlns:a16="http://schemas.microsoft.com/office/drawing/2014/main" val="1731013705"/>
                    </a:ext>
                  </a:extLst>
                </a:gridCol>
              </a:tblGrid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Elements: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C, H, O , N, 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Major biological use: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Storing Genetic Information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/>
                        <a:t>Other biological uses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	Building proteins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86816"/>
                  </a:ext>
                </a:extLst>
              </a:tr>
              <a:tr h="242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Does it have Monomer/Polymer structure: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Yes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Monomer name – Nucleotide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Polymer name – Nucleic</a:t>
                      </a:r>
                      <a:r>
                        <a:rPr lang="en-US" sz="2400" baseline="0" dirty="0"/>
                        <a:t> Acid/Polynucleotide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Examples:</a:t>
                      </a:r>
                    </a:p>
                    <a:p>
                      <a:br>
                        <a:rPr lang="en-US" sz="2400" dirty="0"/>
                      </a:br>
                      <a:r>
                        <a:rPr lang="en-US" sz="2000" dirty="0"/>
                        <a:t>DNA (Double Stranded,</a:t>
                      </a:r>
                      <a:r>
                        <a:rPr lang="en-US" sz="2000" baseline="0" dirty="0"/>
                        <a:t> contains A, C, G and T)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RNA (Single Stranded,</a:t>
                      </a:r>
                      <a:r>
                        <a:rPr lang="en-US" sz="2000" baseline="0" dirty="0"/>
                        <a:t> contains A, C, G and U)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 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15157"/>
            <a:ext cx="108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Nucleotide</a:t>
            </a:r>
            <a:r>
              <a:rPr lang="en-US" dirty="0"/>
              <a:t>           (Ex: General                                                 and                                                    Adenosine)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15098"/>
            <a:ext cx="108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Polynucleotide/Nucleic Acid</a:t>
            </a:r>
            <a:r>
              <a:rPr lang="en-US" dirty="0"/>
              <a:t>        (Ex:       DNA                   and                           RNA) </a:t>
            </a:r>
          </a:p>
        </p:txBody>
      </p:sp>
      <p:pic>
        <p:nvPicPr>
          <p:cNvPr id="3074" name="Picture 2" descr="http://2.bp.blogspot.com/-xPuNVM4cKX8/UWnyfXlVm2I/AAAAAAAAAGM/XsOazwduK9I/s1600/three+parts+of+nucleot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78" y="2100007"/>
            <a:ext cx="2192159" cy="16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assconnection.s3.amazonaws.com/315/flashcards/452315/jpg/nucleotide1316212526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03" y="2246907"/>
            <a:ext cx="2312709" cy="13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666317"/>
            <a:ext cx="217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Phosphate group</a:t>
            </a:r>
          </a:p>
          <a:p>
            <a:r>
              <a:rPr lang="en-US" dirty="0"/>
              <a:t>2 – Sugar</a:t>
            </a:r>
          </a:p>
          <a:p>
            <a:r>
              <a:rPr lang="en-US" dirty="0"/>
              <a:t>3 – Nitrogenous Base</a:t>
            </a:r>
          </a:p>
        </p:txBody>
      </p:sp>
      <p:pic>
        <p:nvPicPr>
          <p:cNvPr id="3078" name="Picture 6" descr="https://s3.amazonaws.com/classconnection/41/flashcards/4158041/png/keydnalabeled-13fd51aaaf9065a14db-1534B4EB294277012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909"/>
          <a:stretch/>
        </p:blipFill>
        <p:spPr bwMode="auto">
          <a:xfrm>
            <a:off x="2469734" y="4580546"/>
            <a:ext cx="2715543" cy="20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b.bioninja.com.au/_Media/dna-vs-rna-structure_me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24" y="4384430"/>
            <a:ext cx="3262743" cy="22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9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937446"/>
              </p:ext>
            </p:extLst>
          </p:nvPr>
        </p:nvGraphicFramePr>
        <p:xfrm>
          <a:off x="333374" y="1825625"/>
          <a:ext cx="11496676" cy="4989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338">
                  <a:extLst>
                    <a:ext uri="{9D8B030D-6E8A-4147-A177-3AD203B41FA5}">
                      <a16:colId xmlns:a16="http://schemas.microsoft.com/office/drawing/2014/main" val="3161400354"/>
                    </a:ext>
                  </a:extLst>
                </a:gridCol>
                <a:gridCol w="5748338">
                  <a:extLst>
                    <a:ext uri="{9D8B030D-6E8A-4147-A177-3AD203B41FA5}">
                      <a16:colId xmlns:a16="http://schemas.microsoft.com/office/drawing/2014/main" val="1731013705"/>
                    </a:ext>
                  </a:extLst>
                </a:gridCol>
              </a:tblGrid>
              <a:tr h="2600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Elements: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C, H</a:t>
                      </a:r>
                      <a:r>
                        <a:rPr lang="en-US" sz="2400" b="1" baseline="0" dirty="0"/>
                        <a:t> and sometimes O</a:t>
                      </a:r>
                      <a:r>
                        <a:rPr lang="en-US" sz="2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(C:O ratio is NOT close to 1:1)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Major biological use: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Long term</a:t>
                      </a:r>
                      <a:r>
                        <a:rPr lang="en-US" sz="2400" baseline="0" dirty="0"/>
                        <a:t> (slow) energy [9 Kcal/gram]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/>
                        <a:t>Other biological uses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573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Insulation, Lubrication, Cell boundaries, Signals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86816"/>
                  </a:ext>
                </a:extLst>
              </a:tr>
              <a:tr h="233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Does it have Monomer/Polymer structure: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NO!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Examples:</a:t>
                      </a:r>
                    </a:p>
                    <a:p>
                      <a:br>
                        <a:rPr lang="en-US" sz="2400" dirty="0"/>
                      </a:br>
                      <a:r>
                        <a:rPr lang="en-US" sz="2000" dirty="0"/>
                        <a:t>Saturated</a:t>
                      </a:r>
                      <a:r>
                        <a:rPr lang="en-US" sz="2000" baseline="0" dirty="0"/>
                        <a:t> Fats, Unsaturated Fats, Steroids, Phospholipids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0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Saturated vs. Unsaturated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Saturated Fats </a:t>
            </a:r>
            <a:r>
              <a:rPr lang="en-US" dirty="0"/>
              <a:t>have all single bonds between the carbons.</a:t>
            </a:r>
          </a:p>
          <a:p>
            <a:r>
              <a:rPr lang="en-US" dirty="0"/>
              <a:t>The carbons are saturated with hydrogens.</a:t>
            </a:r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b="1" u="sng" dirty="0"/>
              <a:t>Unsaturated Fats </a:t>
            </a:r>
            <a:r>
              <a:rPr lang="en-US" dirty="0"/>
              <a:t>have at least one double bond between carbons.</a:t>
            </a:r>
          </a:p>
          <a:p>
            <a:r>
              <a:rPr lang="en-US" dirty="0"/>
              <a:t>Hydrogens have to be removed to make the double bonds</a:t>
            </a:r>
          </a:p>
        </p:txBody>
      </p:sp>
      <p:pic>
        <p:nvPicPr>
          <p:cNvPr id="6146" name="Picture 2" descr="https://authoritynutrition.com/wp-content/uploads/2014/05/saturated-vs-unsaturated-fatty-aci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7"/>
          <a:stretch/>
        </p:blipFill>
        <p:spPr bwMode="auto">
          <a:xfrm>
            <a:off x="2992779" y="2793717"/>
            <a:ext cx="4762500" cy="12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uthoritynutrition.com/wp-content/uploads/2014/05/saturated-vs-unsaturated-fatty-aci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4"/>
          <a:stretch/>
        </p:blipFill>
        <p:spPr bwMode="auto">
          <a:xfrm>
            <a:off x="2931534" y="5127254"/>
            <a:ext cx="4762500" cy="17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3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B.9A compare the structures and functions of different types of biomolecules, including carbohydrates, lipids, proteins, and nucleic acids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6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1515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Steroids/Sterols</a:t>
            </a:r>
            <a:r>
              <a:rPr lang="en-US" dirty="0"/>
              <a:t>           (Ex: Estrogen                                   and                                        Cholesterol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4015098"/>
            <a:ext cx="110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Phospholipid</a:t>
            </a:r>
            <a:r>
              <a:rPr lang="en-US" b="1" dirty="0"/>
              <a:t>				</a:t>
            </a:r>
            <a:r>
              <a:rPr lang="en-US" b="1" u="sng" dirty="0"/>
              <a:t>Saturated Fat</a:t>
            </a:r>
            <a:r>
              <a:rPr lang="en-US" b="1" dirty="0"/>
              <a:t>				</a:t>
            </a:r>
            <a:r>
              <a:rPr lang="en-US" b="1" u="sng" dirty="0"/>
              <a:t>Unsaturated Fat</a:t>
            </a:r>
            <a:r>
              <a:rPr lang="en-US" u="sng" dirty="0"/>
              <a:t> </a:t>
            </a:r>
          </a:p>
        </p:txBody>
      </p:sp>
      <p:pic>
        <p:nvPicPr>
          <p:cNvPr id="4098" name="Picture 2" descr="https://s-media-cache-ak0.pinimg.com/736x/97/a6/49/97a649a15b08f9f02fd599be66de73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55" y="2101293"/>
            <a:ext cx="3160193" cy="167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ession.masteringchemistry.com/problemAsset/1033122/53/cholester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5"/>
          <a:stretch/>
        </p:blipFill>
        <p:spPr bwMode="auto">
          <a:xfrm>
            <a:off x="6983666" y="1966274"/>
            <a:ext cx="2891966" cy="19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assconnection.s3.amazonaws.com/1165/flashcards/722565/jpg/phospholipid_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9" y="4510067"/>
            <a:ext cx="3543679" cy="21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uthoritynutrition.com/wp-content/uploads/2014/05/saturated-vs-unsaturated-fatty-acids.jpg">
            <a:extLst>
              <a:ext uri="{FF2B5EF4-FFF2-40B4-BE49-F238E27FC236}">
                <a16:creationId xmlns:a16="http://schemas.microsoft.com/office/drawing/2014/main" id="{BA4A3C84-A335-4001-A8BE-0FF30D9DC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59447"/>
          <a:stretch/>
        </p:blipFill>
        <p:spPr bwMode="auto">
          <a:xfrm>
            <a:off x="3916303" y="4565469"/>
            <a:ext cx="4359394" cy="8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uthoritynutrition.com/wp-content/uploads/2014/05/saturated-vs-unsaturated-fatty-acids.jpg">
            <a:extLst>
              <a:ext uri="{FF2B5EF4-FFF2-40B4-BE49-F238E27FC236}">
                <a16:creationId xmlns:a16="http://schemas.microsoft.com/office/drawing/2014/main" id="{4660EE30-8547-4F9E-8834-193D87DF3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7"/>
          <a:stretch/>
        </p:blipFill>
        <p:spPr bwMode="auto">
          <a:xfrm>
            <a:off x="7868652" y="5421487"/>
            <a:ext cx="4261023" cy="12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2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Mastery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dehydration synthesis create new molecules? </a:t>
            </a:r>
          </a:p>
          <a:p>
            <a:endParaRPr lang="en-US" dirty="0"/>
          </a:p>
          <a:p>
            <a:r>
              <a:rPr lang="en-US" dirty="0"/>
              <a:t>What molecule is released when a polymer is created with dehydration synthesis?</a:t>
            </a:r>
          </a:p>
          <a:p>
            <a:endParaRPr lang="en-US" dirty="0"/>
          </a:p>
          <a:p>
            <a:r>
              <a:rPr lang="en-US" dirty="0"/>
              <a:t>How are lipids different from the other 3 biomolecules?</a:t>
            </a:r>
          </a:p>
          <a:p>
            <a:endParaRPr lang="en-US" dirty="0"/>
          </a:p>
          <a:p>
            <a:r>
              <a:rPr lang="en-US" dirty="0"/>
              <a:t>What biomolecules are a good source of energy?  Explain…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3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b="1" u="sng" dirty="0"/>
              <a:t>Organic Chemistry</a:t>
            </a:r>
          </a:p>
          <a:p>
            <a:r>
              <a:rPr lang="en-US" dirty="0"/>
              <a:t>Organic</a:t>
            </a:r>
          </a:p>
          <a:p>
            <a:r>
              <a:rPr lang="en-US" dirty="0"/>
              <a:t>Valence Electron</a:t>
            </a:r>
          </a:p>
          <a:p>
            <a:r>
              <a:rPr lang="en-US" dirty="0"/>
              <a:t>Monomer</a:t>
            </a:r>
          </a:p>
          <a:p>
            <a:r>
              <a:rPr lang="en-US" dirty="0"/>
              <a:t>Polymer</a:t>
            </a:r>
          </a:p>
          <a:p>
            <a:r>
              <a:rPr lang="en-US" dirty="0"/>
              <a:t>Dehydration </a:t>
            </a:r>
            <a:br>
              <a:rPr lang="en-US" dirty="0"/>
            </a:br>
            <a:r>
              <a:rPr lang="en-US" dirty="0"/>
              <a:t>Synthesis</a:t>
            </a:r>
          </a:p>
          <a:p>
            <a:r>
              <a:rPr lang="en-US" dirty="0"/>
              <a:t>Hydrolysis</a:t>
            </a:r>
          </a:p>
          <a:p>
            <a:pPr marL="914400">
              <a:buNone/>
            </a:pPr>
            <a:r>
              <a:rPr lang="en-US" b="1" u="sng" dirty="0"/>
              <a:t>Biomolecules</a:t>
            </a:r>
          </a:p>
          <a:p>
            <a:pPr marL="914400"/>
            <a:r>
              <a:rPr lang="en-US" dirty="0"/>
              <a:t>Carbohydrate</a:t>
            </a:r>
          </a:p>
          <a:p>
            <a:pPr marL="914400"/>
            <a:r>
              <a:rPr lang="en-US" dirty="0"/>
              <a:t>Protein</a:t>
            </a:r>
          </a:p>
          <a:p>
            <a:pPr marL="914400"/>
            <a:r>
              <a:rPr lang="en-US" dirty="0"/>
              <a:t>Nucleic Acid</a:t>
            </a:r>
          </a:p>
          <a:p>
            <a:pPr marL="914400"/>
            <a:r>
              <a:rPr lang="en-US" dirty="0"/>
              <a:t>Lipid</a:t>
            </a:r>
          </a:p>
          <a:p>
            <a:pPr marL="914400"/>
            <a:r>
              <a:rPr lang="en-US" dirty="0"/>
              <a:t>Saturated</a:t>
            </a:r>
          </a:p>
          <a:p>
            <a:pPr marL="914400"/>
            <a:r>
              <a:rPr lang="en-US" dirty="0"/>
              <a:t>Unsaturated</a:t>
            </a:r>
          </a:p>
          <a:p>
            <a:pPr marL="914400"/>
            <a:r>
              <a:rPr lang="en-US" dirty="0"/>
              <a:t>Monosaccharide</a:t>
            </a:r>
          </a:p>
          <a:p>
            <a:endParaRPr lang="en-US" dirty="0"/>
          </a:p>
          <a:p>
            <a:r>
              <a:rPr lang="en-US" dirty="0"/>
              <a:t>Polysaccharide</a:t>
            </a:r>
          </a:p>
          <a:p>
            <a:r>
              <a:rPr lang="en-US" dirty="0"/>
              <a:t>Amino Acid</a:t>
            </a:r>
          </a:p>
          <a:p>
            <a:r>
              <a:rPr lang="en-US" dirty="0"/>
              <a:t>Nucleotide</a:t>
            </a:r>
          </a:p>
          <a:p>
            <a:r>
              <a:rPr lang="en-US" dirty="0"/>
              <a:t>Nitrogenous Base</a:t>
            </a:r>
          </a:p>
          <a:p>
            <a:r>
              <a:rPr lang="en-US" dirty="0"/>
              <a:t>Phosphate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covalent bond?</a:t>
            </a:r>
          </a:p>
          <a:p>
            <a:endParaRPr lang="en-US" dirty="0"/>
          </a:p>
          <a:p>
            <a:r>
              <a:rPr lang="en-US" dirty="0"/>
              <a:t>What are valence electrons?</a:t>
            </a:r>
          </a:p>
          <a:p>
            <a:endParaRPr lang="en-US" dirty="0"/>
          </a:p>
          <a:p>
            <a:r>
              <a:rPr lang="en-US" dirty="0"/>
              <a:t>Why do scientists say that life on Earth is carbon based?</a:t>
            </a:r>
          </a:p>
        </p:txBody>
      </p:sp>
    </p:spTree>
    <p:extLst>
      <p:ext uri="{BB962C8B-B14F-4D97-AF65-F5344CB8AC3E}">
        <p14:creationId xmlns:p14="http://schemas.microsoft.com/office/powerpoint/2010/main" val="312280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structure and function connected in the 4 biomolecules?</a:t>
            </a:r>
          </a:p>
        </p:txBody>
      </p:sp>
    </p:spTree>
    <p:extLst>
      <p:ext uri="{BB962C8B-B14F-4D97-AF65-F5344CB8AC3E}">
        <p14:creationId xmlns:p14="http://schemas.microsoft.com/office/powerpoint/2010/main" val="64114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Organic chemistry is study of molecules that contain </a:t>
            </a:r>
            <a:r>
              <a:rPr lang="en-US" b="1" dirty="0"/>
              <a:t>Carbon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Valence electrons are the outer most electrons used in bonding.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Carbon is very versatile.</a:t>
            </a:r>
          </a:p>
          <a:p>
            <a:pPr lvl="1"/>
            <a:r>
              <a:rPr lang="en-US" dirty="0"/>
              <a:t>It has 4 valence electrons, </a:t>
            </a:r>
            <a:br>
              <a:rPr lang="en-US" dirty="0"/>
            </a:br>
            <a:r>
              <a:rPr lang="en-US" dirty="0"/>
              <a:t>so it can form 4 covalent bonds</a:t>
            </a:r>
          </a:p>
          <a:p>
            <a:endParaRPr lang="en-US" dirty="0"/>
          </a:p>
        </p:txBody>
      </p:sp>
      <p:pic>
        <p:nvPicPr>
          <p:cNvPr id="1026" name="Picture 2" descr="http://www.universetoday.com/wp-content/uploads/2010/02/c-atom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66" y="4170783"/>
            <a:ext cx="2967137" cy="24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can form long chains by covalently bonding to itself.</a:t>
            </a:r>
          </a:p>
          <a:p>
            <a:endParaRPr lang="en-US" dirty="0"/>
          </a:p>
          <a:p>
            <a:r>
              <a:rPr lang="en-US" dirty="0"/>
              <a:t>Carbon readily bonds with other elements like H, O, N, P and S</a:t>
            </a:r>
          </a:p>
        </p:txBody>
      </p:sp>
      <p:pic>
        <p:nvPicPr>
          <p:cNvPr id="2050" name="Picture 2" descr="http://www.bbc.co.uk/staticarchive/fae340ba1aaf2f4a42b716a3fd4796312d173e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87" y="4245429"/>
            <a:ext cx="2157079" cy="23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ecisionnutrition.com/wordpress/wp-content/uploads/2009/11/saturated-unsaturated-fats-molecular-conf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83" y="3797559"/>
            <a:ext cx="3115200" cy="30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519" y="3941215"/>
            <a:ext cx="8969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20179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 - </a:t>
            </a:r>
            <a:r>
              <a:rPr lang="en-US" b="1" dirty="0"/>
              <a:t>Monomers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Monomer</a:t>
            </a:r>
            <a:r>
              <a:rPr lang="en-US" dirty="0"/>
              <a:t> is a small molecule that is repeated over and over in a larger molecule</a:t>
            </a:r>
          </a:p>
          <a:p>
            <a:endParaRPr lang="en-US" dirty="0"/>
          </a:p>
          <a:p>
            <a:r>
              <a:rPr lang="en-US" dirty="0"/>
              <a:t>Carbohydrates, Proteins and Nucleic Acids have monomers</a:t>
            </a:r>
          </a:p>
          <a:p>
            <a:endParaRPr lang="en-US" dirty="0"/>
          </a:p>
          <a:p>
            <a:r>
              <a:rPr lang="en-US" dirty="0"/>
              <a:t>Ex: Monosaccharide (Glucose)</a:t>
            </a:r>
          </a:p>
        </p:txBody>
      </p:sp>
      <p:pic>
        <p:nvPicPr>
          <p:cNvPr id="3074" name="Picture 2" descr="https://thehealthjunction.files.wordpress.com/2012/02/gluc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85" y="4090987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5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Chemistry - </a:t>
            </a:r>
            <a:r>
              <a:rPr lang="en-US" b="1" dirty="0"/>
              <a:t>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Polymer</a:t>
            </a:r>
            <a:r>
              <a:rPr lang="en-US" dirty="0"/>
              <a:t> is a large molecule made up of many smaller monomers.</a:t>
            </a:r>
          </a:p>
          <a:p>
            <a:endParaRPr lang="en-US" dirty="0"/>
          </a:p>
          <a:p>
            <a:r>
              <a:rPr lang="en-US" dirty="0"/>
              <a:t>Carbohydrates, Proteins and Nucleic Acids also have a polymer structure that is made up of their monomers.</a:t>
            </a:r>
          </a:p>
          <a:p>
            <a:endParaRPr lang="en-US" dirty="0"/>
          </a:p>
          <a:p>
            <a:r>
              <a:rPr lang="en-US" dirty="0"/>
              <a:t>Ex: Polysaccharide (Cellulose)</a:t>
            </a:r>
          </a:p>
        </p:txBody>
      </p:sp>
      <p:pic>
        <p:nvPicPr>
          <p:cNvPr id="4098" name="Picture 2" descr="https://figures.boundless-cdn.com/18557/large/figure-03-02-0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8"/>
          <a:stretch/>
        </p:blipFill>
        <p:spPr bwMode="auto">
          <a:xfrm>
            <a:off x="5520677" y="4907902"/>
            <a:ext cx="6477000" cy="16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4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815</Words>
  <Application>Microsoft Office PowerPoint</Application>
  <PresentationFormat>Widescreen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Organic Chemistry and Biomolecules</vt:lpstr>
      <vt:lpstr>TEKS</vt:lpstr>
      <vt:lpstr>Vocabulary</vt:lpstr>
      <vt:lpstr>Prerequisite Questions</vt:lpstr>
      <vt:lpstr>Essential Question</vt:lpstr>
      <vt:lpstr>Organic Chemistry</vt:lpstr>
      <vt:lpstr>Organic Chemistry</vt:lpstr>
      <vt:lpstr>Organic Chemistry - Monomers</vt:lpstr>
      <vt:lpstr>Organic Chemistry - Polymers</vt:lpstr>
      <vt:lpstr>Organic Chemistry – Dehydration Synthesis</vt:lpstr>
      <vt:lpstr>Organic Chemistry – Hydrolysis</vt:lpstr>
      <vt:lpstr>Carbohydrates</vt:lpstr>
      <vt:lpstr>Carbohydrate Images</vt:lpstr>
      <vt:lpstr>Proteins</vt:lpstr>
      <vt:lpstr>Protein Images</vt:lpstr>
      <vt:lpstr>Nucleic Acids</vt:lpstr>
      <vt:lpstr>Nucleic Acid Images</vt:lpstr>
      <vt:lpstr>Lipids</vt:lpstr>
      <vt:lpstr>Saturated vs. Unsaturated Fats</vt:lpstr>
      <vt:lpstr>Lipid Images</vt:lpstr>
      <vt:lpstr>Concept Mastery Questions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Alfred Kapa</dc:creator>
  <cp:lastModifiedBy>Alfred Kapa</cp:lastModifiedBy>
  <cp:revision>36</cp:revision>
  <dcterms:created xsi:type="dcterms:W3CDTF">2016-08-30T18:34:08Z</dcterms:created>
  <dcterms:modified xsi:type="dcterms:W3CDTF">2020-10-21T16:36:26Z</dcterms:modified>
</cp:coreProperties>
</file>