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320" r:id="rId4"/>
    <p:sldId id="494" r:id="rId5"/>
    <p:sldId id="321" r:id="rId6"/>
    <p:sldId id="349" r:id="rId7"/>
    <p:sldId id="495" r:id="rId8"/>
    <p:sldId id="261" r:id="rId9"/>
    <p:sldId id="294" r:id="rId10"/>
    <p:sldId id="353" r:id="rId11"/>
    <p:sldId id="263" r:id="rId12"/>
    <p:sldId id="373" r:id="rId13"/>
    <p:sldId id="295" r:id="rId14"/>
    <p:sldId id="421" r:id="rId15"/>
    <p:sldId id="422" r:id="rId16"/>
    <p:sldId id="350" r:id="rId17"/>
    <p:sldId id="497" r:id="rId18"/>
    <p:sldId id="352" r:id="rId19"/>
    <p:sldId id="498" r:id="rId20"/>
    <p:sldId id="423" r:id="rId21"/>
    <p:sldId id="460" r:id="rId22"/>
    <p:sldId id="297" r:id="rId23"/>
    <p:sldId id="391" r:id="rId24"/>
    <p:sldId id="301" r:id="rId25"/>
    <p:sldId id="293" r:id="rId26"/>
    <p:sldId id="408" r:id="rId27"/>
    <p:sldId id="416" r:id="rId28"/>
    <p:sldId id="417" r:id="rId29"/>
    <p:sldId id="418" r:id="rId30"/>
    <p:sldId id="499" r:id="rId31"/>
    <p:sldId id="419" r:id="rId32"/>
    <p:sldId id="420" r:id="rId33"/>
    <p:sldId id="285" r:id="rId34"/>
    <p:sldId id="491" r:id="rId35"/>
    <p:sldId id="500" r:id="rId36"/>
    <p:sldId id="467" r:id="rId37"/>
    <p:sldId id="469" r:id="rId38"/>
    <p:sldId id="470" r:id="rId39"/>
    <p:sldId id="471" r:id="rId40"/>
    <p:sldId id="472" r:id="rId41"/>
    <p:sldId id="468" r:id="rId42"/>
    <p:sldId id="474" r:id="rId43"/>
    <p:sldId id="448" r:id="rId44"/>
    <p:sldId id="478" r:id="rId45"/>
    <p:sldId id="480" r:id="rId46"/>
    <p:sldId id="479" r:id="rId47"/>
    <p:sldId id="481" r:id="rId48"/>
    <p:sldId id="482" r:id="rId49"/>
    <p:sldId id="483" r:id="rId50"/>
    <p:sldId id="476" r:id="rId51"/>
    <p:sldId id="484" r:id="rId52"/>
    <p:sldId id="436" r:id="rId53"/>
    <p:sldId id="437" r:id="rId54"/>
    <p:sldId id="319" r:id="rId55"/>
    <p:sldId id="374" r:id="rId56"/>
    <p:sldId id="375" r:id="rId57"/>
    <p:sldId id="405" r:id="rId58"/>
    <p:sldId id="438" r:id="rId59"/>
    <p:sldId id="439" r:id="rId60"/>
    <p:sldId id="440" r:id="rId61"/>
    <p:sldId id="441" r:id="rId62"/>
    <p:sldId id="442" r:id="rId63"/>
    <p:sldId id="443" r:id="rId64"/>
    <p:sldId id="444" r:id="rId65"/>
    <p:sldId id="445" r:id="rId66"/>
    <p:sldId id="446" r:id="rId67"/>
    <p:sldId id="447" r:id="rId68"/>
    <p:sldId id="458" r:id="rId69"/>
    <p:sldId id="461" r:id="rId70"/>
    <p:sldId id="312" r:id="rId71"/>
    <p:sldId id="313" r:id="rId72"/>
    <p:sldId id="314" r:id="rId73"/>
    <p:sldId id="315" r:id="rId74"/>
    <p:sldId id="292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E3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14" y="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B6F7B9-549D-4B31-85BC-D0B4B204FB3F}" type="doc">
      <dgm:prSet loTypeId="urn:microsoft.com/office/officeart/2005/8/layout/pyramid2" loCatId="pyramid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9FD5B492-EF7A-4552-903A-4A1ED04ACF16}">
      <dgm:prSet custT="1"/>
      <dgm:spPr/>
      <dgm:t>
        <a:bodyPr/>
        <a:lstStyle/>
        <a:p>
          <a:pPr rtl="0"/>
          <a:r>
            <a:rPr lang="en-US" sz="2800" dirty="0" smtClean="0"/>
            <a:t>EVERY calorie of energy from what we eat COMES FROM PLANTS!!!</a:t>
          </a:r>
          <a:endParaRPr lang="en-US" sz="2800" dirty="0"/>
        </a:p>
      </dgm:t>
    </dgm:pt>
    <dgm:pt modelId="{1625AD3C-D97A-407E-A045-0BFBF56EC19C}" type="parTrans" cxnId="{641E8F0D-0716-4ECE-9083-4335F39C4676}">
      <dgm:prSet/>
      <dgm:spPr/>
      <dgm:t>
        <a:bodyPr/>
        <a:lstStyle/>
        <a:p>
          <a:endParaRPr lang="en-US"/>
        </a:p>
      </dgm:t>
    </dgm:pt>
    <dgm:pt modelId="{4631BDFA-BACE-408E-A8F8-A58F65292C0E}" type="sibTrans" cxnId="{641E8F0D-0716-4ECE-9083-4335F39C4676}">
      <dgm:prSet/>
      <dgm:spPr/>
      <dgm:t>
        <a:bodyPr/>
        <a:lstStyle/>
        <a:p>
          <a:endParaRPr lang="en-US"/>
        </a:p>
      </dgm:t>
    </dgm:pt>
    <dgm:pt modelId="{738AF5C7-D7A1-44B5-BCDC-B3372FA7508C}" type="pres">
      <dgm:prSet presAssocID="{28B6F7B9-549D-4B31-85BC-D0B4B204FB3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7097D90-1B08-40CC-AA7F-82F85D79F8B5}" type="pres">
      <dgm:prSet presAssocID="{28B6F7B9-549D-4B31-85BC-D0B4B204FB3F}" presName="pyramid" presStyleLbl="node1" presStyleIdx="0" presStyleCnt="1" custScaleX="156026" custLinFactNeighborX="-29135" custLinFactNeighborY="2564"/>
      <dgm:spPr/>
      <dgm:t>
        <a:bodyPr/>
        <a:lstStyle/>
        <a:p>
          <a:endParaRPr lang="en-US"/>
        </a:p>
      </dgm:t>
    </dgm:pt>
    <dgm:pt modelId="{C373F003-58F2-44C1-908D-4AC1A1EFC2D7}" type="pres">
      <dgm:prSet presAssocID="{28B6F7B9-549D-4B31-85BC-D0B4B204FB3F}" presName="theList" presStyleCnt="0"/>
      <dgm:spPr/>
      <dgm:t>
        <a:bodyPr/>
        <a:lstStyle/>
        <a:p>
          <a:endParaRPr lang="en-US"/>
        </a:p>
      </dgm:t>
    </dgm:pt>
    <dgm:pt modelId="{0D454BDE-DBB0-4AD4-8851-4A20F755639F}" type="pres">
      <dgm:prSet presAssocID="{9FD5B492-EF7A-4552-903A-4A1ED04ACF16}" presName="aNode" presStyleLbl="fgAcc1" presStyleIdx="0" presStyleCnt="1" custScaleX="151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1251D-F83D-47A1-8B13-74BD1E702526}" type="pres">
      <dgm:prSet presAssocID="{9FD5B492-EF7A-4552-903A-4A1ED04ACF16}" presName="aSpace" presStyleCnt="0"/>
      <dgm:spPr/>
      <dgm:t>
        <a:bodyPr/>
        <a:lstStyle/>
        <a:p>
          <a:endParaRPr lang="en-US"/>
        </a:p>
      </dgm:t>
    </dgm:pt>
  </dgm:ptLst>
  <dgm:cxnLst>
    <dgm:cxn modelId="{C7921BFF-215E-4B77-ADB0-C8CDA61CD465}" type="presOf" srcId="{9FD5B492-EF7A-4552-903A-4A1ED04ACF16}" destId="{0D454BDE-DBB0-4AD4-8851-4A20F755639F}" srcOrd="0" destOrd="0" presId="urn:microsoft.com/office/officeart/2005/8/layout/pyramid2"/>
    <dgm:cxn modelId="{06732F52-EF3B-49C6-885D-5760A297F06B}" type="presOf" srcId="{28B6F7B9-549D-4B31-85BC-D0B4B204FB3F}" destId="{738AF5C7-D7A1-44B5-BCDC-B3372FA7508C}" srcOrd="0" destOrd="0" presId="urn:microsoft.com/office/officeart/2005/8/layout/pyramid2"/>
    <dgm:cxn modelId="{641E8F0D-0716-4ECE-9083-4335F39C4676}" srcId="{28B6F7B9-549D-4B31-85BC-D0B4B204FB3F}" destId="{9FD5B492-EF7A-4552-903A-4A1ED04ACF16}" srcOrd="0" destOrd="0" parTransId="{1625AD3C-D97A-407E-A045-0BFBF56EC19C}" sibTransId="{4631BDFA-BACE-408E-A8F8-A58F65292C0E}"/>
    <dgm:cxn modelId="{D608A7D3-D2E3-4270-999D-0F19B89F46C8}" type="presParOf" srcId="{738AF5C7-D7A1-44B5-BCDC-B3372FA7508C}" destId="{E7097D90-1B08-40CC-AA7F-82F85D79F8B5}" srcOrd="0" destOrd="0" presId="urn:microsoft.com/office/officeart/2005/8/layout/pyramid2"/>
    <dgm:cxn modelId="{B955E499-6048-4732-8EA8-1BC4670FFABA}" type="presParOf" srcId="{738AF5C7-D7A1-44B5-BCDC-B3372FA7508C}" destId="{C373F003-58F2-44C1-908D-4AC1A1EFC2D7}" srcOrd="1" destOrd="0" presId="urn:microsoft.com/office/officeart/2005/8/layout/pyramid2"/>
    <dgm:cxn modelId="{5B20C834-246C-4536-9704-7CB2E72AE6D5}" type="presParOf" srcId="{C373F003-58F2-44C1-908D-4AC1A1EFC2D7}" destId="{0D454BDE-DBB0-4AD4-8851-4A20F755639F}" srcOrd="0" destOrd="0" presId="urn:microsoft.com/office/officeart/2005/8/layout/pyramid2"/>
    <dgm:cxn modelId="{709B6817-54E4-4E3E-A245-998E9DC2EBEA}" type="presParOf" srcId="{C373F003-58F2-44C1-908D-4AC1A1EFC2D7}" destId="{5441251D-F83D-47A1-8B13-74BD1E702526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97D90-1B08-40CC-AA7F-82F85D79F8B5}">
      <dsp:nvSpPr>
        <dsp:cNvPr id="0" name=""/>
        <dsp:cNvSpPr/>
      </dsp:nvSpPr>
      <dsp:spPr>
        <a:xfrm>
          <a:off x="0" y="0"/>
          <a:ext cx="4636780" cy="2971800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54BDE-DBB0-4AD4-8851-4A20F755639F}">
      <dsp:nvSpPr>
        <dsp:cNvPr id="0" name=""/>
        <dsp:cNvSpPr/>
      </dsp:nvSpPr>
      <dsp:spPr>
        <a:xfrm>
          <a:off x="2307910" y="297470"/>
          <a:ext cx="2922269" cy="211276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EVERY calorie of energy from what we eat COMES FROM PLANTS!!!</a:t>
          </a:r>
          <a:endParaRPr lang="en-US" sz="2800" kern="1200" dirty="0"/>
        </a:p>
      </dsp:txBody>
      <dsp:txXfrm>
        <a:off x="2411047" y="400607"/>
        <a:ext cx="2715995" cy="1906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371982-620D-429A-A906-7570187A7339}" type="datetime1">
              <a:rPr lang="en-US"/>
              <a:pPr>
                <a:defRPr/>
              </a:pPr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41ACD3-DA57-43CF-90EE-B3B4F4BEB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8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37DB1-0A7B-4000-9EA5-950B2A4CDBBF}" type="datetimeFigureOut">
              <a:rPr lang="en-US" smtClean="0"/>
              <a:pPr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CF805-49DE-44E2-8C96-55EF3B2B4F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google.com/url?sa=i&amp;rct=j&amp;q=&amp;esrc=s&amp;frm=1&amp;source=images&amp;cd=&amp;cad=rja&amp;docid=VZocDlXYacR0iM&amp;tbnid=vudzhuUlmIaxwM:&amp;ved=0CAUQjRw&amp;url=http://www.greenwavelength.com/maple-seeds-and-animals-exploit-the-same-trick-to-fly/&amp;ei=cXttUtrVIpHpkAfIqYH4Dw&amp;bvm=bv.55123115,d.aWc&amp;psig=AFQjCNHdXxAJLT4lTw1y840ezNsd-L_yMw&amp;ust=138299305154297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/url?sa=i&amp;rct=j&amp;q=&amp;esrc=s&amp;frm=1&amp;source=images&amp;cd=&amp;cad=rja&amp;docid=7sX6_CxAOZ0A5M&amp;tbnid=7vDHNmtOJAFniM:&amp;ved=0CAUQjRw&amp;url=http://knau.org/post/earth-notes-juniper-pollen&amp;ei=lI5tUuGbJYq4kQegtYFY&amp;bvm=bv.55123115,d.aWc&amp;psig=AFQjCNGZlELCl8MgNMXauJz6H4phZTMApQ&amp;ust=1382997996436870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w3Do1v1eDAjb8M&amp;tbnid=tl0z58m1_iazKM:&amp;ved=0CAUQjRw&amp;url=http://bauhaus1925.blogspot.com/2011_09_11_archive.html&amp;ei=nnttUu2ZPJHpkAfIqYH4Dw&amp;bvm=bv.55123115,d.aWc&amp;psig=AFQjCNHdXxAJLT4lTw1y840ezNsd-L_yMw&amp;ust=1382993051542974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20.png"/><Relationship Id="rId2" Type="http://schemas.openxmlformats.org/officeDocument/2006/relationships/hyperlink" Target="http://www.google.com/url?sa=i&amp;rct=j&amp;q=&amp;esrc=s&amp;frm=1&amp;source=images&amp;cd=&amp;cad=rja&amp;docid=7fUlwA6gP7b4IM&amp;tbnid=-dj0_ZLPYsX8LM:&amp;ved=0CAUQjRw&amp;url=http://www.gtchild.co.uk/content/index.php?option%3Dcom_content%26task%3Dview%26id%3D127%26Itemid%3D66&amp;ei=x3ptUpf4OpLQkQeb-oCQAQ&amp;bvm=bv.55123115,d.aWc&amp;psig=AFQjCNHxSgZrzaXG8Kkd7Ecvp5zlLHdHhw&amp;ust=13829928898982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VZocDlXYacR0iM&amp;tbnid=vudzhuUlmIaxwM:&amp;ved=0CAUQjRw&amp;url=http://www.greenwavelength.com/maple-seeds-and-animals-exploit-the-same-trick-to-fly/&amp;ei=cXttUtrVIpHpkAfIqYH4Dw&amp;bvm=bv.55123115,d.aWc&amp;psig=AFQjCNHdXxAJLT4lTw1y840ezNsd-L_yMw&amp;ust=1382993051542974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://www.google.com/url?sa=i&amp;rct=j&amp;q=&amp;esrc=s&amp;frm=1&amp;source=images&amp;cd=&amp;cad=rja&amp;docid=hgyZeH0JhNrnpM&amp;tbnid=zzcPV4UgfW45LM:&amp;ved=0CAUQjRw&amp;url=http://www.simple-expressions.org/2008/04/seed-dispersal.html&amp;ei=9XptUvW1LtDekQfsroHIAQ&amp;bvm=bv.55123115,d.aWc&amp;psig=AFQjCNHxSgZrzaXG8Kkd7Ecvp5zlLHdHhw&amp;ust=1382992889898226" TargetMode="External"/><Relationship Id="rId9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hyperlink" Target="http://www.google.com/url?sa=i&amp;rct=j&amp;q=&amp;esrc=s&amp;frm=1&amp;source=images&amp;cd=&amp;cad=rja&amp;docid=Ls7bQ0Sn1fRl3M&amp;tbnid=Wbq1-mq-WzTcyM:&amp;ved=0CAUQjRw&amp;url=http://ipkent.edu.my/kdcpc/pc31/Activity/Quiz.htm&amp;ei=GHxtUqHpL8GSkQf42IHgAQ&amp;bvm=bv.55123115,d.aWc&amp;psig=AFQjCNEplLo8kE65ucz01ERULNCgNUyBNA&amp;ust=13829932714398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_vbzwkKRuU736M&amp;tbnid=v6PCgtt4iPsvoM:&amp;ved=0CAUQjRw&amp;url=http://vibromama.blogspot.com/2009_06_01_archive.html&amp;ei=UX9tUpu4Oc-2kAehj4CgAg&amp;psig=AFQjCNGK-zig3qpul_WEFAP07PqzOLc4Gg&amp;ust=1382994120596095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://www.google.com/url?sa=i&amp;rct=j&amp;q=&amp;esrc=s&amp;frm=1&amp;source=images&amp;cd=&amp;cad=rja&amp;docid=_kPKO14p1-G8sM&amp;tbnid=KWQ00uR_SG6wpM:&amp;ved=0CAUQjRw&amp;url=http://science.jrank.org/kids/pages/72/ALL-ABOUT-SEEDS.html&amp;ei=unxtUpy5D8mAkQeD0YFg&amp;bvm=bv.55123115,d.aWc&amp;psig=AFQjCNEplLo8kE65ucz01ERULNCgNUyBNA&amp;ust=138299327143989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google.com/url?sa=i&amp;rct=j&amp;q=&amp;esrc=s&amp;frm=1&amp;source=images&amp;cd=&amp;cad=rja&amp;docid=LAWDx8vCzdao1M&amp;tbnid=M4t_8GGG7xzD4M:&amp;ved=0CAUQjRw&amp;url=http://seabrookeleckie.com/tag/seed-dispersal/&amp;ei=gH9tUvnwA4jNkQf6uIG4AQ&amp;bvm=bv.55123115,d.aWc&amp;psig=AFQjCNEOuV739fikKnMLh2uS0_zlT2lo9Q&amp;ust=138299416208962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hyperlink" Target="http://www.google.com/url?sa=i&amp;rct=j&amp;q=&amp;esrc=s&amp;frm=1&amp;source=images&amp;cd=&amp;cad=rja&amp;docid=PEFNVPmjvxU2oM&amp;tbnid=6ez2RnFKL5pAeM:&amp;ved=0CAUQjRw&amp;url=http://www.thedivesite.co.za/news/177/imitating-nature-lifes-genius&amp;ei=7n9tUqaOGJPxkQforoGYAg&amp;bvm=bv.55123115,d.aWc&amp;psig=AFQjCNFNOLy-WZerfLnAO8zTYIpYYNH2OQ&amp;ust=138299426166595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plantsinmotion.bio.indiana.edu/plantmotion/starthere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q3UuHlPLQU" TargetMode="External"/><Relationship Id="rId2" Type="http://schemas.openxmlformats.org/officeDocument/2006/relationships/hyperlink" Target="http://www.youtube.com/watch?v=qzILn3rWTw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hyperlink" Target="http://www.youtube.com/watch?v=tLYOBi5gaV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hyperlink" Target="http://www.google.com/url?sa=i&amp;rct=j&amp;q=&amp;esrc=s&amp;frm=1&amp;source=images&amp;cd=&amp;cad=rja&amp;docid=Qsmr1gz8ELn0WM&amp;tbnid=gIgRGb4CZpZIBM:&amp;ved=0CAUQjRw&amp;url=http://www.studyblue.com/notes/note/n/gymnosperms-and-angiosperms/deck/6648947&amp;ei=uY1tUt-sC5HpkAfIqYH4Dw&amp;bvm=bv.55123115,d.aWc&amp;psig=AFQjCNEL5IjCiTLXuwj_6yafLYJCC36zYQ&amp;ust=138299779912885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JanONRDrH4zl-M&amp;tbnid=CZ-Mk2n9wMUtNM:&amp;ved=0CAUQjRw&amp;url=http://www.allergyfree-gardening.com/allergy-plants-for-dogs.html&amp;ei=JI9tUofBBcbSkQf3yIF4&amp;bvm=bv.55123115,d.aWc&amp;psig=AFQjCNHKmg7JU79s_Wlax1eWd4omcpNb4Q&amp;ust=1382998154671624" TargetMode="External"/><Relationship Id="rId5" Type="http://schemas.openxmlformats.org/officeDocument/2006/relationships/image" Target="../media/image78.jpeg"/><Relationship Id="rId4" Type="http://schemas.openxmlformats.org/officeDocument/2006/relationships/hyperlink" Target="http://www.google.com/url?sa=i&amp;rct=j&amp;q=&amp;esrc=s&amp;frm=1&amp;source=images&amp;cd=&amp;cad=rja&amp;docid=Oy4aYe_ztf56QM&amp;tbnid=k3-aaNmSb96-WM:&amp;ved=0CAUQjRw&amp;url=http://simple.wikipedia.org/wiki/Micropaleontology&amp;ei=P45tUqlm04uQB5vbgeAP&amp;bvm=bv.55123115,d.aWc&amp;psig=AFQjCNFJT47TdZB2C98H-QPD4D3h1ZMt6A&amp;ust=138299788594074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i7kAt97XYU" TargetMode="External"/><Relationship Id="rId2" Type="http://schemas.openxmlformats.org/officeDocument/2006/relationships/hyperlink" Target="https://www.youtube.com/watch?v=-FQmAnmLZtE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887" y="631367"/>
            <a:ext cx="9753600" cy="2232025"/>
          </a:xfrm>
        </p:spPr>
        <p:txBody>
          <a:bodyPr>
            <a:noAutofit/>
          </a:bodyPr>
          <a:lstStyle/>
          <a:p>
            <a:r>
              <a:rPr lang="en-US" sz="15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 Book</a:t>
            </a:r>
            <a:endParaRPr lang="en-US" sz="15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63671684"/>
              </p:ext>
            </p:extLst>
          </p:nvPr>
        </p:nvGraphicFramePr>
        <p:xfrm>
          <a:off x="6858000" y="3810000"/>
          <a:ext cx="57150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Body Systems of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599" y="1524000"/>
            <a:ext cx="4945063" cy="3962400"/>
          </a:xfrm>
        </p:spPr>
        <p:txBody>
          <a:bodyPr>
            <a:normAutofit/>
          </a:bodyPr>
          <a:lstStyle/>
          <a:p>
            <a:r>
              <a:rPr lang="en-US" sz="2800" dirty="0"/>
              <a:t>Composed of root and shoot systems</a:t>
            </a:r>
          </a:p>
          <a:p>
            <a:endParaRPr lang="en-US" sz="2000" dirty="0"/>
          </a:p>
          <a:p>
            <a:r>
              <a:rPr lang="en-US" sz="2800" dirty="0"/>
              <a:t>Includes flowers for more efficient reproduction</a:t>
            </a:r>
          </a:p>
          <a:p>
            <a:endParaRPr lang="en-US" sz="2000" dirty="0"/>
          </a:p>
          <a:p>
            <a:r>
              <a:rPr lang="en-US" sz="2800" dirty="0"/>
              <a:t>Includes seeds and sometimes fruits for dispersal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676400" y="1447801"/>
            <a:ext cx="4514850" cy="4351337"/>
            <a:chOff x="2374106" y="1906223"/>
            <a:chExt cx="4514850" cy="4351337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3185319" y="1906223"/>
              <a:ext cx="2887662" cy="4351337"/>
              <a:chOff x="106279950" y="109322708"/>
              <a:chExt cx="4000500" cy="6109301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106683911" y="109322708"/>
                <a:ext cx="3329839" cy="6109301"/>
                <a:chOff x="106683911" y="109322708"/>
                <a:chExt cx="3329839" cy="6109301"/>
              </a:xfrm>
            </p:grpSpPr>
            <p:pic>
              <p:nvPicPr>
                <p:cNvPr id="5124" name="Picture 4"/>
                <p:cNvPicPr>
                  <a:picLocks noChangeAspect="1" noChangeArrowheads="1"/>
                </p:cNvPicPr>
                <p:nvPr/>
              </p:nvPicPr>
              <p:blipFill>
                <a:blip r:embed="rId2">
                  <a:grayscl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1" t="-61" r="9708" b="139"/>
                <a:stretch>
                  <a:fillRect/>
                </a:stretch>
              </p:blipFill>
              <p:spPr bwMode="auto">
                <a:xfrm>
                  <a:off x="106683911" y="109322708"/>
                  <a:ext cx="3328086" cy="610930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" name="Rectangle 5"/>
                <p:cNvSpPr>
                  <a:spLocks noChangeArrowheads="1"/>
                </p:cNvSpPr>
                <p:nvPr/>
              </p:nvSpPr>
              <p:spPr bwMode="auto">
                <a:xfrm>
                  <a:off x="109451775" y="109775625"/>
                  <a:ext cx="561975" cy="3714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Rectangle 6"/>
                <p:cNvSpPr>
                  <a:spLocks noChangeArrowheads="1"/>
                </p:cNvSpPr>
                <p:nvPr/>
              </p:nvSpPr>
              <p:spPr bwMode="auto">
                <a:xfrm>
                  <a:off x="108604050" y="110699550"/>
                  <a:ext cx="1095375" cy="2857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Rectangle 7"/>
                <p:cNvSpPr>
                  <a:spLocks noChangeArrowheads="1"/>
                </p:cNvSpPr>
                <p:nvPr/>
              </p:nvSpPr>
              <p:spPr bwMode="auto">
                <a:xfrm>
                  <a:off x="108375450" y="112890300"/>
                  <a:ext cx="838200" cy="3714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Rectangle 8"/>
                <p:cNvSpPr>
                  <a:spLocks noChangeArrowheads="1"/>
                </p:cNvSpPr>
                <p:nvPr/>
              </p:nvSpPr>
              <p:spPr bwMode="auto">
                <a:xfrm>
                  <a:off x="106718100" y="114985800"/>
                  <a:ext cx="1019175" cy="3714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" name="AutoShape 9"/>
              <p:cNvSpPr>
                <a:spLocks/>
              </p:cNvSpPr>
              <p:nvPr/>
            </p:nvSpPr>
            <p:spPr bwMode="auto">
              <a:xfrm>
                <a:off x="110070900" y="109327950"/>
                <a:ext cx="209550" cy="4200525"/>
              </a:xfrm>
              <a:prstGeom prst="rightBracket">
                <a:avLst>
                  <a:gd name="adj" fmla="val 167045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AutoShape 10"/>
              <p:cNvSpPr>
                <a:spLocks/>
              </p:cNvSpPr>
              <p:nvPr/>
            </p:nvSpPr>
            <p:spPr bwMode="auto">
              <a:xfrm>
                <a:off x="110070900" y="113604675"/>
                <a:ext cx="209550" cy="1809750"/>
              </a:xfrm>
              <a:prstGeom prst="rightBracket">
                <a:avLst>
                  <a:gd name="adj" fmla="val 71970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5131" name="AutoShape 11"/>
              <p:cNvCxnSpPr>
                <a:cxnSpLocks noChangeShapeType="1"/>
              </p:cNvCxnSpPr>
              <p:nvPr/>
            </p:nvCxnSpPr>
            <p:spPr bwMode="auto">
              <a:xfrm>
                <a:off x="106279950" y="109823250"/>
                <a:ext cx="1095375" cy="257175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32" name="AutoShape 12"/>
              <p:cNvCxnSpPr>
                <a:cxnSpLocks noChangeShapeType="1"/>
              </p:cNvCxnSpPr>
              <p:nvPr/>
            </p:nvCxnSpPr>
            <p:spPr bwMode="auto">
              <a:xfrm flipV="1">
                <a:off x="106365675" y="114623850"/>
                <a:ext cx="552450" cy="76200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33" name="AutoShape 13"/>
              <p:cNvCxnSpPr>
                <a:cxnSpLocks noChangeShapeType="1"/>
              </p:cNvCxnSpPr>
              <p:nvPr/>
            </p:nvCxnSpPr>
            <p:spPr bwMode="auto">
              <a:xfrm>
                <a:off x="106279950" y="112918875"/>
                <a:ext cx="1828800" cy="66675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34" name="AutoShape 14"/>
              <p:cNvCxnSpPr>
                <a:cxnSpLocks noChangeShapeType="1"/>
              </p:cNvCxnSpPr>
              <p:nvPr/>
            </p:nvCxnSpPr>
            <p:spPr bwMode="auto">
              <a:xfrm flipV="1">
                <a:off x="106422825" y="111356775"/>
                <a:ext cx="1666875" cy="466725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6146006" y="3120660"/>
              <a:ext cx="742950" cy="57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Shoot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System</a:t>
              </a: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6146006" y="5349510"/>
              <a:ext cx="742950" cy="514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Root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System</a:t>
              </a: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2374106" y="2091960"/>
              <a:ext cx="7429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Leaves</a:t>
              </a: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2488406" y="3635010"/>
              <a:ext cx="7429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Flower</a:t>
              </a: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2431256" y="4320810"/>
              <a:ext cx="7429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Stem</a:t>
              </a: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488406" y="5635260"/>
              <a:ext cx="7429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Roots</a:t>
              </a: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077200" y="168276"/>
            <a:ext cx="380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5; </a:t>
            </a:r>
            <a:r>
              <a:rPr lang="en-US" dirty="0" smtClean="0"/>
              <a:t>text </a:t>
            </a:r>
            <a:r>
              <a:rPr lang="en-US" dirty="0"/>
              <a:t>book p. 665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" y="5950803"/>
            <a:ext cx="11582400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Narrative</a:t>
            </a:r>
            <a:r>
              <a:rPr lang="en-US" sz="2400" dirty="0"/>
              <a:t>:  In what way do plant systems compare to the systems found within the human body?  Can we live without a critical system?   Can a plant survive without a critical system?</a:t>
            </a:r>
          </a:p>
        </p:txBody>
      </p:sp>
    </p:spTree>
    <p:extLst>
      <p:ext uri="{BB962C8B-B14F-4D97-AF65-F5344CB8AC3E}">
        <p14:creationId xmlns:p14="http://schemas.microsoft.com/office/powerpoint/2010/main" val="194401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School Files\SchoolPics\Plants 2012\PreAP Plant Unit (1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0972"/>
          <a:stretch>
            <a:fillRect/>
          </a:stretch>
        </p:blipFill>
        <p:spPr bwMode="auto">
          <a:xfrm>
            <a:off x="1066800" y="914400"/>
            <a:ext cx="4038600" cy="583978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28021" y="251010"/>
            <a:ext cx="351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6; </a:t>
            </a:r>
            <a:r>
              <a:rPr lang="en-US" dirty="0"/>
              <a:t>textbook page 641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300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Bryophyte Structures &amp; </a:t>
            </a:r>
            <a:r>
              <a:rPr lang="en-US" sz="2400" b="1" dirty="0" smtClean="0"/>
              <a:t>Adaptations</a:t>
            </a:r>
            <a:endParaRPr lang="en-US" sz="2400" dirty="0"/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6248400" y="1371600"/>
            <a:ext cx="5029200" cy="32004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Very small structures</a:t>
            </a:r>
          </a:p>
          <a:p>
            <a:r>
              <a:rPr lang="en-US" dirty="0">
                <a:solidFill>
                  <a:srgbClr val="0070C0"/>
                </a:solidFill>
              </a:rPr>
              <a:t>No vascular tissues</a:t>
            </a:r>
          </a:p>
          <a:p>
            <a:r>
              <a:rPr lang="en-US" dirty="0"/>
              <a:t>No seeds</a:t>
            </a:r>
          </a:p>
          <a:p>
            <a:r>
              <a:rPr lang="en-US" dirty="0"/>
              <a:t>Reproduces via spores</a:t>
            </a:r>
          </a:p>
          <a:p>
            <a:r>
              <a:rPr lang="en-US" dirty="0"/>
              <a:t>Only thrive in moist soils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3581400" cy="1143000"/>
          </a:xfrm>
        </p:spPr>
        <p:txBody>
          <a:bodyPr/>
          <a:lstStyle/>
          <a:p>
            <a:r>
              <a:rPr lang="en-US" dirty="0" smtClean="0"/>
              <a:t>Mosses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600201"/>
            <a:ext cx="6629400" cy="4876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Bryophytes have no roots or vascular tissues (veins).  </a:t>
            </a:r>
          </a:p>
          <a:p>
            <a:endParaRPr lang="en-US" dirty="0" smtClean="0"/>
          </a:p>
          <a:p>
            <a:r>
              <a:rPr lang="en-US" dirty="0" smtClean="0"/>
              <a:t>Why must bryophytes be close to water or in moist areas to survive?</a:t>
            </a:r>
          </a:p>
          <a:p>
            <a:endParaRPr lang="en-US" dirty="0" smtClean="0"/>
          </a:p>
          <a:p>
            <a:r>
              <a:rPr lang="en-US" dirty="0" smtClean="0"/>
              <a:t>If they have no roots, how do they get their water? (think about what we’ve talked about for movement of water)</a:t>
            </a:r>
            <a:endParaRPr lang="en-US" dirty="0"/>
          </a:p>
        </p:txBody>
      </p:sp>
      <p:pic>
        <p:nvPicPr>
          <p:cNvPr id="7170" name="Picture 2" descr="F:\School Files\SchoolPics\Plants 2012\PreAP Plant Unit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4343400" cy="6417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46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486400"/>
            <a:ext cx="11049000" cy="1295400"/>
          </a:xfrm>
        </p:spPr>
        <p:txBody>
          <a:bodyPr>
            <a:normAutofit/>
          </a:bodyPr>
          <a:lstStyle/>
          <a:p>
            <a:r>
              <a:rPr lang="en-US" sz="3000" dirty="0"/>
              <a:t>What advantages do fibrous roots have over tap roots?</a:t>
            </a:r>
          </a:p>
          <a:p>
            <a:r>
              <a:rPr lang="en-US" sz="3000" dirty="0"/>
              <a:t>What advantages do tap roots have over fibrous roots</a:t>
            </a:r>
            <a:r>
              <a:rPr lang="en-US" sz="3000" dirty="0" smtClean="0"/>
              <a:t>?</a:t>
            </a:r>
            <a:endParaRPr lang="en-US" dirty="0"/>
          </a:p>
        </p:txBody>
      </p:sp>
      <p:pic>
        <p:nvPicPr>
          <p:cNvPr id="39938" name="Picture 2" descr="F:\School Files\SchoolPics\Plants 2012\PreAP Plant Unit (3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8453659" cy="4267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645495" y="506968"/>
            <a:ext cx="313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7; </a:t>
            </a:r>
            <a:r>
              <a:rPr lang="en-US" dirty="0"/>
              <a:t>Txt 669-670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14159"/>
            <a:ext cx="4360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Root System Adaptations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7D61BC-A06C-4268-B149-3CE99D4C4DC4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66563" name="Picture 3" descr="carrots_IM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2514600"/>
            <a:ext cx="5642243" cy="3992563"/>
          </a:xfrm>
          <a:noFill/>
          <a:ln/>
        </p:spPr>
      </p:pic>
      <p:pic>
        <p:nvPicPr>
          <p:cNvPr id="66564" name="Picture 4" descr="240507%20figure%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743200"/>
            <a:ext cx="2514600" cy="3352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162263" y="27515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booklet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68363"/>
            <a:ext cx="6811480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Taproot – found on dicot </a:t>
            </a:r>
            <a:r>
              <a:rPr lang="en-US" sz="3200" dirty="0" smtClean="0"/>
              <a:t>angiosperms</a:t>
            </a:r>
            <a:br>
              <a:rPr lang="en-US" sz="3200" dirty="0" smtClean="0"/>
            </a:br>
            <a:endParaRPr lang="en-US" sz="3200" dirty="0"/>
          </a:p>
          <a:p>
            <a:pPr marL="515938" indent="-285750">
              <a:buFont typeface="Arial" panose="020B0604020202020204" pitchFamily="34" charset="0"/>
              <a:buChar char="•"/>
            </a:pPr>
            <a:r>
              <a:rPr lang="en-US" sz="2400" dirty="0"/>
              <a:t>one long, main root from which all others branch</a:t>
            </a:r>
          </a:p>
          <a:p>
            <a:pPr marL="515938" indent="-285750">
              <a:buFont typeface="Arial" panose="020B0604020202020204" pitchFamily="34" charset="0"/>
              <a:buChar char="•"/>
            </a:pPr>
            <a:r>
              <a:rPr lang="en-US" sz="2400" dirty="0"/>
              <a:t>good for growing toward deep water source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F09EE-B48C-4680-885C-B3B6238DB45E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67587" name="Picture 3" descr="fibrous roo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59212" y="2275682"/>
            <a:ext cx="4016375" cy="4427538"/>
          </a:xfrm>
          <a:noFill/>
          <a:ln/>
        </p:spPr>
      </p:pic>
      <p:pic>
        <p:nvPicPr>
          <p:cNvPr id="67588" name="Picture 4" descr="Fibrous_root_syst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2622551"/>
            <a:ext cx="2797175" cy="3733800"/>
          </a:xfrm>
          <a:prstGeom prst="rect">
            <a:avLst/>
          </a:prstGeom>
          <a:noFill/>
        </p:spPr>
      </p:pic>
      <p:pic>
        <p:nvPicPr>
          <p:cNvPr id="67589" name="Picture 5" descr="roo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32420"/>
            <a:ext cx="2514600" cy="22209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982200" y="20165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booklet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381000"/>
            <a:ext cx="10972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Fibrous root – found on monocot </a:t>
            </a:r>
            <a:r>
              <a:rPr lang="en-US" sz="3200" dirty="0" smtClean="0"/>
              <a:t>angiosperms</a:t>
            </a:r>
            <a:br>
              <a:rPr lang="en-US" sz="3200" dirty="0" smtClean="0"/>
            </a:br>
            <a:endParaRPr lang="en-US" sz="3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Many</a:t>
            </a:r>
            <a:r>
              <a:rPr lang="en-US" sz="2400" dirty="0"/>
              <a:t>, spreading, branching </a:t>
            </a:r>
            <a:r>
              <a:rPr lang="en-US" sz="2400" dirty="0" smtClean="0"/>
              <a:t>roots.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Good </a:t>
            </a:r>
            <a:r>
              <a:rPr lang="en-US" sz="2400" dirty="0"/>
              <a:t>for absorbing shallow </a:t>
            </a:r>
            <a:r>
              <a:rPr lang="en-US" sz="2400" dirty="0" smtClean="0"/>
              <a:t>water and </a:t>
            </a:r>
            <a:r>
              <a:rPr lang="en-US" sz="2400" dirty="0"/>
              <a:t>also good for binding soil to prevent </a:t>
            </a:r>
            <a:r>
              <a:rPr lang="en-US" sz="2400" dirty="0" smtClean="0"/>
              <a:t>erosion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6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601200" cy="944562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Fern Structures &amp; Adaptations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2286000"/>
            <a:ext cx="6096000" cy="3770375"/>
          </a:xfrm>
        </p:spPr>
        <p:txBody>
          <a:bodyPr>
            <a:normAutofit/>
          </a:bodyPr>
          <a:lstStyle/>
          <a:p>
            <a:r>
              <a:rPr lang="en-US" dirty="0" smtClean="0"/>
              <a:t>Contains vascular tissue</a:t>
            </a:r>
          </a:p>
          <a:p>
            <a:endParaRPr lang="en-US" dirty="0"/>
          </a:p>
          <a:p>
            <a:r>
              <a:rPr lang="en-US" dirty="0" smtClean="0"/>
              <a:t>Reproduce via spores…no seeds</a:t>
            </a:r>
          </a:p>
          <a:p>
            <a:endParaRPr lang="en-US" dirty="0"/>
          </a:p>
          <a:p>
            <a:r>
              <a:rPr lang="en-US" dirty="0" smtClean="0"/>
              <a:t>Must be in a wet environment to help fertilization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38200" y="1761744"/>
            <a:ext cx="3846576" cy="4410456"/>
            <a:chOff x="1752600" y="1371600"/>
            <a:chExt cx="3846576" cy="4410456"/>
          </a:xfrm>
        </p:grpSpPr>
        <p:pic>
          <p:nvPicPr>
            <p:cNvPr id="1026" name="Picture 2" descr="structure of a fer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8" t="6161" r="27148"/>
            <a:stretch/>
          </p:blipFill>
          <p:spPr bwMode="auto">
            <a:xfrm>
              <a:off x="1752600" y="1371600"/>
              <a:ext cx="3721608" cy="4410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608576" y="4980432"/>
              <a:ext cx="990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nip Single Corner Rectangle 5"/>
            <p:cNvSpPr/>
            <p:nvPr/>
          </p:nvSpPr>
          <p:spPr>
            <a:xfrm flipH="1">
              <a:off x="3944112" y="3874008"/>
              <a:ext cx="725424" cy="304800"/>
            </a:xfrm>
            <a:prstGeom prst="snip1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53400" y="377587"/>
            <a:ext cx="3664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/>
              <a:t>8</a:t>
            </a:r>
            <a:r>
              <a:rPr lang="en-US" dirty="0" smtClean="0"/>
              <a:t>; </a:t>
            </a:r>
            <a:r>
              <a:rPr lang="en-US" dirty="0"/>
              <a:t>textbook page 644 </a:t>
            </a:r>
          </a:p>
        </p:txBody>
      </p:sp>
    </p:spTree>
    <p:extLst>
      <p:ext uri="{BB962C8B-B14F-4D97-AF65-F5344CB8AC3E}">
        <p14:creationId xmlns:p14="http://schemas.microsoft.com/office/powerpoint/2010/main" val="17256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12357"/>
            <a:ext cx="7162800" cy="5372101"/>
          </a:xfrm>
        </p:spPr>
      </p:pic>
      <p:pic>
        <p:nvPicPr>
          <p:cNvPr id="1026" name="Picture 2" descr="Image result for fern so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5238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ern so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98407"/>
            <a:ext cx="3886200" cy="24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8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3179"/>
            <a:ext cx="7543800" cy="657258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Gymnosperm Reproductive Structures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11618"/>
            <a:ext cx="5181600" cy="2438399"/>
          </a:xfrm>
        </p:spPr>
        <p:txBody>
          <a:bodyPr/>
          <a:lstStyle/>
          <a:p>
            <a:r>
              <a:rPr lang="en-US" dirty="0" smtClean="0"/>
              <a:t>Gymnosperms have separate male and female gametophyte making structures (Cones)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477000" y="1219200"/>
            <a:ext cx="4801916" cy="5534890"/>
            <a:chOff x="5805355" y="1268710"/>
            <a:chExt cx="4801916" cy="5534890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6096000" y="2177512"/>
              <a:ext cx="3409950" cy="3714750"/>
              <a:chOff x="105279300" y="107660550"/>
              <a:chExt cx="3409950" cy="3714750"/>
            </a:xfrm>
          </p:grpSpPr>
          <p:pic>
            <p:nvPicPr>
              <p:cNvPr id="4099" name="Picture 3" descr="0000042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27"/>
              <a:stretch>
                <a:fillRect/>
              </a:stretch>
            </p:blipFill>
            <p:spPr bwMode="auto">
              <a:xfrm>
                <a:off x="105279300" y="107660550"/>
                <a:ext cx="3409950" cy="3714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108423075" y="110747175"/>
                <a:ext cx="257175" cy="609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05298875" y="107956350"/>
                <a:ext cx="800100" cy="6953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06137075" y="110975775"/>
                <a:ext cx="1028700" cy="2952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8386630" y="1268710"/>
              <a:ext cx="22206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Female cone </a:t>
              </a:r>
              <a:r>
                <a:rPr lang="en-US" dirty="0"/>
                <a:t>– makes the ovum that develop into seeds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05355" y="5603271"/>
              <a:ext cx="22206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Male cone </a:t>
              </a:r>
              <a:r>
                <a:rPr lang="en-US" dirty="0"/>
                <a:t>– makes the pollen that contains sperm to  fertilize the ovum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8229600" y="1524000"/>
              <a:ext cx="89510" cy="762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642711" y="4572002"/>
              <a:ext cx="1631645" cy="10708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697641" y="363179"/>
            <a:ext cx="296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/>
              <a:t>9</a:t>
            </a:r>
            <a:r>
              <a:rPr lang="en-US" dirty="0" smtClean="0"/>
              <a:t>; </a:t>
            </a:r>
            <a:r>
              <a:rPr lang="en-US" dirty="0"/>
              <a:t>Txt </a:t>
            </a:r>
            <a:r>
              <a:rPr lang="en-US" dirty="0" smtClean="0"/>
              <a:t>648-649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4" descr="http://www.greenwavelength.com/wp-content/uploads/2009/06/maple_seed2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6857" r="3368" b="15920"/>
          <a:stretch/>
        </p:blipFill>
        <p:spPr bwMode="auto">
          <a:xfrm>
            <a:off x="8534400" y="2438400"/>
            <a:ext cx="3211303" cy="15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5791200"/>
            <a:ext cx="10972800" cy="85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What structural adaptation allowed the gymnosperms to </a:t>
            </a:r>
            <a:r>
              <a:rPr lang="en-US" sz="2000" dirty="0" smtClean="0">
                <a:solidFill>
                  <a:schemeClr val="tx1"/>
                </a:solidFill>
              </a:rPr>
              <a:t>proliferate (spread across the land)?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[use the images to give you an idea]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Image result for pine cones on 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69977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3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1981200" y="1371600"/>
            <a:ext cx="8229600" cy="1143000"/>
          </a:xfrm>
        </p:spPr>
        <p:txBody>
          <a:bodyPr/>
          <a:lstStyle/>
          <a:p>
            <a:r>
              <a:rPr lang="en-US" sz="4000" dirty="0"/>
              <a:t>What plants need to survive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838200" y="2667001"/>
            <a:ext cx="10668000" cy="34591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Sunlight for photosynthesis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Water and minerals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Gas exchange </a:t>
            </a:r>
            <a:r>
              <a:rPr lang="en-US" sz="2800" dirty="0"/>
              <a:t>(CO</a:t>
            </a:r>
            <a:r>
              <a:rPr lang="en-US" sz="2800" baseline="-25000" dirty="0"/>
              <a:t>2</a:t>
            </a:r>
            <a:r>
              <a:rPr lang="en-US" sz="2800" dirty="0"/>
              <a:t> absorption &amp; release of O</a:t>
            </a:r>
            <a:r>
              <a:rPr lang="en-US" sz="2800" baseline="-25000" dirty="0"/>
              <a:t>2</a:t>
            </a:r>
            <a:r>
              <a:rPr lang="en-US" sz="2800" dirty="0"/>
              <a:t>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Optimal temperatures </a:t>
            </a:r>
            <a:r>
              <a:rPr lang="en-US" sz="2800" dirty="0"/>
              <a:t>(affects metabolic rate &amp; enzymes)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3810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Copy this onto the front cover of your booklet within the circle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731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Gymnosperm Structures &amp; </a:t>
            </a:r>
            <a:r>
              <a:rPr lang="en-US" dirty="0" smtClean="0"/>
              <a:t>Adaptations</a:t>
            </a: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09600" y="2362200"/>
            <a:ext cx="11049000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Gymnosperms are the first seed bearing plants.</a:t>
            </a:r>
          </a:p>
          <a:p>
            <a:endParaRPr lang="en-US" dirty="0"/>
          </a:p>
          <a:p>
            <a:r>
              <a:rPr lang="en-US" dirty="0" smtClean="0"/>
              <a:t>They reproduce using pollen and ovum</a:t>
            </a:r>
          </a:p>
          <a:p>
            <a:endParaRPr lang="en-US" dirty="0"/>
          </a:p>
          <a:p>
            <a:r>
              <a:rPr lang="en-US" dirty="0" smtClean="0"/>
              <a:t>Pollen is the male gametophyte (similar to sperm in animals but is carried by wind)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52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l"/>
            <a:r>
              <a:rPr lang="en-US" dirty="0" smtClean="0"/>
              <a:t>Gymnosperms are wind pollinated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1"/>
            <a:ext cx="5867400" cy="5333999"/>
          </a:xfrm>
        </p:spPr>
        <p:txBody>
          <a:bodyPr>
            <a:noAutofit/>
          </a:bodyPr>
          <a:lstStyle/>
          <a:p>
            <a:r>
              <a:rPr lang="en-US" sz="2800" dirty="0" smtClean="0"/>
              <a:t>This is how gymnosperms release pollen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Hypothesize as to the advantage producing such huge numbers of pollen grains…..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/>
              <a:t>Most of it ends up missing female structures</a:t>
            </a:r>
          </a:p>
          <a:p>
            <a:r>
              <a:rPr lang="en-US" sz="2800" i="1" dirty="0" smtClean="0"/>
              <a:t>Why would this reproductive tactic be less useful as new, more efficient plants evolved?</a:t>
            </a:r>
            <a:endParaRPr lang="en-US" sz="2800" i="1" dirty="0"/>
          </a:p>
        </p:txBody>
      </p:sp>
      <p:pic>
        <p:nvPicPr>
          <p:cNvPr id="3074" name="Picture 2" descr="http://mediad.publicbroadcasting.net/p/knau/files/201111/3432849-118395527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40938"/>
            <a:ext cx="5181600" cy="344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34400" y="304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Not in book</a:t>
            </a:r>
          </a:p>
        </p:txBody>
      </p:sp>
    </p:spTree>
    <p:extLst>
      <p:ext uri="{BB962C8B-B14F-4D97-AF65-F5344CB8AC3E}">
        <p14:creationId xmlns:p14="http://schemas.microsoft.com/office/powerpoint/2010/main" val="378073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School Files\SchoolPics\Plants 2012\PreAP Plant Unit (3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15660"/>
            <a:ext cx="8001000" cy="66423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96400" y="304800"/>
            <a:ext cx="259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10; </a:t>
            </a:r>
            <a:r>
              <a:rPr lang="en-US" dirty="0"/>
              <a:t>Txt 666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5257800"/>
            <a:ext cx="4958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Vascular Tissue Xylem &amp; Phloem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066800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Xylem cells are arranged like a bunch of straws.</a:t>
            </a:r>
          </a:p>
        </p:txBody>
      </p:sp>
      <p:pic>
        <p:nvPicPr>
          <p:cNvPr id="22531" name="Picture 3" descr="wood1 SE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2824162"/>
            <a:ext cx="4114800" cy="3652838"/>
          </a:xfrm>
          <a:noFill/>
          <a:ln w="38100">
            <a:solidFill>
              <a:srgbClr val="000000"/>
            </a:solidFill>
          </a:ln>
        </p:spPr>
      </p:pic>
      <p:pic>
        <p:nvPicPr>
          <p:cNvPr id="22532" name="Picture 4" descr="straw bun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18264" y="2824162"/>
            <a:ext cx="3792537" cy="3652838"/>
          </a:xfrm>
          <a:noFill/>
          <a:ln w="28575"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210801" y="45168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booklet</a:t>
            </a:r>
          </a:p>
        </p:txBody>
      </p:sp>
    </p:spTree>
    <p:extLst>
      <p:ext uri="{BB962C8B-B14F-4D97-AF65-F5344CB8AC3E}">
        <p14:creationId xmlns:p14="http://schemas.microsoft.com/office/powerpoint/2010/main" val="6594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School Files\SchoolPics\Plants 2012\PreAP Plant Unit (5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4857750" cy="6110825"/>
          </a:xfrm>
          <a:prstGeom prst="rect">
            <a:avLst/>
          </a:prstGeom>
          <a:noFill/>
        </p:spPr>
      </p:pic>
      <p:pic>
        <p:nvPicPr>
          <p:cNvPr id="5" name="Picture 2" descr="F:\School Files\SchoolPics\Plants 2012\Copy of PreAP Plant Unit (56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209" y="2895600"/>
            <a:ext cx="6172200" cy="230765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33438" y="404380"/>
            <a:ext cx="267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11</a:t>
            </a:r>
            <a:r>
              <a:rPr lang="en-US" dirty="0" smtClean="0"/>
              <a:t>; </a:t>
            </a:r>
            <a:r>
              <a:rPr lang="en-US" dirty="0"/>
              <a:t>Txt 687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9245" y="256528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Movement of Materials through Vascular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000" y="833728"/>
            <a:ext cx="7467600" cy="5419953"/>
            <a:chOff x="381000" y="833728"/>
            <a:chExt cx="7467600" cy="5419953"/>
          </a:xfrm>
        </p:grpSpPr>
        <p:pic>
          <p:nvPicPr>
            <p:cNvPr id="37890" name="Picture 2" descr="F:\School Files\SchoolPics\Plants 2012\PreAP Plant Unit (39).jpg"/>
            <p:cNvPicPr>
              <a:picLocks noChangeAspect="1" noChangeArrowheads="1"/>
            </p:cNvPicPr>
            <p:nvPr/>
          </p:nvPicPr>
          <p:blipFill>
            <a:blip r:embed="rId2" cstate="print"/>
            <a:srcRect r="2901" b="38136"/>
            <a:stretch>
              <a:fillRect/>
            </a:stretch>
          </p:blipFill>
          <p:spPr bwMode="auto">
            <a:xfrm>
              <a:off x="381000" y="833728"/>
              <a:ext cx="7239000" cy="533400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5029200" y="5491681"/>
              <a:ext cx="28194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2" descr="F:\School Files\SchoolPics\Plants 2012\PreAP Plant Unit (39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6459" t="53876"/>
          <a:stretch>
            <a:fillRect/>
          </a:stretch>
        </p:blipFill>
        <p:spPr bwMode="auto">
          <a:xfrm>
            <a:off x="7848600" y="1394024"/>
            <a:ext cx="3457051" cy="409765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001000" y="464396"/>
            <a:ext cx="380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12; </a:t>
            </a:r>
            <a:r>
              <a:rPr lang="en-US" dirty="0"/>
              <a:t>Textbook p. 670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273432"/>
            <a:ext cx="5826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Root Adaptations and Meristem Tissue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2600" y="6051977"/>
            <a:ext cx="60960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 what zone do we see that cells are differentiating?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9"/>
          <a:stretch/>
        </p:blipFill>
        <p:spPr bwMode="auto">
          <a:xfrm>
            <a:off x="457200" y="1534550"/>
            <a:ext cx="8486775" cy="431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324298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Movement of water into plant tissues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2555" y="353202"/>
            <a:ext cx="252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13; </a:t>
            </a:r>
            <a:r>
              <a:rPr lang="en-US" dirty="0"/>
              <a:t>Txt 672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400" y="5933663"/>
            <a:ext cx="6096000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How does the adaptation of root hairs help the plant to take up water?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School Files\SchoolPics\Plants 2012\PreAP Plant Unit (5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284"/>
            <a:ext cx="8077200" cy="67247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067800" y="304800"/>
            <a:ext cx="267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14; </a:t>
            </a:r>
            <a:r>
              <a:rPr lang="en-US" dirty="0"/>
              <a:t>Txt 681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6755" y="4648200"/>
            <a:ext cx="479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Leaf Layers  &amp; Structures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801" y="5867400"/>
            <a:ext cx="8007408" cy="76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Why do you suppose that a modern leaf structure (tight column cells on the top layer and spongy air space on the bottom layer) help plants be successful?</a:t>
            </a:r>
          </a:p>
        </p:txBody>
      </p:sp>
    </p:spTree>
    <p:extLst>
      <p:ext uri="{BB962C8B-B14F-4D97-AF65-F5344CB8AC3E}">
        <p14:creationId xmlns:p14="http://schemas.microsoft.com/office/powerpoint/2010/main" val="37937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School Files\SchoolPics\Plants 2012\PreAP Plant Unit (51).jpg"/>
          <p:cNvPicPr>
            <a:picLocks noChangeAspect="1" noChangeArrowheads="1"/>
          </p:cNvPicPr>
          <p:nvPr/>
        </p:nvPicPr>
        <p:blipFill rotWithShape="1">
          <a:blip r:embed="rId2" cstate="print"/>
          <a:srcRect b="20000"/>
          <a:stretch/>
        </p:blipFill>
        <p:spPr bwMode="auto">
          <a:xfrm>
            <a:off x="2057400" y="1123218"/>
            <a:ext cx="8586880" cy="3657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96400" y="304800"/>
            <a:ext cx="259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15; </a:t>
            </a:r>
            <a:r>
              <a:rPr lang="en-US" dirty="0"/>
              <a:t>Txt 682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3979" y="196841"/>
            <a:ext cx="5391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Guard Cells &amp; Stomata – Stoma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5004375"/>
            <a:ext cx="10134600" cy="1676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Why do plants open their stomata?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Why do plants close their stomata?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When a plant closes their stomata, what is the negative consequence?</a:t>
            </a:r>
          </a:p>
        </p:txBody>
      </p:sp>
    </p:spTree>
    <p:extLst>
      <p:ext uri="{BB962C8B-B14F-4D97-AF65-F5344CB8AC3E}">
        <p14:creationId xmlns:p14="http://schemas.microsoft.com/office/powerpoint/2010/main" val="14517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School Files\SchoolPics\Plants 2012\PreAP Plant Unit (6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914400"/>
            <a:ext cx="6400800" cy="57957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601200" y="29992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booklet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69850"/>
            <a:ext cx="4724400" cy="6042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Understanding	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9"/>
          <a:stretch>
            <a:fillRect/>
          </a:stretch>
        </p:blipFill>
        <p:spPr bwMode="auto">
          <a:xfrm>
            <a:off x="1752601" y="185183"/>
            <a:ext cx="948993" cy="64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1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Tx/>
              <a:buAutoNum type="arabicPeriod"/>
            </a:pPr>
            <a:r>
              <a:rPr lang="en-US" dirty="0" smtClean="0"/>
              <a:t>Use the diagram that will follow to label and color a plant cell diagram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Using COLOR PENCIL ONLY, shade in the diagram with appropriate colors.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Neatness counts in your grade</a:t>
            </a:r>
          </a:p>
          <a:p>
            <a:pPr marL="514350" indent="-514350">
              <a:buFontTx/>
              <a:buAutoNum type="arabicPeriod"/>
            </a:pPr>
            <a:r>
              <a:rPr lang="en-US" dirty="0" smtClean="0"/>
              <a:t>Write a complete narrative for the illustration explaining why the cell is so complex (There is an </a:t>
            </a:r>
            <a:r>
              <a:rPr lang="en-US" dirty="0"/>
              <a:t>example on the next </a:t>
            </a:r>
            <a:r>
              <a:rPr lang="en-US" dirty="0" smtClean="0"/>
              <a:t>slide that you may use to teach you how to write a good page narrative for the rest of the plant book)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1" y="77899"/>
            <a:ext cx="2749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Booklet page 2; </a:t>
            </a:r>
          </a:p>
          <a:p>
            <a:pPr algn="ctr"/>
            <a:r>
              <a:rPr lang="en-US" dirty="0"/>
              <a:t>textbook page 206-207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Stomata under the scope</a:t>
            </a:r>
            <a:endParaRPr lang="en-US" dirty="0"/>
          </a:p>
        </p:txBody>
      </p:sp>
      <p:pic>
        <p:nvPicPr>
          <p:cNvPr id="2050" name="Picture 2" descr="Image result for open stomata under microsc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591279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wandering jew stom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10556"/>
            <a:ext cx="5377950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chool Files\SchoolPics\Plants 2012\Copy of PreAP Plant Unit (51).jpg"/>
          <p:cNvPicPr>
            <a:picLocks noChangeAspect="1" noChangeArrowheads="1"/>
          </p:cNvPicPr>
          <p:nvPr/>
        </p:nvPicPr>
        <p:blipFill>
          <a:blip r:embed="rId2" cstate="print"/>
          <a:srcRect b="55791"/>
          <a:stretch>
            <a:fillRect/>
          </a:stretch>
        </p:blipFill>
        <p:spPr bwMode="auto">
          <a:xfrm>
            <a:off x="6553200" y="1905000"/>
            <a:ext cx="4148666" cy="3733800"/>
          </a:xfrm>
          <a:prstGeom prst="rect">
            <a:avLst/>
          </a:prstGeom>
          <a:noFill/>
        </p:spPr>
      </p:pic>
      <p:pic>
        <p:nvPicPr>
          <p:cNvPr id="5" name="Picture 2" descr="F:\School Files\SchoolPics\Plants 2012\Copy of PreAP Plant Unit (5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3774"/>
          <a:stretch>
            <a:fillRect/>
          </a:stretch>
        </p:blipFill>
        <p:spPr bwMode="auto">
          <a:xfrm>
            <a:off x="609600" y="1219200"/>
            <a:ext cx="4791710" cy="5486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763000" y="76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booklet</a:t>
            </a:r>
          </a:p>
        </p:txBody>
      </p:sp>
    </p:spTree>
    <p:extLst>
      <p:ext uri="{BB962C8B-B14F-4D97-AF65-F5344CB8AC3E}">
        <p14:creationId xmlns:p14="http://schemas.microsoft.com/office/powerpoint/2010/main" val="6988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4008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Leaf </a:t>
            </a:r>
            <a:r>
              <a:rPr lang="en-US" dirty="0" smtClean="0"/>
              <a:t>Adaptations</a:t>
            </a:r>
            <a:endParaRPr lang="en-US" dirty="0"/>
          </a:p>
        </p:txBody>
      </p:sp>
      <p:pic>
        <p:nvPicPr>
          <p:cNvPr id="5122" name="Picture 2" descr="Opuntia_fragili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2403595"/>
            <a:ext cx="1517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fig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9"/>
          <a:stretch>
            <a:fillRect/>
          </a:stretch>
        </p:blipFill>
        <p:spPr bwMode="auto">
          <a:xfrm>
            <a:off x="1562100" y="4495800"/>
            <a:ext cx="2857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914400" y="1597025"/>
            <a:ext cx="2862263" cy="1908175"/>
            <a:chOff x="106641375" y="109470300"/>
            <a:chExt cx="2862263" cy="1908175"/>
          </a:xfrm>
        </p:grpSpPr>
        <p:pic>
          <p:nvPicPr>
            <p:cNvPr id="5125" name="Picture 5" descr="Medium scale diagram of leaf internal anatom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41375" y="109470300"/>
              <a:ext cx="2862263" cy="190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08912991" y="109718061"/>
              <a:ext cx="318053" cy="1490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86015" y="1656091"/>
            <a:ext cx="3551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Trichomes</a:t>
            </a:r>
            <a:r>
              <a:rPr lang="en-US" dirty="0"/>
              <a:t> – multiple purposes</a:t>
            </a:r>
            <a:br>
              <a:rPr lang="en-US" dirty="0"/>
            </a:br>
            <a:r>
              <a:rPr lang="en-US" dirty="0"/>
              <a:t>           such as: help to trap moisture</a:t>
            </a:r>
            <a:br>
              <a:rPr lang="en-US" dirty="0"/>
            </a:br>
            <a:r>
              <a:rPr lang="en-US" dirty="0"/>
              <a:t>           around the leave surface, </a:t>
            </a:r>
            <a:br>
              <a:rPr lang="en-US" dirty="0"/>
            </a:br>
            <a:r>
              <a:rPr lang="en-US" dirty="0"/>
              <a:t>           ward off predators,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6750" y="3077528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Spines</a:t>
            </a:r>
            <a:r>
              <a:rPr lang="en-US" dirty="0"/>
              <a:t> – modified leaves to protect instead of photosynthesize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5145784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Needles</a:t>
            </a:r>
            <a:r>
              <a:rPr lang="en-US" dirty="0"/>
              <a:t> – small compact leaves that can resist very cold weather and stay green all year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45625" y="22968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19; Txt 684</a:t>
            </a:r>
          </a:p>
        </p:txBody>
      </p:sp>
    </p:spTree>
    <p:extLst>
      <p:ext uri="{BB962C8B-B14F-4D97-AF65-F5344CB8AC3E}">
        <p14:creationId xmlns:p14="http://schemas.microsoft.com/office/powerpoint/2010/main" val="202661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2362200"/>
            <a:ext cx="47244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Parts of a typical COMPLETE flower.</a:t>
            </a:r>
            <a:endParaRPr lang="en-US" dirty="0"/>
          </a:p>
        </p:txBody>
      </p:sp>
      <p:pic>
        <p:nvPicPr>
          <p:cNvPr id="29698" name="Picture 2" descr="F:\School Files\SchoolPics\Plants 2012\PreAP Plant Unit (66).jpg"/>
          <p:cNvPicPr>
            <a:picLocks noChangeAspect="1" noChangeArrowheads="1"/>
          </p:cNvPicPr>
          <p:nvPr/>
        </p:nvPicPr>
        <p:blipFill rotWithShape="1">
          <a:blip r:embed="rId2" cstate="print"/>
          <a:srcRect l="7812" b="25756"/>
          <a:stretch/>
        </p:blipFill>
        <p:spPr bwMode="auto">
          <a:xfrm>
            <a:off x="838200" y="447984"/>
            <a:ext cx="5334000" cy="60572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772401" y="77898"/>
            <a:ext cx="2597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17</a:t>
            </a:r>
            <a:r>
              <a:rPr lang="en-US" dirty="0" smtClean="0"/>
              <a:t>; </a:t>
            </a:r>
            <a:r>
              <a:rPr lang="en-US" dirty="0"/>
              <a:t>Txt 696</a:t>
            </a:r>
          </a:p>
        </p:txBody>
      </p:sp>
      <p:pic>
        <p:nvPicPr>
          <p:cNvPr id="5" name="Picture 2" descr="F:\School Files\SchoolPics\Plants 2012\PreAP Plant Unit (66).jpg"/>
          <p:cNvPicPr>
            <a:picLocks noChangeAspect="1" noChangeArrowheads="1"/>
          </p:cNvPicPr>
          <p:nvPr/>
        </p:nvPicPr>
        <p:blipFill rotWithShape="1">
          <a:blip r:embed="rId2" cstate="print"/>
          <a:srcRect l="7812" t="73679"/>
          <a:stretch/>
        </p:blipFill>
        <p:spPr bwMode="auto">
          <a:xfrm>
            <a:off x="7239000" y="4394111"/>
            <a:ext cx="4495800" cy="220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0"/>
            <a:ext cx="9524999" cy="1143000"/>
          </a:xfrm>
        </p:spPr>
        <p:txBody>
          <a:bodyPr/>
          <a:lstStyle/>
          <a:p>
            <a:r>
              <a:rPr lang="en-US" dirty="0" smtClean="0"/>
              <a:t>Flower Lab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9696" y="308467"/>
            <a:ext cx="5546722" cy="736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75561" y="4343400"/>
            <a:ext cx="8002925" cy="0"/>
          </a:xfrm>
          <a:prstGeom prst="line">
            <a:avLst/>
          </a:prstGeom>
          <a:ln w="76200">
            <a:solidFill>
              <a:srgbClr val="CE3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75561" y="2667000"/>
            <a:ext cx="8002925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s://upload.wikimedia.org/wikipedia/commons/thumb/b/b7/Mars_symbol.svg/2000px-Mars_symbo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064940"/>
            <a:ext cx="821260" cy="82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male Symbol 2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8" y="5164717"/>
            <a:ext cx="502650" cy="8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15200" y="316468"/>
            <a:ext cx="456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18-19, Dissection </a:t>
            </a:r>
            <a:r>
              <a:rPr lang="en-US" dirty="0" smtClean="0"/>
              <a:t>done in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 Dispersal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Types of Seed Dispersal:</a:t>
            </a:r>
          </a:p>
          <a:p>
            <a:endParaRPr lang="en-US" dirty="0"/>
          </a:p>
          <a:p>
            <a:r>
              <a:rPr lang="en-US" dirty="0" smtClean="0"/>
              <a:t>Wind Dispersal</a:t>
            </a:r>
          </a:p>
          <a:p>
            <a:r>
              <a:rPr lang="en-US" dirty="0" smtClean="0"/>
              <a:t>Water Dispersal</a:t>
            </a:r>
          </a:p>
          <a:p>
            <a:r>
              <a:rPr lang="en-US" dirty="0" smtClean="0"/>
              <a:t>Animal External (burrs)</a:t>
            </a:r>
          </a:p>
          <a:p>
            <a:r>
              <a:rPr lang="en-US" dirty="0" smtClean="0"/>
              <a:t>Animal Internal (fruits)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91600" y="37175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20; </a:t>
            </a:r>
            <a:r>
              <a:rPr lang="en-US" dirty="0"/>
              <a:t>Txt 705</a:t>
            </a:r>
          </a:p>
        </p:txBody>
      </p:sp>
    </p:spTree>
    <p:extLst>
      <p:ext uri="{BB962C8B-B14F-4D97-AF65-F5344CB8AC3E}">
        <p14:creationId xmlns:p14="http://schemas.microsoft.com/office/powerpoint/2010/main" val="1928911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688" y="274638"/>
            <a:ext cx="7604912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Seed Dispersal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7023100" y="2635250"/>
            <a:ext cx="5486400" cy="45466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4688" y="1219201"/>
            <a:ext cx="109577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Wind dispersal – adaptations on seed to be moved by wind or air currents</a:t>
            </a:r>
          </a:p>
          <a:p>
            <a:endParaRPr lang="en-US" sz="3200" dirty="0"/>
          </a:p>
          <a:p>
            <a:r>
              <a:rPr lang="en-US" sz="3200" dirty="0"/>
              <a:t>Ex: dandelion seeds, maple seeds, evergreen seeds</a:t>
            </a:r>
          </a:p>
        </p:txBody>
      </p:sp>
      <p:pic>
        <p:nvPicPr>
          <p:cNvPr id="7172" name="Picture 4" descr="http://www.gtchild.co.uk/content/images/stories/green_plants/dandelion_se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3886200"/>
            <a:ext cx="214312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parkleberrysprings.com/v-web/b2/images/pappusseed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11" y="4989513"/>
            <a:ext cx="2509838" cy="176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data:image/jpeg;base64,/9j/4AAQSkZJRgABAQAAAQABAAD/2wCEAAkGBxQTEhUUExMWFhUWFxoXGBgYFxceGhkaFx0aFxgaHBwbHSggGBolHBgYITEhJiorLi4uHB8zODMsNygtLisBCgoKDg0OGhAQGiwkHCQsLCwsLCwsLCwsLCwsLCwsLCwsLCwsLCwsLCwsLCwsLCwsLCwsLDQsLCwsLCwsLCwsLP/AABEIALcBFAMBIgACEQEDEQH/xAAbAAACAwEBAQAAAAAAAAAAAAACAwABBAUGB//EADwQAAECBAMGBAUDAwMEAwAAAAECEQADITFBUWEEEnGBkfAFIqGxE8HR4fEGMkJSYpIUcoIjM1OiFXOy/8QAGAEBAQEBAQAAAAAAAAAAAAAAAAECAwT/xAAiEQEBAAICAwABBQAAAAAAAAAAAQIREiEDMUFRBBMUImH/2gAMAwEAAhEDEQA/APdJUUmjitLYd5RJ00Jqxr7w2WwcB/8AlWvShiVNCKGpLHDKPJp6hJmlTUGjBw0K+Gd7Q1pSvWGIOW8B7dINnsQ5EBQcWrpl3WNMpVeA74wspYMW0iGYBcBj31gNCDbL1iXOXv8AeFpRvBwepw7xh0sAY4YWOmkVFpYakQQU8UoZtApVfr+IB5Xn1gVL+sCFP39YJJxgpa0k5RAmtYsKI9e9IorB4Y48YBjmgt3nCeNBhhDB09qQJU/59gYuxDU2B5RN2tOf4it/utLwaF9iIigTbDGtTFqAwbjBFvpENK05xQkAtArFLcva8OWa1pSIlX5gFB3rfi0RL5HvL6w1JEDvl6t69YBa75d9iJU0ApxglvjXj3eKQaUAvgYCmwdtGHzpBMzE9IF3dsOPrrCQGNMMogYuj5Pz+8LB5ewbEww5694xScy2gFdIopR0+n5ilL4tyw4RJhJw74wC1tkBzv8AOJQRTiH1qzwlcskcDb6xFJxc96xS04vQ1pAZZs8gsGbn9YkaQsigPRj7xIdJqlSy5Z+rP7xqll8+ePOkY0CxNtaNjD5CtW5U+fqYkaps0N70p+YFhUY4v6QtZrSulfb3hqPX0zs+EVBTgc8qW/MLQXNvbGJMVjhmKwUpRoWpwtGarTJOL1NLRaCf2uBjZmgd/hy+8R8zzEaQYURFJU13iLY4c271gVkt3ziBhVfv3glnVoQpVKQSWPXOv4goiHF+ef0grWOkVK175xSlCAikk3PQA8Ih9faBWofL7dYhOXWIqfDA7+t4MEH6Y1gbVq+Z7rwiLUXpFQ0kDHvjAqOLuRm3SAC2uBWLEzgOXdIpoRVcfiLQl7fOFkZX7yiKmWFeJgi3zBbHRqUMQmwvxpCzQUvl7wBLm1MXp7xFHv2ArpBmY/Hjh7QlfPp7Ywcpb4jme/nAMXoPUaXhZl41cdjlFrXTDv3gFrf5dvAEsfkvXV/lFL7OMAT2T3SBUpm9vvFFiY1usAo0v8j9IiVAnl3yhaiQWrQVb7i0QRROIeCC2La5MxwhL5gaRaF0zOP3cwFr3nseUSLQstQHoqJAYlTBq5NsfSGoVR3atmf8RnCa2zqT1EaSl6+5jKnSl/0mrWetPtAKnPYs2l+sDIVSznhBN1zbH5RpBJFvNThWNBBwV7dvCyGFOjW5ZQwO9GFcGtri7RBcqXi75/OGmmPAZcoWJgfPg8Ra6Oepi/BN4dvDEFw2HtCkL0Ixbv3i0Q2GKqSBhTrlFDiXfnw4QJPM++sE+JYYXgq1K6esRRJzgEnHExcpWnfzibVe6aX0r8oNaMWpm3pClTMh7xaFHD5U0yhuGl7+8/XvKKlrb8xW4+XCLuMuXPpE2ul/EtkYreNMH51ty4RYlipp8+kCoA2uO2hs0oVNHLZ05NDAcxwDmFBjwt9tR9YMooMOtYSmgKpT0f7xRmZgF8MfxeC3tTzx9IEk9itaxdpoKjSr8H6YQfxd0X1oflCjY1raGEVca0Lg+kNmhKU9SO/lFPSjgZ+kJWW+7V6QIm5dcYIdvkO+bP8AnGElZL0N78c3iJIdy9KHLjqYUpQNKtVu8tYqGqrajdaRcywFC+VPlAOKOSlsW9oilahrBwfa0BZSWcZsxZ4Wp3oxbp+YJSq4ijcsnaEFINm7qItFq2gigD/8j9REhSU5mugT9YkQ0iA1QWzGP4ggSfzeAKaCw76wwMKPfCsZD5UzD3MMlm40/J0hKXrUaYUhiKUavfbxQ6UQ2rGCdhwvElYgHkL+pjTK2SYWbcSP7ioq9Gh3fTfHXsi+GFPvFFOZHfyjavYpuHwycX3h0IeEbSFIHmlK4pZQ6UPpC42HVJSGOP3i9+la61aMq/E5T/8AcA0LghtMOcMTt8o4qVluJUr2pELjo5L1vE3n48458/xLdLJQonIqD/4ywo9WjMvxcp/dup4kB+TqWf8AERLelmLtoGjaN20RSeWFS0cA+OuSwWeCFJHIzFJB/wAYyTvGyaJv/wDYSf8AGSkD1jncq6TGPW7pu4AfE06wH+ol/wDkS+hB9o8TtG07QS4RM/4yZY9ZhURAhO0m8mcRrP3R/wCgEZ5VrhHt07Qj+r0V9IqZt8kM6wOZ+keEVsq7nZkqzJWtbf8Av8o6Wz7BMKQoS5SUZpQVDn53HCM3NrhHoz4rs/8A5gOfZhifEtnNN8NxTHFRsy6AfBI1TMB5OpzyjQnZwR5pUtX9yC/JnB94zzpcI66Nr2f+s+n0g0zJKnZZHEGOKjw5LbyZKFgYJmKCg13SoPBr2bZWebK+GM1MU/5Co9I1M6xcJ/rsqlIv8VI9PWKVsz2KSwwUDGLZvB5K6y10/smr+Sj6wvaP00X8s1YP9wlqHUpf1je8mP671tsOzqFgzZX9ISsMagxzVeG7UhghbnDzKHJllQipe37Wmikb5GFH9GpqxiTyX7GuH4rWpYenffOD3jalOHbxz1fqmUKTpUyWRchLgcQKtxTGzw6ds20B5G0IUf6TQx1xu/Tnljr2l6VtxH4iSGzFHfOnGkOnbGtF0sNBQ6v+IQtGRFv292MaYRZtncWYcoBCcaO+PdIFSwSDyAcvpWKWDW4PEn3ioZNW1D7/ACvC0nQ8hTnCirAkO3TnhwgdTTq8UGqa1OneESM8wqBqCTmKP6RIIfvvflQfkQUxeAF4EEEO3K1tX9ISub5vk3oMYyrUlQzPLpjhFiYzCu8qgIYtjvZUwfSE/Eq1LsQO+dY5+1+Jbq1JAAKfKa6b1OLiI6eObr1vh60iiX1JuTmczHVSsiPI+D+IAB1Y344DjHT2jxJjUtS3dBzifuSO2fhtruonvV2hU3a90VfvG8eaneNbr7lDxqeLhmjOfFiQTMB3h0bWwBw5R0x8svTH8ezuu1tE2Uu6d45lApzaPOeJJK1KTvkgNVZ8gBoAAP3F86aGC2nxoAKJUQGpkScKUaPPSvFRNmJ3SpIBYU5u2HPLWN5TpzysnTo+MTXVuBe+kABglSj0dh6RmTLmAMmWtI1XKl//AJdR6x2dl8PQxK0ndVV5kzcfUJuebRrXsEkAHdlJexKSRxcERx9RudvPyNmJ8wkoULOQVnqVuekdjZZajQbgOXwyn1SQY6iPBt8ODJIw3UqHqFwE/wALmpFAlVP6ySBoVJf1jllMnSZY+g/6dSPMZSnFyiao04Kb3h0uWk2JCjXdmIHozH1MJ2MmXffDUKVKLVxd6e2ojqLlhQG8C1wcRlXBs4xC3TKZCk2lyxkXWfQCEISJcwlXl3v5JKt0nJSVUB1tG5MxSKKdScx+8NmP5DUV4xW0qlrSS4Id3z0a7w4z4m0OzpNKB7pYebg9AdITO2JDWS39TB0/7h84T8Tc8pqkh0qwAwSrLRWFjGmTOKqEsQ3FjngofWEkpdxj+GUr3WUXGFxkQbjQ2gJq1/8AbWamqVFPlmDI5L94dt2zkeQpLJ8yAD6DhcQGzThNTuKAKiCUg0ci4rbOLx10u99sifDpZLgMWuCUqHTEVEdPZzMDI+JvFvJvH9zXSSKhQa46QlJUCAoUJZKyxfAIVrhvdY1GXRj5WqDiD9ReMa1V3tq2Pago7qklKh/EkPxBxGo5xPENnC2Cgol7i6Xxe4jKJAnpG/8AuFi1XF/xFbPtJSfhhnAcgvTDeGY0jUy679OfHvcZZuzv5VgKUm5IqRgoE21wjjbb+lJExW8lBQslwUUfhkcxgY9VtjKTvMQtOIw7vrGZCCRoWJIqHzAyIiXcvTcu528tI27bdiYFXx5P9znQhzVKhkaR3Nn2+XPBMtrOU2UM2zGftG6aAp93d3iPOhVlNR+dt7rHldt2YyZm/K3gDXdF6XAzKT1ELllO4TGV2QgmoI5Y9cNYXMVdm5fmkD4VNE9hRKzVrJWLFSf6VZpg9olFB3SMb48qMDHfDPccc8dVnKTxH0gQW8zXFMa/KLKc2bj976CB36Y8APvHRzWCDdL6lBiRmmzgD+7B79tEi6RpTMH8uoHYeAmgvamNR6A2gJsy2I9K8YUuewxL525RhW2RLUUr+GqWJv8ADfch61Yco8Bt0qbs1JpeYVOWLvvXej1PICPVbROIFaA1q96W14Rwv1D4pO+EUg72pAUocCb+8WX4sy12ynx/c8u+xupj+35b1+ECr9Vb4EuWqgpUAHQkvU1wwj51tO2KCiF1Luc3y0gD4ooMEpSnOhL8X+Ub/jRufra+mo/UCQlkl1FwVCgDYDjnjhHNk+OELYKoQAxLjMElxUVFY8N/8hMU4cpScBaNWy7YzU3jrfrG8fBxYz/V3J7raNuClBImJCbuqgJF8LVa8drweQUy95ykCiU2yclRDD5x5T9N7N8Re+UjyDzOryjEANVI+0euMlalAEBQYE7xcD/alNG4ExM/wmH9ryaUbIlSnEyWrVajXR1Bm1BjtbJJKRvDdGZQuh/5Jo/F43bBIEpIwGQqkk5BRLekXOlIJdLS5gxAYEajLi4jx5Z79PVJoWzlBqHB/qQQFDiBRXERuk7SQAD/ANQf1CigdfxHntrUErCVpMtRsof9tR4/wPGhzjq+HeIAtvuCzBdHyq1xoYTZe3UUpKnKQreZ7fL+SeHvCd0pDyylsUmqQdcRxGEPXKaoDLFQ1jm2YOIgZo3lbySApmIz4/1JPdo1pz2UJ4NCCkgsd6qdPMMDgTFLl7iiwcKfy5EVbncfeM02USHSSlQoQcAcK/uT3SFq2hZS1HFtCm4fk40jFv5bkbkIGAfEDMG6eIJ9Y5m1SygpMuqTYWUg16A2azxpXO3pYmJFMU+4fBQctETNYqSs+VYG6o1Y1Z8cHrkYsC5G2pmIDksSxIoUHBw/lNmIyjH4nLLfEQouPMCkElxmMFehjXtWylCioKAWQW5Byk/1DEcY0bKykA7pG8GNXAerEGoGUa99U3+GXYJv+oS5SUqoFy8HwNbA1r9I3CUq1d4Cj/ybP+7Mc45qtmKJg3VEFbi9CRZzmaYM/ON+x7Uo+VZY/wAVBt1Rt/xmAuCLRjU9UvXpYUUkE8wMxVxA+IyQrzjBlJNMBUfIiDWrecLviPYjjCdjWzy1ZHdOeDHWOcnxr/RyJ1QbZgPjnpkYD4j1t/MBznUUwN+cBLkqNXYgUBAxrXSBmjeQCxBxGT3AOUTuL0dtRA3VAVHmSeVQeI9ovaZKVhQpgscxVsnhWy+ZO6X8otqPs3rBkMyhQgsz0bLoW5xvfTLlTpNSlVwQoUZjgoHPMYw6bOWQEKJW/wDGhDgXQq+pSa3hviSd1pj+UDdNa7pse8o5c3a0jyFQDneSQag4EOxd+7xJbjWrrKDUphvBiMG7rzgSXONBW3u0EFnE1aotXMAgtwhSpj1BfmXj1R5KM7wux1IiQor0T0iRraaZwTflWg+kWJgL05OetIWS9GDd6wubZnvl3aMIz7Wt2f6faORtqwXxZgO8o6c441p7845m0JPv3+IM15rxXZQolTBzmDxpHlVpWte6wDZBIAbGmmMe72uVfjHLXsIB3mqQ0d8M9OOUeYVsSibxp2HZlJUCQCAXse2jtnZ4NMmOn7lZ06OxeIoSDuukqv5SQMWAKqi8dzwba5XxQszQDiCN32DR5ZMqHyu6RwyejDyWWPsGy7SlSfJMSoaM5fC8ZdpmKz8rX/pI4VFI+aInkDLURr2fxmaiyzzr7x5b49PXPNK9cNrIBlqU4AKgzEgHIaHCzVEX4ZtKCDKYndqA1Sk8Lx55H6gBf4ktIJH7pdDxbDlHU8H+HM3t2YkqozuFUv3xi3C8emsfJLXq/DvEkn/pLBIskvlUDPeGBx9+rtSaBQuMuVOBFeMeV2iUWdRyc5kVCgQb/SOnsXjShRZfdLEtgbEg8HpkYxhn8yazw+x1lSQt2NCHBFxmCPlHOmSFS1FklSab4HooZWp0Mblz00PlAVkQQk4KFaA/KG/HO8QRUsKN01eO2pXKWxyEKMtVt5K7gUCgcbsFaQa1B7kpPmHD+QGhFeRjVtGzhSQKgtQDi6cLvGGfKV+5NAC7Yg25gteMXGxqWV0tnXvIVLVdIdKhcCoB1bPKOdsaxKX+4ne8qgQf3Jr5q04wtBIUFYG6QMCKsMgKtxjZMAKg/lU9xYlvK5zyOrGNe2fTRt4EyWFBW8aWFWwVkSDlhCtnWFS94gByyqWXZ+DtybKK2AbrJIA3nYH+JNCOr+mcIbdmlLk7xKhTOihS4BbK0LN3ZL1p2EgKSCGyIGBF2NxWMc0NQg5h8ceVR6w3Z5hBNLiuiqH1Df4mGqAWQQHxIGrOMsHEXW03on4QJODimouGxpWMqdnO+QVYUHeBr0jT4lORISFrWA1gWc0sBccBHi/GP1SZzJQNwCoIfePE4DQRLhPpM3dUSmYLSzqWBA484dtfikqWBuqEw4BNrNU5W1jwsrba+YOb8ePeMN/1FxiDY90jMx0XN3dp8UUtJQQGU7jQu4e3o8Ztk2aWgeVCXFiAbYgfaMEqazEG/vBy9oLnscse8I6SdOdydczbVFaYj1zhO+eD0oWoMIzS5pvnTLvpzjQJxzI0DtTSKyBSwM/T7RIFU57j3+h94kUI3mFTz0yyMKWeA7xMB8V7+mnGFBIJxOOEZZEtLJ44safmMk6VRqn2HD6RsKHYVvcCEzUNpxJwio5KpXHvHjpGGbJ+jR2J0q+ndIQvZqV7+tY1KxY45l/eACY6S9kNqCA/0hjW2dMYg3jT/pu3iHZCA5i9HbM8RKoYdnN6xQlRld1TZQ2QogwopggdIzli3jnp6Tw79QLQGUy05Kw4GO/sO1yZ5IB3F4BRorR848EFYw9M3M01jncHox8z6hsLbu4v92TVUGYmhuzPe0M2XamKQSCx3SdHpzALR852fxFaWIWQ1q24R2JH6gBDTKVBdN+YxxjM3OnTlK+hzJYUWqOVjVlB72YiFLlG5F6EYEGtMi4fnGb9P+MSCAkzUv8A3EDR62phHoSAoAghQzBcV4co9Mx5TbjctXTzc3ZAAfNkQWIYYHkXHOLKAWrQBnu5QXGX4MdhexG2vJi4N+MYZmxEFwCcGDNRuhH1jFw01MpQKkhi9urhTV0YtEn7KVMVVKXAOIr+6l3F4RN8SlSH+JMHloAbqAsQLu1I87+of1yVJMvZ0lINCs/ubRv2+8XU12zbp3tp/UeyyPIpW8bEJ8xpgSKPzjheI/r0VEiSz2UpWVvKA1OMeBXMv3xinpi3frE3WLk6HiHiMyad5aipVnOV6DAVsIzGbW/y9YSm2MSWi7QsZ5NCJle7RqlTKsXyp7RjCM37ypGtCRShBxxdsqQ0baUKLBvfvpGlKyS4G6eZvjrGSWgtpn3zjRu0cVIzYBvnBWpAJBr+MawyVPO6HJNGFC4HSM8tZOnoebX5CClTMKi+kFjWkKwYj/j81ViRmC0n9xrizfIGJEUh1E4/SBCm48e6xRqTQGmgJ9YtCsqfOIycJgSGapzanDjCAitR0fnjDKvXGjsODxSADc0flxixGcS3LN1PfpAiU+GMaykUwd8ctcYOSqtX+vAQNMnwAQ1sbV5diLOy6dHvG/crjrX3yibt/uIqac9GxpOPTp1ijsg5ZU9HjopSAas/079RFFDk2aBpzFbI79/mEq2M6EGxp1jszUgY7w1HbQtaAb8qAM/OCacGZsxrjGU7OXcdI769n/HeP2jPNkjR2w5RraackoaBMbZspizONC/C0ImI+3CLImykqblDBMhJR0iPWM3FqZN8uf33eN2xeMzJSvJMUjgb8rRwkrhgmxOLXN6sfrTagG+K4s5SCerRz9o/UE9bvOWXuN5h6NHFXOgBMhdnNpm7QauXeETFawKl9/SIkvFmLNy2gS4u/wBIP4XbGsWhNceP1jVKT5Th9qjheKjOiS4esNlyeuvdYemXQNlavBuMMRKJDth978IgqShqaZfIYXh/whkaNZ/UnlBypTpo5rBoWKh24MK5GDQZcvHIPfAUqIY5NGpXCmnvBKQWbKoOHKAZuHS2TYxGkUKCjAYd2i5ZrQtrQkwBAFbFxbDUQuYXoC9NHI6d+kAZcfxOnlEVFCUTYdDEi6h2aR5WFzUvbgMYktJGGhd6HIQr44yIL3f5Q0k/24Njeg4GOaiCnoM27IgvhUtrUxmSrzMHJrUW48I0CzbxJwD1DXPvFQ5sHPT3GJpALlkVoHFsBygUKY31GPoBDFqBqL0yPbNb8xRaJpSKU4d0gio2rnhj0aFpmAO1vT6waTg7i2FfvFRe84ZhmxeCQGwt6fOKcB90aYU4t7wIdiQwYQBXp9M4WeLt29LCCPGmcC5OpPH6NEFK3g7c/rpGaZLOvpD/AIjGjUyppeBMt7nl7ubc4owGXm7DvGM06VkMOg0jet6vyy5aRmnSjrTBvrGoxY565TQC0RsUi5ON+7ZQlcjpobcYu0ZiG+dYpPZhq5RyIggnBu8OcXaM803iJMO3O2ivgsa4dYgBCVEsEuez8oZKH1whwRpWjd94w1EqtCxaupr9IKkuWRkesaJSeApn7QKALMXEaKWYjA8e2iKWjnyLesapbsSBa/C3A8oEsBaoYvWmb6/eGylNQMPzEWBQnPi+uOdYOYC7sK8a4UHGsQ1ObvlfUZX0rAtWgfA/njjBQj7vhyygsGJzYg+5asKVXDhn6XgV5EDgzluMFCpZdnwdu6RJqXvdxa0UpXTAt6xEzcGHTDjAGMGSOoNekSM0xIyf1bSJAUk6EaP2/CNGzLBBDmvR9dYxJXal+PvdoemY5twanTKOatHw2qfar4CDlqo9q6PCUqAZwQOTnWClEvwFNNbwgaKEB+FTX5w0M9WGNO60w9ozzVPVrYlh+fWCSoAcfpAP3x2B8h84iVUx9uHZhEyY7ClDXD5Vh8kvr9u2jTI3ODv2YEqNr419YIrr9O/SFzLWbjrpAqCZfLIWPCC+LU4D19feBlJDVqRw5fWIoKDGz2ZjThcRRSSL9vieECVVqQMLd11gp7Ajd9bvy7EAZptkMsOMFLI1/NfSJMxIBbPS2MMWXyoaV74vC92xfiwNNNXEWM0AYZHFsPT8xXww4IB4ewgkqrUcWYD7CAAcs/LX5/SKFLlBWGEAZFWAd8hDiMq3fsxYIfGG0Z0yQL1phFiSKsO+d+MPRKc5nMENr6PDFoDX9ub6QGWXK06w2VLZ6e/Yiymta40t9oMIYs2jP28AkCp058Y0bxOnIvygSfXW2lYZNBZ3FeBtRoKsKBACgxwYV55xc9QYVAILPiQLUzgJq2Aoe/QcoSVhsX5N274xFOEwv86M+EWpXHSvVoStbljSt/RmrCt8igY8vb0gNCpgb6PAFQAcHlpnT2aAmA4Hoxy1eA8ww5ekBEzNehf0g0L4cT8hCg2BpiwqMMrQBWc2xfPOINJUDXzcnAiRnKv9vUiJE3BFLa5qOLVgkrNGpXrnEiRlpDMyBrw7EHLPM95xIkA2XNe1hQceHMQKy1TyxeLiQ+nw2WzWwp3hYxqDAc+XrjEiRpFFVWBr361vFEki9O+sSJBEWoNhlj694QAQ9XYfbSJEiqhm2OIyGVrwS5jAE87cqZxUSKgTLcsXFcPzAqA+l4uJAK5epvECOgiRIClJdgMaNm/4he4KZv37xIkJ7DxJo+MAoCn37aJEhPaVHoC9HIA81scaQK5mV/lx6xIkUFKIYO5fU90glLIOFqsGpSJEiAVTmBf0ww6RRTcEvXJ72MSJBS1tmQ3p3aAWhnF4qJERQU1PUZ9mGldgKnLPAxIkKpUxTOCW9iRgdGhe8MuNsYkSATNWxz5kcjr1iRIkdZjNMWv/2Q=="/>
          <p:cNvSpPr>
            <a:spLocks noChangeAspect="1" noChangeArrowheads="1"/>
          </p:cNvSpPr>
          <p:nvPr/>
        </p:nvSpPr>
        <p:spPr bwMode="auto">
          <a:xfrm>
            <a:off x="1587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2" name="Picture 14" descr="http://www.greenwavelength.com/wp-content/uploads/2009/06/maple_seed2.pn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6857" r="3368" b="15920"/>
          <a:stretch/>
        </p:blipFill>
        <p:spPr bwMode="auto">
          <a:xfrm>
            <a:off x="6242885" y="3886200"/>
            <a:ext cx="2662519" cy="128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3.bp.blogspot.com/-_C06oNyc7e8/TnTkaU6UMuI/AAAAAAAAAMA/FD_oDN-zKfA/s1600/helicpter-seed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93567"/>
            <a:ext cx="2418408" cy="165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91600" y="371753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20; </a:t>
            </a:r>
            <a:r>
              <a:rPr lang="en-US" dirty="0"/>
              <a:t>Txt 705</a:t>
            </a:r>
          </a:p>
        </p:txBody>
      </p:sp>
    </p:spTree>
    <p:extLst>
      <p:ext uri="{BB962C8B-B14F-4D97-AF65-F5344CB8AC3E}">
        <p14:creationId xmlns:p14="http://schemas.microsoft.com/office/powerpoint/2010/main" val="273220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876800"/>
            <a:ext cx="11049000" cy="1249364"/>
          </a:xfrm>
        </p:spPr>
        <p:txBody>
          <a:bodyPr/>
          <a:lstStyle/>
          <a:p>
            <a:r>
              <a:rPr lang="en-US" dirty="0" smtClean="0"/>
              <a:t>What adaptation do tumble weeds have that facilitate production of offspring?</a:t>
            </a:r>
            <a:endParaRPr lang="en-US" dirty="0"/>
          </a:p>
        </p:txBody>
      </p:sp>
      <p:pic>
        <p:nvPicPr>
          <p:cNvPr id="34818" name="Picture 2" descr="F:\School Files\SchoolPics\Plants 2012\PreAP Plant Unit (7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66800"/>
            <a:ext cx="8815609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58400" y="31211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booklet</a:t>
            </a:r>
          </a:p>
        </p:txBody>
      </p:sp>
    </p:spTree>
    <p:extLst>
      <p:ext uri="{BB962C8B-B14F-4D97-AF65-F5344CB8AC3E}">
        <p14:creationId xmlns:p14="http://schemas.microsoft.com/office/powerpoint/2010/main" val="56774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6012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Seed Dispersal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7023100" y="2635250"/>
            <a:ext cx="5486400" cy="45466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1219201"/>
            <a:ext cx="1097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Water dispersal – adaptations on seed to be moved by flowing water</a:t>
            </a:r>
          </a:p>
          <a:p>
            <a:endParaRPr lang="en-US" sz="3200" dirty="0"/>
          </a:p>
          <a:p>
            <a:r>
              <a:rPr lang="en-US" sz="3200" dirty="0"/>
              <a:t>Ex: coconut seeds, </a:t>
            </a:r>
            <a:r>
              <a:rPr lang="en-US" sz="3200" dirty="0" smtClean="0"/>
              <a:t>mangrove </a:t>
            </a:r>
            <a:r>
              <a:rPr lang="en-US" sz="3200" dirty="0"/>
              <a:t>seeds</a:t>
            </a:r>
          </a:p>
        </p:txBody>
      </p:sp>
      <p:sp>
        <p:nvSpPr>
          <p:cNvPr id="8" name="AutoShape 12" descr="data:image/jpeg;base64,/9j/4AAQSkZJRgABAQAAAQABAAD/2wCEAAkGBxQTEhUUExMWFhUWFxoXGBgYFxceGhkaFx0aFxgaHBwbHSggGBolHBgYITEhJiorLi4uHB8zODMsNygtLisBCgoKDg0OGhAQGiwkHCQsLCwsLCwsLCwsLCwsLCwsLCwsLCwsLCwsLCwsLCwsLCwsLCwsLDQsLCwsLCwsLCwsLP/AABEIALcBFAMBIgACEQEDEQH/xAAbAAACAwEBAQAAAAAAAAAAAAACAwABBAUGB//EADwQAAECBAMGBAUDAwMEAwAAAAECEQADITFBUWEEEnGBkfAFIqGxE8HR4fEGMkJSYpIUcoIjM1OiFXOy/8QAGAEBAQEBAQAAAAAAAAAAAAAAAAECAwT/xAAiEQEBAAICAwABBQAAAAAAAAAAAQIREiEDMUFRBBMUImH/2gAMAwEAAhEDEQA/APdJUUmjitLYd5RJ00Jqxr7w2WwcB/8AlWvShiVNCKGpLHDKPJp6hJmlTUGjBw0K+Gd7Q1pSvWGIOW8B7dINnsQ5EBQcWrpl3WNMpVeA74wspYMW0iGYBcBj31gNCDbL1iXOXv8AeFpRvBwepw7xh0sAY4YWOmkVFpYakQQU8UoZtApVfr+IB5Xn1gVL+sCFP39YJJxgpa0k5RAmtYsKI9e9IorB4Y48YBjmgt3nCeNBhhDB09qQJU/59gYuxDU2B5RN2tOf4it/utLwaF9iIigTbDGtTFqAwbjBFvpENK05xQkAtArFLcva8OWa1pSIlX5gFB3rfi0RL5HvL6w1JEDvl6t69YBa75d9iJU0ApxglvjXj3eKQaUAvgYCmwdtGHzpBMzE9IF3dsOPrrCQGNMMogYuj5Pz+8LB5ewbEww5694xScy2gFdIopR0+n5ilL4tyw4RJhJw74wC1tkBzv8AOJQRTiH1qzwlcskcDb6xFJxc96xS04vQ1pAZZs8gsGbn9YkaQsigPRj7xIdJqlSy5Z+rP7xqll8+ePOkY0CxNtaNjD5CtW5U+fqYkaps0N70p+YFhUY4v6QtZrSulfb3hqPX0zs+EVBTgc8qW/MLQXNvbGJMVjhmKwUpRoWpwtGarTJOL1NLRaCf2uBjZmgd/hy+8R8zzEaQYURFJU13iLY4c271gVkt3ziBhVfv3glnVoQpVKQSWPXOv4goiHF+ef0grWOkVK175xSlCAikk3PQA8Ih9faBWofL7dYhOXWIqfDA7+t4MEH6Y1gbVq+Z7rwiLUXpFQ0kDHvjAqOLuRm3SAC2uBWLEzgOXdIpoRVcfiLQl7fOFkZX7yiKmWFeJgi3zBbHRqUMQmwvxpCzQUvl7wBLm1MXp7xFHv2ArpBmY/Hjh7QlfPp7Ywcpb4jme/nAMXoPUaXhZl41cdjlFrXTDv3gFrf5dvAEsfkvXV/lFL7OMAT2T3SBUpm9vvFFiY1usAo0v8j9IiVAnl3yhaiQWrQVb7i0QRROIeCC2La5MxwhL5gaRaF0zOP3cwFr3nseUSLQstQHoqJAYlTBq5NsfSGoVR3atmf8RnCa2zqT1EaSl6+5jKnSl/0mrWetPtAKnPYs2l+sDIVSznhBN1zbH5RpBJFvNThWNBBwV7dvCyGFOjW5ZQwO9GFcGtri7RBcqXi75/OGmmPAZcoWJgfPg8Ra6Oepi/BN4dvDEFw2HtCkL0Ixbv3i0Q2GKqSBhTrlFDiXfnw4QJPM++sE+JYYXgq1K6esRRJzgEnHExcpWnfzibVe6aX0r8oNaMWpm3pClTMh7xaFHD5U0yhuGl7+8/XvKKlrb8xW4+XCLuMuXPpE2ul/EtkYreNMH51ty4RYlipp8+kCoA2uO2hs0oVNHLZ05NDAcxwDmFBjwt9tR9YMooMOtYSmgKpT0f7xRmZgF8MfxeC3tTzx9IEk9itaxdpoKjSr8H6YQfxd0X1oflCjY1raGEVca0Lg+kNmhKU9SO/lFPSjgZ+kJWW+7V6QIm5dcYIdvkO+bP8AnGElZL0N78c3iJIdy9KHLjqYUpQNKtVu8tYqGqrajdaRcywFC+VPlAOKOSlsW9oilahrBwfa0BZSWcZsxZ4Wp3oxbp+YJSq4ijcsnaEFINm7qItFq2gigD/8j9REhSU5mugT9YkQ0iA1QWzGP4ggSfzeAKaCw76wwMKPfCsZD5UzD3MMlm40/J0hKXrUaYUhiKUavfbxQ6UQ2rGCdhwvElYgHkL+pjTK2SYWbcSP7ioq9Gh3fTfHXsi+GFPvFFOZHfyjavYpuHwycX3h0IeEbSFIHmlK4pZQ6UPpC42HVJSGOP3i9+la61aMq/E5T/8AcA0LghtMOcMTt8o4qVluJUr2pELjo5L1vE3n48458/xLdLJQonIqD/4ywo9WjMvxcp/dup4kB+TqWf8AERLelmLtoGjaN20RSeWFS0cA+OuSwWeCFJHIzFJB/wAYyTvGyaJv/wDYSf8AGSkD1jncq6TGPW7pu4AfE06wH+ol/wDkS+hB9o8TtG07QS4RM/4yZY9ZhURAhO0m8mcRrP3R/wCgEZ5VrhHt07Qj+r0V9IqZt8kM6wOZ+keEVsq7nZkqzJWtbf8Av8o6Wz7BMKQoS5SUZpQVDn53HCM3NrhHoz4rs/8A5gOfZhifEtnNN8NxTHFRsy6AfBI1TMB5OpzyjQnZwR5pUtX9yC/JnB94zzpcI66Nr2f+s+n0g0zJKnZZHEGOKjw5LbyZKFgYJmKCg13SoPBr2bZWebK+GM1MU/5Co9I1M6xcJ/rsqlIv8VI9PWKVsz2KSwwUDGLZvB5K6y10/smr+Sj6wvaP00X8s1YP9wlqHUpf1je8mP671tsOzqFgzZX9ISsMagxzVeG7UhghbnDzKHJllQipe37Wmikb5GFH9GpqxiTyX7GuH4rWpYenffOD3jalOHbxz1fqmUKTpUyWRchLgcQKtxTGzw6ds20B5G0IUf6TQx1xu/Tnljr2l6VtxH4iSGzFHfOnGkOnbGtF0sNBQ6v+IQtGRFv292MaYRZtncWYcoBCcaO+PdIFSwSDyAcvpWKWDW4PEn3ioZNW1D7/ACvC0nQ8hTnCirAkO3TnhwgdTTq8UGqa1OneESM8wqBqCTmKP6RIIfvvflQfkQUxeAF4EEEO3K1tX9ISub5vk3oMYyrUlQzPLpjhFiYzCu8qgIYtjvZUwfSE/Eq1LsQO+dY5+1+Jbq1JAAKfKa6b1OLiI6eObr1vh60iiX1JuTmczHVSsiPI+D+IAB1Y344DjHT2jxJjUtS3dBzifuSO2fhtruonvV2hU3a90VfvG8eaneNbr7lDxqeLhmjOfFiQTMB3h0bWwBw5R0x8svTH8ezuu1tE2Uu6d45lApzaPOeJJK1KTvkgNVZ8gBoAAP3F86aGC2nxoAKJUQGpkScKUaPPSvFRNmJ3SpIBYU5u2HPLWN5TpzysnTo+MTXVuBe+kABglSj0dh6RmTLmAMmWtI1XKl//AJdR6x2dl8PQxK0ndVV5kzcfUJuebRrXsEkAHdlJexKSRxcERx9RudvPyNmJ8wkoULOQVnqVuekdjZZajQbgOXwyn1SQY6iPBt8ODJIw3UqHqFwE/wALmpFAlVP6ySBoVJf1jllMnSZY+g/6dSPMZSnFyiao04Kb3h0uWk2JCjXdmIHozH1MJ2MmXffDUKVKLVxd6e2ojqLlhQG8C1wcRlXBs4xC3TKZCk2lyxkXWfQCEISJcwlXl3v5JKt0nJSVUB1tG5MxSKKdScx+8NmP5DUV4xW0qlrSS4Id3z0a7w4z4m0OzpNKB7pYebg9AdITO2JDWS39TB0/7h84T8Tc8pqkh0qwAwSrLRWFjGmTOKqEsQ3FjngofWEkpdxj+GUr3WUXGFxkQbjQ2gJq1/8AbWamqVFPlmDI5L94dt2zkeQpLJ8yAD6DhcQGzThNTuKAKiCUg0ci4rbOLx10u99sifDpZLgMWuCUqHTEVEdPZzMDI+JvFvJvH9zXSSKhQa46QlJUCAoUJZKyxfAIVrhvdY1GXRj5WqDiD9ReMa1V3tq2Pago7qklKh/EkPxBxGo5xPENnC2Cgol7i6Xxe4jKJAnpG/8AuFi1XF/xFbPtJSfhhnAcgvTDeGY0jUy679OfHvcZZuzv5VgKUm5IqRgoE21wjjbb+lJExW8lBQslwUUfhkcxgY9VtjKTvMQtOIw7vrGZCCRoWJIqHzAyIiXcvTcu528tI27bdiYFXx5P9znQhzVKhkaR3Nn2+XPBMtrOU2UM2zGftG6aAp93d3iPOhVlNR+dt7rHldt2YyZm/K3gDXdF6XAzKT1ELllO4TGV2QgmoI5Y9cNYXMVdm5fmkD4VNE9hRKzVrJWLFSf6VZpg9olFB3SMb48qMDHfDPccc8dVnKTxH0gQW8zXFMa/KLKc2bj976CB36Y8APvHRzWCDdL6lBiRmmzgD+7B79tEi6RpTMH8uoHYeAmgvamNR6A2gJsy2I9K8YUuewxL525RhW2RLUUr+GqWJv8ADfch61Yco8Bt0qbs1JpeYVOWLvvXej1PICPVbROIFaA1q96W14Rwv1D4pO+EUg72pAUocCb+8WX4sy12ynx/c8u+xupj+35b1+ECr9Vb4EuWqgpUAHQkvU1wwj51tO2KCiF1Luc3y0gD4ooMEpSnOhL8X+Ub/jRufra+mo/UCQlkl1FwVCgDYDjnjhHNk+OELYKoQAxLjMElxUVFY8N/8hMU4cpScBaNWy7YzU3jrfrG8fBxYz/V3J7raNuClBImJCbuqgJF8LVa8drweQUy95ykCiU2yclRDD5x5T9N7N8Re+UjyDzOryjEANVI+0euMlalAEBQYE7xcD/alNG4ExM/wmH9ryaUbIlSnEyWrVajXR1Bm1BjtbJJKRvDdGZQuh/5Jo/F43bBIEpIwGQqkk5BRLekXOlIJdLS5gxAYEajLi4jx5Z79PVJoWzlBqHB/qQQFDiBRXERuk7SQAD/ANQf1CigdfxHntrUErCVpMtRsof9tR4/wPGhzjq+HeIAtvuCzBdHyq1xoYTZe3UUpKnKQreZ7fL+SeHvCd0pDyylsUmqQdcRxGEPXKaoDLFQ1jm2YOIgZo3lbySApmIz4/1JPdo1pz2UJ4NCCkgsd6qdPMMDgTFLl7iiwcKfy5EVbncfeM02USHSSlQoQcAcK/uT3SFq2hZS1HFtCm4fk40jFv5bkbkIGAfEDMG6eIJ9Y5m1SygpMuqTYWUg16A2azxpXO3pYmJFMU+4fBQctETNYqSs+VYG6o1Y1Z8cHrkYsC5G2pmIDksSxIoUHBw/lNmIyjH4nLLfEQouPMCkElxmMFehjXtWylCioKAWQW5Byk/1DEcY0bKykA7pG8GNXAerEGoGUa99U3+GXYJv+oS5SUqoFy8HwNbA1r9I3CUq1d4Cj/ybP+7Mc45qtmKJg3VEFbi9CRZzmaYM/ON+x7Uo+VZY/wAVBt1Rt/xmAuCLRjU9UvXpYUUkE8wMxVxA+IyQrzjBlJNMBUfIiDWrecLviPYjjCdjWzy1ZHdOeDHWOcnxr/RyJ1QbZgPjnpkYD4j1t/MBznUUwN+cBLkqNXYgUBAxrXSBmjeQCxBxGT3AOUTuL0dtRA3VAVHmSeVQeI9ovaZKVhQpgscxVsnhWy+ZO6X8otqPs3rBkMyhQgsz0bLoW5xvfTLlTpNSlVwQoUZjgoHPMYw6bOWQEKJW/wDGhDgXQq+pSa3hviSd1pj+UDdNa7pse8o5c3a0jyFQDneSQag4EOxd+7xJbjWrrKDUphvBiMG7rzgSXONBW3u0EFnE1aotXMAgtwhSpj1BfmXj1R5KM7wux1IiQor0T0iRraaZwTflWg+kWJgL05OetIWS9GDd6wubZnvl3aMIz7Wt2f6faORtqwXxZgO8o6c441p7845m0JPv3+IM15rxXZQolTBzmDxpHlVpWte6wDZBIAbGmmMe72uVfjHLXsIB3mqQ0d8M9OOUeYVsSibxp2HZlJUCQCAXse2jtnZ4NMmOn7lZ06OxeIoSDuukqv5SQMWAKqi8dzwba5XxQszQDiCN32DR5ZMqHyu6RwyejDyWWPsGy7SlSfJMSoaM5fC8ZdpmKz8rX/pI4VFI+aInkDLURr2fxmaiyzzr7x5b49PXPNK9cNrIBlqU4AKgzEgHIaHCzVEX4ZtKCDKYndqA1Sk8Lx55H6gBf4ktIJH7pdDxbDlHU8H+HM3t2YkqozuFUv3xi3C8emsfJLXq/DvEkn/pLBIskvlUDPeGBx9+rtSaBQuMuVOBFeMeV2iUWdRyc5kVCgQb/SOnsXjShRZfdLEtgbEg8HpkYxhn8yazw+x1lSQt2NCHBFxmCPlHOmSFS1FklSab4HooZWp0Mblz00PlAVkQQk4KFaA/KG/HO8QRUsKN01eO2pXKWxyEKMtVt5K7gUCgcbsFaQa1B7kpPmHD+QGhFeRjVtGzhSQKgtQDi6cLvGGfKV+5NAC7Yg25gteMXGxqWV0tnXvIVLVdIdKhcCoB1bPKOdsaxKX+4ne8qgQf3Jr5q04wtBIUFYG6QMCKsMgKtxjZMAKg/lU9xYlvK5zyOrGNe2fTRt4EyWFBW8aWFWwVkSDlhCtnWFS94gByyqWXZ+DtybKK2AbrJIA3nYH+JNCOr+mcIbdmlLk7xKhTOihS4BbK0LN3ZL1p2EgKSCGyIGBF2NxWMc0NQg5h8ceVR6w3Z5hBNLiuiqH1Df4mGqAWQQHxIGrOMsHEXW03on4QJODimouGxpWMqdnO+QVYUHeBr0jT4lORISFrWA1gWc0sBccBHi/GP1SZzJQNwCoIfePE4DQRLhPpM3dUSmYLSzqWBA484dtfikqWBuqEw4BNrNU5W1jwsrba+YOb8ePeMN/1FxiDY90jMx0XN3dp8UUtJQQGU7jQu4e3o8Ztk2aWgeVCXFiAbYgfaMEqazEG/vBy9oLnscse8I6SdOdydczbVFaYj1zhO+eD0oWoMIzS5pvnTLvpzjQJxzI0DtTSKyBSwM/T7RIFU57j3+h94kUI3mFTz0yyMKWeA7xMB8V7+mnGFBIJxOOEZZEtLJ44safmMk6VRqn2HD6RsKHYVvcCEzUNpxJwio5KpXHvHjpGGbJ+jR2J0q+ndIQvZqV7+tY1KxY45l/eACY6S9kNqCA/0hjW2dMYg3jT/pu3iHZCA5i9HbM8RKoYdnN6xQlRld1TZQ2QogwopggdIzli3jnp6Tw79QLQGUy05Kw4GO/sO1yZ5IB3F4BRorR848EFYw9M3M01jncHox8z6hsLbu4v92TVUGYmhuzPe0M2XamKQSCx3SdHpzALR852fxFaWIWQ1q24R2JH6gBDTKVBdN+YxxjM3OnTlK+hzJYUWqOVjVlB72YiFLlG5F6EYEGtMi4fnGb9P+MSCAkzUv8A3EDR62phHoSAoAghQzBcV4co9Mx5TbjctXTzc3ZAAfNkQWIYYHkXHOLKAWrQBnu5QXGX4MdhexG2vJi4N+MYZmxEFwCcGDNRuhH1jFw01MpQKkhi9urhTV0YtEn7KVMVVKXAOIr+6l3F4RN8SlSH+JMHloAbqAsQLu1I87+of1yVJMvZ0lINCs/ubRv2+8XU12zbp3tp/UeyyPIpW8bEJ8xpgSKPzjheI/r0VEiSz2UpWVvKA1OMeBXMv3xinpi3frE3WLk6HiHiMyad5aipVnOV6DAVsIzGbW/y9YSm2MSWi7QsZ5NCJle7RqlTKsXyp7RjCM37ypGtCRShBxxdsqQ0baUKLBvfvpGlKyS4G6eZvjrGSWgtpn3zjRu0cVIzYBvnBWpAJBr+MawyVPO6HJNGFC4HSM8tZOnoebX5CClTMKi+kFjWkKwYj/j81ViRmC0n9xrizfIGJEUh1E4/SBCm48e6xRqTQGmgJ9YtCsqfOIycJgSGapzanDjCAitR0fnjDKvXGjsODxSADc0flxixGcS3LN1PfpAiU+GMaykUwd8ctcYOSqtX+vAQNMnwAQ1sbV5diLOy6dHvG/crjrX3yibt/uIqac9GxpOPTp1ijsg5ZU9HjopSAas/079RFFDk2aBpzFbI79/mEq2M6EGxp1jszUgY7w1HbQtaAb8qAM/OCacGZsxrjGU7OXcdI769n/HeP2jPNkjR2w5RraackoaBMbZspizONC/C0ImI+3CLImykqblDBMhJR0iPWM3FqZN8uf33eN2xeMzJSvJMUjgb8rRwkrhgmxOLXN6sfrTagG+K4s5SCerRz9o/UE9bvOWXuN5h6NHFXOgBMhdnNpm7QauXeETFawKl9/SIkvFmLNy2gS4u/wBIP4XbGsWhNceP1jVKT5Th9qjheKjOiS4esNlyeuvdYemXQNlavBuMMRKJDth978IgqShqaZfIYXh/whkaNZ/UnlBypTpo5rBoWKh24MK5GDQZcvHIPfAUqIY5NGpXCmnvBKQWbKoOHKAZuHS2TYxGkUKCjAYd2i5ZrQtrQkwBAFbFxbDUQuYXoC9NHI6d+kAZcfxOnlEVFCUTYdDEi6h2aR5WFzUvbgMYktJGGhd6HIQr44yIL3f5Q0k/24Njeg4GOaiCnoM27IgvhUtrUxmSrzMHJrUW48I0CzbxJwD1DXPvFQ5sHPT3GJpALlkVoHFsBygUKY31GPoBDFqBqL0yPbNb8xRaJpSKU4d0gio2rnhj0aFpmAO1vT6waTg7i2FfvFRe84ZhmxeCQGwt6fOKcB90aYU4t7wIdiQwYQBXp9M4WeLt29LCCPGmcC5OpPH6NEFK3g7c/rpGaZLOvpD/AIjGjUyppeBMt7nl7ubc4owGXm7DvGM06VkMOg0jet6vyy5aRmnSjrTBvrGoxY565TQC0RsUi5ON+7ZQlcjpobcYu0ZiG+dYpPZhq5RyIggnBu8OcXaM803iJMO3O2ivgsa4dYgBCVEsEuez8oZKH1whwRpWjd94w1EqtCxaupr9IKkuWRkesaJSeApn7QKALMXEaKWYjA8e2iKWjnyLesapbsSBa/C3A8oEsBaoYvWmb6/eGylNQMPzEWBQnPi+uOdYOYC7sK8a4UHGsQ1ObvlfUZX0rAtWgfA/njjBQj7vhyygsGJzYg+5asKVXDhn6XgV5EDgzluMFCpZdnwdu6RJqXvdxa0UpXTAt6xEzcGHTDjAGMGSOoNekSM0xIyf1bSJAUk6EaP2/CNGzLBBDmvR9dYxJXal+PvdoemY5twanTKOatHw2qfar4CDlqo9q6PCUqAZwQOTnWClEvwFNNbwgaKEB+FTX5w0M9WGNO60w9ozzVPVrYlh+fWCSoAcfpAP3x2B8h84iVUx9uHZhEyY7ClDXD5Vh8kvr9u2jTI3ODv2YEqNr419YIrr9O/SFzLWbjrpAqCZfLIWPCC+LU4D19feBlJDVqRw5fWIoKDGz2ZjThcRRSSL9vieECVVqQMLd11gp7Ajd9bvy7EAZptkMsOMFLI1/NfSJMxIBbPS2MMWXyoaV74vC92xfiwNNNXEWM0AYZHFsPT8xXww4IB4ewgkqrUcWYD7CAAcs/LX5/SKFLlBWGEAZFWAd8hDiMq3fsxYIfGG0Z0yQL1phFiSKsO+d+MPRKc5nMENr6PDFoDX9ub6QGWXK06w2VLZ6e/Yiymta40t9oMIYs2jP28AkCp058Y0bxOnIvygSfXW2lYZNBZ3FeBtRoKsKBACgxwYV55xc9QYVAILPiQLUzgJq2Aoe/QcoSVhsX5N274xFOEwv86M+EWpXHSvVoStbljSt/RmrCt8igY8vb0gNCpgb6PAFQAcHlpnT2aAmA4Hoxy1eA8ww5ekBEzNehf0g0L4cT8hCg2BpiwqMMrQBWc2xfPOINJUDXzcnAiRnKv9vUiJE3BFLa5qOLVgkrNGpXrnEiRlpDMyBrw7EHLPM95xIkA2XNe1hQceHMQKy1TyxeLiQ+nw2WzWwp3hYxqDAc+XrjEiRpFFVWBr361vFEki9O+sSJBEWoNhlj694QAQ9XYfbSJEiqhm2OIyGVrwS5jAE87cqZxUSKgTLcsXFcPzAqA+l4uJAK5epvECOgiRIClJdgMaNm/4he4KZv37xIkJ7DxJo+MAoCn37aJEhPaVHoC9HIA81scaQK5mV/lx6xIkUFKIYO5fU90glLIOFqsGpSJEiAVTmBf0ww6RRTcEvXJ72MSJBS1tmQ3p3aAWhnF4qJERQU1PUZ9mGldgKnLPAxIkKpUxTOCW9iRgdGhe8MuNsYkSATNWxz5kcjr1iRIkdZjNMWv/2Q=="/>
          <p:cNvSpPr>
            <a:spLocks noChangeAspect="1" noChangeArrowheads="1"/>
          </p:cNvSpPr>
          <p:nvPr/>
        </p:nvSpPr>
        <p:spPr bwMode="auto">
          <a:xfrm>
            <a:off x="1587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http://ipkent.edu.my/kdcpc/pc31/Photo/freund-jurgen-coconut-floating-on-water-indo-pacific-split-level-dispersal-of-see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79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cience.jrank.org/kids/article_images/food_p3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4738254"/>
            <a:ext cx="2514600" cy="21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farm4.static.flickr.com/3323/3666272733_6681c45b4a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74" y="3662305"/>
            <a:ext cx="3145726" cy="242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96400" y="22518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22; Txt 705</a:t>
            </a:r>
          </a:p>
        </p:txBody>
      </p:sp>
    </p:spTree>
    <p:extLst>
      <p:ext uri="{BB962C8B-B14F-4D97-AF65-F5344CB8AC3E}">
        <p14:creationId xmlns:p14="http://schemas.microsoft.com/office/powerpoint/2010/main" val="1336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Seed Dispersal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7023100" y="2635250"/>
            <a:ext cx="5486400" cy="45466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1219201"/>
            <a:ext cx="10896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Animal (external) – adaptations on seed to catch in the coats of animals for transport</a:t>
            </a:r>
          </a:p>
          <a:p>
            <a:endParaRPr lang="en-US" sz="3200" dirty="0"/>
          </a:p>
          <a:p>
            <a:r>
              <a:rPr lang="en-US" sz="3200" dirty="0"/>
              <a:t>Ex: sticker burrs, </a:t>
            </a:r>
          </a:p>
        </p:txBody>
      </p:sp>
      <p:sp>
        <p:nvSpPr>
          <p:cNvPr id="8" name="AutoShape 12" descr="data:image/jpeg;base64,/9j/4AAQSkZJRgABAQAAAQABAAD/2wCEAAkGBxQTEhUUExMWFhUWFxoXGBgYFxceGhkaFx0aFxgaHBwbHSggGBolHBgYITEhJiorLi4uHB8zODMsNygtLisBCgoKDg0OGhAQGiwkHCQsLCwsLCwsLCwsLCwsLCwsLCwsLCwsLCwsLCwsLCwsLCwsLCwsLDQsLCwsLCwsLCwsLP/AABEIALcBFAMBIgACEQEDEQH/xAAbAAACAwEBAQAAAAAAAAAAAAACAwABBAUGB//EADwQAAECBAMGBAUDAwMEAwAAAAECEQADITFBUWEEEnGBkfAFIqGxE8HR4fEGMkJSYpIUcoIjM1OiFXOy/8QAGAEBAQEBAQAAAAAAAAAAAAAAAAECAwT/xAAiEQEBAAICAwABBQAAAAAAAAAAAQIREiEDMUFRBBMUImH/2gAMAwEAAhEDEQA/APdJUUmjitLYd5RJ00Jqxr7w2WwcB/8AlWvShiVNCKGpLHDKPJp6hJmlTUGjBw0K+Gd7Q1pSvWGIOW8B7dINnsQ5EBQcWrpl3WNMpVeA74wspYMW0iGYBcBj31gNCDbL1iXOXv8AeFpRvBwepw7xh0sAY4YWOmkVFpYakQQU8UoZtApVfr+IB5Xn1gVL+sCFP39YJJxgpa0k5RAmtYsKI9e9IorB4Y48YBjmgt3nCeNBhhDB09qQJU/59gYuxDU2B5RN2tOf4it/utLwaF9iIigTbDGtTFqAwbjBFvpENK05xQkAtArFLcva8OWa1pSIlX5gFB3rfi0RL5HvL6w1JEDvl6t69YBa75d9iJU0ApxglvjXj3eKQaUAvgYCmwdtGHzpBMzE9IF3dsOPrrCQGNMMogYuj5Pz+8LB5ewbEww5694xScy2gFdIopR0+n5ilL4tyw4RJhJw74wC1tkBzv8AOJQRTiH1qzwlcskcDb6xFJxc96xS04vQ1pAZZs8gsGbn9YkaQsigPRj7xIdJqlSy5Z+rP7xqll8+ePOkY0CxNtaNjD5CtW5U+fqYkaps0N70p+YFhUY4v6QtZrSulfb3hqPX0zs+EVBTgc8qW/MLQXNvbGJMVjhmKwUpRoWpwtGarTJOL1NLRaCf2uBjZmgd/hy+8R8zzEaQYURFJU13iLY4c271gVkt3ziBhVfv3glnVoQpVKQSWPXOv4goiHF+ef0grWOkVK175xSlCAikk3PQA8Ih9faBWofL7dYhOXWIqfDA7+t4MEH6Y1gbVq+Z7rwiLUXpFQ0kDHvjAqOLuRm3SAC2uBWLEzgOXdIpoRVcfiLQl7fOFkZX7yiKmWFeJgi3zBbHRqUMQmwvxpCzQUvl7wBLm1MXp7xFHv2ArpBmY/Hjh7QlfPp7Ywcpb4jme/nAMXoPUaXhZl41cdjlFrXTDv3gFrf5dvAEsfkvXV/lFL7OMAT2T3SBUpm9vvFFiY1usAo0v8j9IiVAnl3yhaiQWrQVb7i0QRROIeCC2La5MxwhL5gaRaF0zOP3cwFr3nseUSLQstQHoqJAYlTBq5NsfSGoVR3atmf8RnCa2zqT1EaSl6+5jKnSl/0mrWetPtAKnPYs2l+sDIVSznhBN1zbH5RpBJFvNThWNBBwV7dvCyGFOjW5ZQwO9GFcGtri7RBcqXi75/OGmmPAZcoWJgfPg8Ra6Oepi/BN4dvDEFw2HtCkL0Ixbv3i0Q2GKqSBhTrlFDiXfnw4QJPM++sE+JYYXgq1K6esRRJzgEnHExcpWnfzibVe6aX0r8oNaMWpm3pClTMh7xaFHD5U0yhuGl7+8/XvKKlrb8xW4+XCLuMuXPpE2ul/EtkYreNMH51ty4RYlipp8+kCoA2uO2hs0oVNHLZ05NDAcxwDmFBjwt9tR9YMooMOtYSmgKpT0f7xRmZgF8MfxeC3tTzx9IEk9itaxdpoKjSr8H6YQfxd0X1oflCjY1raGEVca0Lg+kNmhKU9SO/lFPSjgZ+kJWW+7V6QIm5dcYIdvkO+bP8AnGElZL0N78c3iJIdy9KHLjqYUpQNKtVu8tYqGqrajdaRcywFC+VPlAOKOSlsW9oilahrBwfa0BZSWcZsxZ4Wp3oxbp+YJSq4ijcsnaEFINm7qItFq2gigD/8j9REhSU5mugT9YkQ0iA1QWzGP4ggSfzeAKaCw76wwMKPfCsZD5UzD3MMlm40/J0hKXrUaYUhiKUavfbxQ6UQ2rGCdhwvElYgHkL+pjTK2SYWbcSP7ioq9Gh3fTfHXsi+GFPvFFOZHfyjavYpuHwycX3h0IeEbSFIHmlK4pZQ6UPpC42HVJSGOP3i9+la61aMq/E5T/8AcA0LghtMOcMTt8o4qVluJUr2pELjo5L1vE3n48458/xLdLJQonIqD/4ywo9WjMvxcp/dup4kB+TqWf8AERLelmLtoGjaN20RSeWFS0cA+OuSwWeCFJHIzFJB/wAYyTvGyaJv/wDYSf8AGSkD1jncq6TGPW7pu4AfE06wH+ol/wDkS+hB9o8TtG07QS4RM/4yZY9ZhURAhO0m8mcRrP3R/wCgEZ5VrhHt07Qj+r0V9IqZt8kM6wOZ+keEVsq7nZkqzJWtbf8Av8o6Wz7BMKQoS5SUZpQVDn53HCM3NrhHoz4rs/8A5gOfZhifEtnNN8NxTHFRsy6AfBI1TMB5OpzyjQnZwR5pUtX9yC/JnB94zzpcI66Nr2f+s+n0g0zJKnZZHEGOKjw5LbyZKFgYJmKCg13SoPBr2bZWebK+GM1MU/5Co9I1M6xcJ/rsqlIv8VI9PWKVsz2KSwwUDGLZvB5K6y10/smr+Sj6wvaP00X8s1YP9wlqHUpf1je8mP671tsOzqFgzZX9ISsMagxzVeG7UhghbnDzKHJllQipe37Wmikb5GFH9GpqxiTyX7GuH4rWpYenffOD3jalOHbxz1fqmUKTpUyWRchLgcQKtxTGzw6ds20B5G0IUf6TQx1xu/Tnljr2l6VtxH4iSGzFHfOnGkOnbGtF0sNBQ6v+IQtGRFv292MaYRZtncWYcoBCcaO+PdIFSwSDyAcvpWKWDW4PEn3ioZNW1D7/ACvC0nQ8hTnCirAkO3TnhwgdTTq8UGqa1OneESM8wqBqCTmKP6RIIfvvflQfkQUxeAF4EEEO3K1tX9ISub5vk3oMYyrUlQzPLpjhFiYzCu8qgIYtjvZUwfSE/Eq1LsQO+dY5+1+Jbq1JAAKfKa6b1OLiI6eObr1vh60iiX1JuTmczHVSsiPI+D+IAB1Y344DjHT2jxJjUtS3dBzifuSO2fhtruonvV2hU3a90VfvG8eaneNbr7lDxqeLhmjOfFiQTMB3h0bWwBw5R0x8svTH8ezuu1tE2Uu6d45lApzaPOeJJK1KTvkgNVZ8gBoAAP3F86aGC2nxoAKJUQGpkScKUaPPSvFRNmJ3SpIBYU5u2HPLWN5TpzysnTo+MTXVuBe+kABglSj0dh6RmTLmAMmWtI1XKl//AJdR6x2dl8PQxK0ndVV5kzcfUJuebRrXsEkAHdlJexKSRxcERx9RudvPyNmJ8wkoULOQVnqVuekdjZZajQbgOXwyn1SQY6iPBt8ODJIw3UqHqFwE/wALmpFAlVP6ySBoVJf1jllMnSZY+g/6dSPMZSnFyiao04Kb3h0uWk2JCjXdmIHozH1MJ2MmXffDUKVKLVxd6e2ojqLlhQG8C1wcRlXBs4xC3TKZCk2lyxkXWfQCEISJcwlXl3v5JKt0nJSVUB1tG5MxSKKdScx+8NmP5DUV4xW0qlrSS4Id3z0a7w4z4m0OzpNKB7pYebg9AdITO2JDWS39TB0/7h84T8Tc8pqkh0qwAwSrLRWFjGmTOKqEsQ3FjngofWEkpdxj+GUr3WUXGFxkQbjQ2gJq1/8AbWamqVFPlmDI5L94dt2zkeQpLJ8yAD6DhcQGzThNTuKAKiCUg0ci4rbOLx10u99sifDpZLgMWuCUqHTEVEdPZzMDI+JvFvJvH9zXSSKhQa46QlJUCAoUJZKyxfAIVrhvdY1GXRj5WqDiD9ReMa1V3tq2Pago7qklKh/EkPxBxGo5xPENnC2Cgol7i6Xxe4jKJAnpG/8AuFi1XF/xFbPtJSfhhnAcgvTDeGY0jUy679OfHvcZZuzv5VgKUm5IqRgoE21wjjbb+lJExW8lBQslwUUfhkcxgY9VtjKTvMQtOIw7vrGZCCRoWJIqHzAyIiXcvTcu528tI27bdiYFXx5P9znQhzVKhkaR3Nn2+XPBMtrOU2UM2zGftG6aAp93d3iPOhVlNR+dt7rHldt2YyZm/K3gDXdF6XAzKT1ELllO4TGV2QgmoI5Y9cNYXMVdm5fmkD4VNE9hRKzVrJWLFSf6VZpg9olFB3SMb48qMDHfDPccc8dVnKTxH0gQW8zXFMa/KLKc2bj976CB36Y8APvHRzWCDdL6lBiRmmzgD+7B79tEi6RpTMH8uoHYeAmgvamNR6A2gJsy2I9K8YUuewxL525RhW2RLUUr+GqWJv8ADfch61Yco8Bt0qbs1JpeYVOWLvvXej1PICPVbROIFaA1q96W14Rwv1D4pO+EUg72pAUocCb+8WX4sy12ynx/c8u+xupj+35b1+ECr9Vb4EuWqgpUAHQkvU1wwj51tO2KCiF1Luc3y0gD4ooMEpSnOhL8X+Ub/jRufra+mo/UCQlkl1FwVCgDYDjnjhHNk+OELYKoQAxLjMElxUVFY8N/8hMU4cpScBaNWy7YzU3jrfrG8fBxYz/V3J7raNuClBImJCbuqgJF8LVa8drweQUy95ykCiU2yclRDD5x5T9N7N8Re+UjyDzOryjEANVI+0euMlalAEBQYE7xcD/alNG4ExM/wmH9ryaUbIlSnEyWrVajXR1Bm1BjtbJJKRvDdGZQuh/5Jo/F43bBIEpIwGQqkk5BRLekXOlIJdLS5gxAYEajLi4jx5Z79PVJoWzlBqHB/qQQFDiBRXERuk7SQAD/ANQf1CigdfxHntrUErCVpMtRsof9tR4/wPGhzjq+HeIAtvuCzBdHyq1xoYTZe3UUpKnKQreZ7fL+SeHvCd0pDyylsUmqQdcRxGEPXKaoDLFQ1jm2YOIgZo3lbySApmIz4/1JPdo1pz2UJ4NCCkgsd6qdPMMDgTFLl7iiwcKfy5EVbncfeM02USHSSlQoQcAcK/uT3SFq2hZS1HFtCm4fk40jFv5bkbkIGAfEDMG6eIJ9Y5m1SygpMuqTYWUg16A2azxpXO3pYmJFMU+4fBQctETNYqSs+VYG6o1Y1Z8cHrkYsC5G2pmIDksSxIoUHBw/lNmIyjH4nLLfEQouPMCkElxmMFehjXtWylCioKAWQW5Byk/1DEcY0bKykA7pG8GNXAerEGoGUa99U3+GXYJv+oS5SUqoFy8HwNbA1r9I3CUq1d4Cj/ybP+7Mc45qtmKJg3VEFbi9CRZzmaYM/ON+x7Uo+VZY/wAVBt1Rt/xmAuCLRjU9UvXpYUUkE8wMxVxA+IyQrzjBlJNMBUfIiDWrecLviPYjjCdjWzy1ZHdOeDHWOcnxr/RyJ1QbZgPjnpkYD4j1t/MBznUUwN+cBLkqNXYgUBAxrXSBmjeQCxBxGT3AOUTuL0dtRA3VAVHmSeVQeI9ovaZKVhQpgscxVsnhWy+ZO6X8otqPs3rBkMyhQgsz0bLoW5xvfTLlTpNSlVwQoUZjgoHPMYw6bOWQEKJW/wDGhDgXQq+pSa3hviSd1pj+UDdNa7pse8o5c3a0jyFQDneSQag4EOxd+7xJbjWrrKDUphvBiMG7rzgSXONBW3u0EFnE1aotXMAgtwhSpj1BfmXj1R5KM7wux1IiQor0T0iRraaZwTflWg+kWJgL05OetIWS9GDd6wubZnvl3aMIz7Wt2f6faORtqwXxZgO8o6c441p7845m0JPv3+IM15rxXZQolTBzmDxpHlVpWte6wDZBIAbGmmMe72uVfjHLXsIB3mqQ0d8M9OOUeYVsSibxp2HZlJUCQCAXse2jtnZ4NMmOn7lZ06OxeIoSDuukqv5SQMWAKqi8dzwba5XxQszQDiCN32DR5ZMqHyu6RwyejDyWWPsGy7SlSfJMSoaM5fC8ZdpmKz8rX/pI4VFI+aInkDLURr2fxmaiyzzr7x5b49PXPNK9cNrIBlqU4AKgzEgHIaHCzVEX4ZtKCDKYndqA1Sk8Lx55H6gBf4ktIJH7pdDxbDlHU8H+HM3t2YkqozuFUv3xi3C8emsfJLXq/DvEkn/pLBIskvlUDPeGBx9+rtSaBQuMuVOBFeMeV2iUWdRyc5kVCgQb/SOnsXjShRZfdLEtgbEg8HpkYxhn8yazw+x1lSQt2NCHBFxmCPlHOmSFS1FklSab4HooZWp0Mblz00PlAVkQQk4KFaA/KG/HO8QRUsKN01eO2pXKWxyEKMtVt5K7gUCgcbsFaQa1B7kpPmHD+QGhFeRjVtGzhSQKgtQDi6cLvGGfKV+5NAC7Yg25gteMXGxqWV0tnXvIVLVdIdKhcCoB1bPKOdsaxKX+4ne8qgQf3Jr5q04wtBIUFYG6QMCKsMgKtxjZMAKg/lU9xYlvK5zyOrGNe2fTRt4EyWFBW8aWFWwVkSDlhCtnWFS94gByyqWXZ+DtybKK2AbrJIA3nYH+JNCOr+mcIbdmlLk7xKhTOihS4BbK0LN3ZL1p2EgKSCGyIGBF2NxWMc0NQg5h8ceVR6w3Z5hBNLiuiqH1Df4mGqAWQQHxIGrOMsHEXW03on4QJODimouGxpWMqdnO+QVYUHeBr0jT4lORISFrWA1gWc0sBccBHi/GP1SZzJQNwCoIfePE4DQRLhPpM3dUSmYLSzqWBA484dtfikqWBuqEw4BNrNU5W1jwsrba+YOb8ePeMN/1FxiDY90jMx0XN3dp8UUtJQQGU7jQu4e3o8Ztk2aWgeVCXFiAbYgfaMEqazEG/vBy9oLnscse8I6SdOdydczbVFaYj1zhO+eD0oWoMIzS5pvnTLvpzjQJxzI0DtTSKyBSwM/T7RIFU57j3+h94kUI3mFTz0yyMKWeA7xMB8V7+mnGFBIJxOOEZZEtLJ44safmMk6VRqn2HD6RsKHYVvcCEzUNpxJwio5KpXHvHjpGGbJ+jR2J0q+ndIQvZqV7+tY1KxY45l/eACY6S9kNqCA/0hjW2dMYg3jT/pu3iHZCA5i9HbM8RKoYdnN6xQlRld1TZQ2QogwopggdIzli3jnp6Tw79QLQGUy05Kw4GO/sO1yZ5IB3F4BRorR848EFYw9M3M01jncHox8z6hsLbu4v92TVUGYmhuzPe0M2XamKQSCx3SdHpzALR852fxFaWIWQ1q24R2JH6gBDTKVBdN+YxxjM3OnTlK+hzJYUWqOVjVlB72YiFLlG5F6EYEGtMi4fnGb9P+MSCAkzUv8A3EDR62phHoSAoAghQzBcV4co9Mx5TbjctXTzc3ZAAfNkQWIYYHkXHOLKAWrQBnu5QXGX4MdhexG2vJi4N+MYZmxEFwCcGDNRuhH1jFw01MpQKkhi9urhTV0YtEn7KVMVVKXAOIr+6l3F4RN8SlSH+JMHloAbqAsQLu1I87+of1yVJMvZ0lINCs/ubRv2+8XU12zbp3tp/UeyyPIpW8bEJ8xpgSKPzjheI/r0VEiSz2UpWVvKA1OMeBXMv3xinpi3frE3WLk6HiHiMyad5aipVnOV6DAVsIzGbW/y9YSm2MSWi7QsZ5NCJle7RqlTKsXyp7RjCM37ypGtCRShBxxdsqQ0baUKLBvfvpGlKyS4G6eZvjrGSWgtpn3zjRu0cVIzYBvnBWpAJBr+MawyVPO6HJNGFC4HSM8tZOnoebX5CClTMKi+kFjWkKwYj/j81ViRmC0n9xrizfIGJEUh1E4/SBCm48e6xRqTQGmgJ9YtCsqfOIycJgSGapzanDjCAitR0fnjDKvXGjsODxSADc0flxixGcS3LN1PfpAiU+GMaykUwd8ctcYOSqtX+vAQNMnwAQ1sbV5diLOy6dHvG/crjrX3yibt/uIqac9GxpOPTp1ijsg5ZU9HjopSAas/079RFFDk2aBpzFbI79/mEq2M6EGxp1jszUgY7w1HbQtaAb8qAM/OCacGZsxrjGU7OXcdI769n/HeP2jPNkjR2w5RraackoaBMbZspizONC/C0ImI+3CLImykqblDBMhJR0iPWM3FqZN8uf33eN2xeMzJSvJMUjgb8rRwkrhgmxOLXN6sfrTagG+K4s5SCerRz9o/UE9bvOWXuN5h6NHFXOgBMhdnNpm7QauXeETFawKl9/SIkvFmLNy2gS4u/wBIP4XbGsWhNceP1jVKT5Th9qjheKjOiS4esNlyeuvdYemXQNlavBuMMRKJDth978IgqShqaZfIYXh/whkaNZ/UnlBypTpo5rBoWKh24MK5GDQZcvHIPfAUqIY5NGpXCmnvBKQWbKoOHKAZuHS2TYxGkUKCjAYd2i5ZrQtrQkwBAFbFxbDUQuYXoC9NHI6d+kAZcfxOnlEVFCUTYdDEi6h2aR5WFzUvbgMYktJGGhd6HIQr44yIL3f5Q0k/24Njeg4GOaiCnoM27IgvhUtrUxmSrzMHJrUW48I0CzbxJwD1DXPvFQ5sHPT3GJpALlkVoHFsBygUKY31GPoBDFqBqL0yPbNb8xRaJpSKU4d0gio2rnhj0aFpmAO1vT6waTg7i2FfvFRe84ZhmxeCQGwt6fOKcB90aYU4t7wIdiQwYQBXp9M4WeLt29LCCPGmcC5OpPH6NEFK3g7c/rpGaZLOvpD/AIjGjUyppeBMt7nl7ubc4owGXm7DvGM06VkMOg0jet6vyy5aRmnSjrTBvrGoxY565TQC0RsUi5ON+7ZQlcjpobcYu0ZiG+dYpPZhq5RyIggnBu8OcXaM803iJMO3O2ivgsa4dYgBCVEsEuez8oZKH1whwRpWjd94w1EqtCxaupr9IKkuWRkesaJSeApn7QKALMXEaKWYjA8e2iKWjnyLesapbsSBa/C3A8oEsBaoYvWmb6/eGylNQMPzEWBQnPi+uOdYOYC7sK8a4UHGsQ1ObvlfUZX0rAtWgfA/njjBQj7vhyygsGJzYg+5asKVXDhn6XgV5EDgzluMFCpZdnwdu6RJqXvdxa0UpXTAt6xEzcGHTDjAGMGSOoNekSM0xIyf1bSJAUk6EaP2/CNGzLBBDmvR9dYxJXal+PvdoemY5twanTKOatHw2qfar4CDlqo9q6PCUqAZwQOTnWClEvwFNNbwgaKEB+FTX5w0M9WGNO60w9ozzVPVrYlh+fWCSoAcfpAP3x2B8h84iVUx9uHZhEyY7ClDXD5Vh8kvr9u2jTI3ODv2YEqNr419YIrr9O/SFzLWbjrpAqCZfLIWPCC+LU4D19feBlJDVqRw5fWIoKDGz2ZjThcRRSSL9vieECVVqQMLd11gp7Ajd9bvy7EAZptkMsOMFLI1/NfSJMxIBbPS2MMWXyoaV74vC92xfiwNNNXEWM0AYZHFsPT8xXww4IB4ewgkqrUcWYD7CAAcs/LX5/SKFLlBWGEAZFWAd8hDiMq3fsxYIfGG0Z0yQL1phFiSKsO+d+MPRKc5nMENr6PDFoDX9ub6QGWXK06w2VLZ6e/Yiymta40t9oMIYs2jP28AkCp058Y0bxOnIvygSfXW2lYZNBZ3FeBtRoKsKBACgxwYV55xc9QYVAILPiQLUzgJq2Aoe/QcoSVhsX5N274xFOEwv86M+EWpXHSvVoStbljSt/RmrCt8igY8vb0gNCpgb6PAFQAcHlpnT2aAmA4Hoxy1eA8ww5ekBEzNehf0g0L4cT8hCg2BpiwqMMrQBWc2xfPOINJUDXzcnAiRnKv9vUiJE3BFLa5qOLVgkrNGpXrnEiRlpDMyBrw7EHLPM95xIkA2XNe1hQceHMQKy1TyxeLiQ+nw2WzWwp3hYxqDAc+XrjEiRpFFVWBr361vFEki9O+sSJBEWoNhlj694QAQ9XYfbSJEiqhm2OIyGVrwS5jAE87cqZxUSKgTLcsXFcPzAqA+l4uJAK5epvECOgiRIClJdgMaNm/4he4KZv37xIkJ7DxJo+MAoCn37aJEhPaVHoC9HIA81scaQK5mV/lx6xIkUFKIYO5fU90glLIOFqsGpSJEiAVTmBf0ww6RRTcEvXJ72MSJBS1tmQ3p3aAWhnF4qJERQU1PUZ9mGldgKnLPAxIkKpUxTOCW9iRgdGhe8MuNsYkSATNWxz5kcjr1iRIkdZjNMWv/2Q=="/>
          <p:cNvSpPr>
            <a:spLocks noChangeAspect="1" noChangeArrowheads="1"/>
          </p:cNvSpPr>
          <p:nvPr/>
        </p:nvSpPr>
        <p:spPr bwMode="auto">
          <a:xfrm>
            <a:off x="1587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8" name="Picture 2" descr="http://farm3.static.flickr.com/2173/2236163818_ac52297e4c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37" y="4071620"/>
            <a:ext cx="3389527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thedivesite.co.za/files/1/images/velcro_collag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94" y="3556948"/>
            <a:ext cx="50482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6194282"/>
            <a:ext cx="402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seeds are like </a:t>
            </a:r>
            <a:r>
              <a:rPr lang="en-US" dirty="0" err="1"/>
              <a:t>velcro</a:t>
            </a:r>
            <a:r>
              <a:rPr lang="en-US" dirty="0"/>
              <a:t> to our clothes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48750" y="27463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22; Txt 705</a:t>
            </a:r>
          </a:p>
        </p:txBody>
      </p:sp>
    </p:spTree>
    <p:extLst>
      <p:ext uri="{BB962C8B-B14F-4D97-AF65-F5344CB8AC3E}">
        <p14:creationId xmlns:p14="http://schemas.microsoft.com/office/powerpoint/2010/main" val="359592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424593"/>
            <a:ext cx="10157859" cy="597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5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943600" cy="563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Seed Dispersal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5" name="Control 1"/>
          <p:cNvSpPr>
            <a:spLocks noChangeArrowheads="1" noChangeShapeType="1"/>
          </p:cNvSpPr>
          <p:nvPr/>
        </p:nvSpPr>
        <p:spPr bwMode="auto">
          <a:xfrm>
            <a:off x="7023100" y="2635250"/>
            <a:ext cx="5486400" cy="45466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1219201"/>
            <a:ext cx="937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Animal (internal) – seeds encased in fruits that eaten and deposited by animal movement</a:t>
            </a:r>
          </a:p>
          <a:p>
            <a:endParaRPr lang="en-US" sz="3200" dirty="0"/>
          </a:p>
          <a:p>
            <a:r>
              <a:rPr lang="en-US" sz="3200" dirty="0"/>
              <a:t>Ex: all edible fruits</a:t>
            </a:r>
          </a:p>
        </p:txBody>
      </p:sp>
      <p:sp>
        <p:nvSpPr>
          <p:cNvPr id="8" name="AutoShape 12" descr="data:image/jpeg;base64,/9j/4AAQSkZJRgABAQAAAQABAAD/2wCEAAkGBxQTEhUUExMWFhUWFxoXGBgYFxceGhkaFx0aFxgaHBwbHSggGBolHBgYITEhJiorLi4uHB8zODMsNygtLisBCgoKDg0OGhAQGiwkHCQsLCwsLCwsLCwsLCwsLCwsLCwsLCwsLCwsLCwsLCwsLCwsLCwsLDQsLCwsLCwsLCwsLP/AABEIALcBFAMBIgACEQEDEQH/xAAbAAACAwEBAQAAAAAAAAAAAAACAwABBAUGB//EADwQAAECBAMGBAUDAwMEAwAAAAECEQADITFBUWEEEnGBkfAFIqGxE8HR4fEGMkJSYpIUcoIjM1OiFXOy/8QAGAEBAQEBAQAAAAAAAAAAAAAAAAECAwT/xAAiEQEBAAICAwABBQAAAAAAAAAAAQIREiEDMUFRBBMUImH/2gAMAwEAAhEDEQA/APdJUUmjitLYd5RJ00Jqxr7w2WwcB/8AlWvShiVNCKGpLHDKPJp6hJmlTUGjBw0K+Gd7Q1pSvWGIOW8B7dINnsQ5EBQcWrpl3WNMpVeA74wspYMW0iGYBcBj31gNCDbL1iXOXv8AeFpRvBwepw7xh0sAY4YWOmkVFpYakQQU8UoZtApVfr+IB5Xn1gVL+sCFP39YJJxgpa0k5RAmtYsKI9e9IorB4Y48YBjmgt3nCeNBhhDB09qQJU/59gYuxDU2B5RN2tOf4it/utLwaF9iIigTbDGtTFqAwbjBFvpENK05xQkAtArFLcva8OWa1pSIlX5gFB3rfi0RL5HvL6w1JEDvl6t69YBa75d9iJU0ApxglvjXj3eKQaUAvgYCmwdtGHzpBMzE9IF3dsOPrrCQGNMMogYuj5Pz+8LB5ewbEww5694xScy2gFdIopR0+n5ilL4tyw4RJhJw74wC1tkBzv8AOJQRTiH1qzwlcskcDb6xFJxc96xS04vQ1pAZZs8gsGbn9YkaQsigPRj7xIdJqlSy5Z+rP7xqll8+ePOkY0CxNtaNjD5CtW5U+fqYkaps0N70p+YFhUY4v6QtZrSulfb3hqPX0zs+EVBTgc8qW/MLQXNvbGJMVjhmKwUpRoWpwtGarTJOL1NLRaCf2uBjZmgd/hy+8R8zzEaQYURFJU13iLY4c271gVkt3ziBhVfv3glnVoQpVKQSWPXOv4goiHF+ef0grWOkVK175xSlCAikk3PQA8Ih9faBWofL7dYhOXWIqfDA7+t4MEH6Y1gbVq+Z7rwiLUXpFQ0kDHvjAqOLuRm3SAC2uBWLEzgOXdIpoRVcfiLQl7fOFkZX7yiKmWFeJgi3zBbHRqUMQmwvxpCzQUvl7wBLm1MXp7xFHv2ArpBmY/Hjh7QlfPp7Ywcpb4jme/nAMXoPUaXhZl41cdjlFrXTDv3gFrf5dvAEsfkvXV/lFL7OMAT2T3SBUpm9vvFFiY1usAo0v8j9IiVAnl3yhaiQWrQVb7i0QRROIeCC2La5MxwhL5gaRaF0zOP3cwFr3nseUSLQstQHoqJAYlTBq5NsfSGoVR3atmf8RnCa2zqT1EaSl6+5jKnSl/0mrWetPtAKnPYs2l+sDIVSznhBN1zbH5RpBJFvNThWNBBwV7dvCyGFOjW5ZQwO9GFcGtri7RBcqXi75/OGmmPAZcoWJgfPg8Ra6Oepi/BN4dvDEFw2HtCkL0Ixbv3i0Q2GKqSBhTrlFDiXfnw4QJPM++sE+JYYXgq1K6esRRJzgEnHExcpWnfzibVe6aX0r8oNaMWpm3pClTMh7xaFHD5U0yhuGl7+8/XvKKlrb8xW4+XCLuMuXPpE2ul/EtkYreNMH51ty4RYlipp8+kCoA2uO2hs0oVNHLZ05NDAcxwDmFBjwt9tR9YMooMOtYSmgKpT0f7xRmZgF8MfxeC3tTzx9IEk9itaxdpoKjSr8H6YQfxd0X1oflCjY1raGEVca0Lg+kNmhKU9SO/lFPSjgZ+kJWW+7V6QIm5dcYIdvkO+bP8AnGElZL0N78c3iJIdy9KHLjqYUpQNKtVu8tYqGqrajdaRcywFC+VPlAOKOSlsW9oilahrBwfa0BZSWcZsxZ4Wp3oxbp+YJSq4ijcsnaEFINm7qItFq2gigD/8j9REhSU5mugT9YkQ0iA1QWzGP4ggSfzeAKaCw76wwMKPfCsZD5UzD3MMlm40/J0hKXrUaYUhiKUavfbxQ6UQ2rGCdhwvElYgHkL+pjTK2SYWbcSP7ioq9Gh3fTfHXsi+GFPvFFOZHfyjavYpuHwycX3h0IeEbSFIHmlK4pZQ6UPpC42HVJSGOP3i9+la61aMq/E5T/8AcA0LghtMOcMTt8o4qVluJUr2pELjo5L1vE3n48458/xLdLJQonIqD/4ywo9WjMvxcp/dup4kB+TqWf8AERLelmLtoGjaN20RSeWFS0cA+OuSwWeCFJHIzFJB/wAYyTvGyaJv/wDYSf8AGSkD1jncq6TGPW7pu4AfE06wH+ol/wDkS+hB9o8TtG07QS4RM/4yZY9ZhURAhO0m8mcRrP3R/wCgEZ5VrhHt07Qj+r0V9IqZt8kM6wOZ+keEVsq7nZkqzJWtbf8Av8o6Wz7BMKQoS5SUZpQVDn53HCM3NrhHoz4rs/8A5gOfZhifEtnNN8NxTHFRsy6AfBI1TMB5OpzyjQnZwR5pUtX9yC/JnB94zzpcI66Nr2f+s+n0g0zJKnZZHEGOKjw5LbyZKFgYJmKCg13SoPBr2bZWebK+GM1MU/5Co9I1M6xcJ/rsqlIv8VI9PWKVsz2KSwwUDGLZvB5K6y10/smr+Sj6wvaP00X8s1YP9wlqHUpf1je8mP671tsOzqFgzZX9ISsMagxzVeG7UhghbnDzKHJllQipe37Wmikb5GFH9GpqxiTyX7GuH4rWpYenffOD3jalOHbxz1fqmUKTpUyWRchLgcQKtxTGzw6ds20B5G0IUf6TQx1xu/Tnljr2l6VtxH4iSGzFHfOnGkOnbGtF0sNBQ6v+IQtGRFv292MaYRZtncWYcoBCcaO+PdIFSwSDyAcvpWKWDW4PEn3ioZNW1D7/ACvC0nQ8hTnCirAkO3TnhwgdTTq8UGqa1OneESM8wqBqCTmKP6RIIfvvflQfkQUxeAF4EEEO3K1tX9ISub5vk3oMYyrUlQzPLpjhFiYzCu8qgIYtjvZUwfSE/Eq1LsQO+dY5+1+Jbq1JAAKfKa6b1OLiI6eObr1vh60iiX1JuTmczHVSsiPI+D+IAB1Y344DjHT2jxJjUtS3dBzifuSO2fhtruonvV2hU3a90VfvG8eaneNbr7lDxqeLhmjOfFiQTMB3h0bWwBw5R0x8svTH8ezuu1tE2Uu6d45lApzaPOeJJK1KTvkgNVZ8gBoAAP3F86aGC2nxoAKJUQGpkScKUaPPSvFRNmJ3SpIBYU5u2HPLWN5TpzysnTo+MTXVuBe+kABglSj0dh6RmTLmAMmWtI1XKl//AJdR6x2dl8PQxK0ndVV5kzcfUJuebRrXsEkAHdlJexKSRxcERx9RudvPyNmJ8wkoULOQVnqVuekdjZZajQbgOXwyn1SQY6iPBt8ODJIw3UqHqFwE/wALmpFAlVP6ySBoVJf1jllMnSZY+g/6dSPMZSnFyiao04Kb3h0uWk2JCjXdmIHozH1MJ2MmXffDUKVKLVxd6e2ojqLlhQG8C1wcRlXBs4xC3TKZCk2lyxkXWfQCEISJcwlXl3v5JKt0nJSVUB1tG5MxSKKdScx+8NmP5DUV4xW0qlrSS4Id3z0a7w4z4m0OzpNKB7pYebg9AdITO2JDWS39TB0/7h84T8Tc8pqkh0qwAwSrLRWFjGmTOKqEsQ3FjngofWEkpdxj+GUr3WUXGFxkQbjQ2gJq1/8AbWamqVFPlmDI5L94dt2zkeQpLJ8yAD6DhcQGzThNTuKAKiCUg0ci4rbOLx10u99sifDpZLgMWuCUqHTEVEdPZzMDI+JvFvJvH9zXSSKhQa46QlJUCAoUJZKyxfAIVrhvdY1GXRj5WqDiD9ReMa1V3tq2Pago7qklKh/EkPxBxGo5xPENnC2Cgol7i6Xxe4jKJAnpG/8AuFi1XF/xFbPtJSfhhnAcgvTDeGY0jUy679OfHvcZZuzv5VgKUm5IqRgoE21wjjbb+lJExW8lBQslwUUfhkcxgY9VtjKTvMQtOIw7vrGZCCRoWJIqHzAyIiXcvTcu528tI27bdiYFXx5P9znQhzVKhkaR3Nn2+XPBMtrOU2UM2zGftG6aAp93d3iPOhVlNR+dt7rHldt2YyZm/K3gDXdF6XAzKT1ELllO4TGV2QgmoI5Y9cNYXMVdm5fmkD4VNE9hRKzVrJWLFSf6VZpg9olFB3SMb48qMDHfDPccc8dVnKTxH0gQW8zXFMa/KLKc2bj976CB36Y8APvHRzWCDdL6lBiRmmzgD+7B79tEi6RpTMH8uoHYeAmgvamNR6A2gJsy2I9K8YUuewxL525RhW2RLUUr+GqWJv8ADfch61Yco8Bt0qbs1JpeYVOWLvvXej1PICPVbROIFaA1q96W14Rwv1D4pO+EUg72pAUocCb+8WX4sy12ynx/c8u+xupj+35b1+ECr9Vb4EuWqgpUAHQkvU1wwj51tO2KCiF1Luc3y0gD4ooMEpSnOhL8X+Ub/jRufra+mo/UCQlkl1FwVCgDYDjnjhHNk+OELYKoQAxLjMElxUVFY8N/8hMU4cpScBaNWy7YzU3jrfrG8fBxYz/V3J7raNuClBImJCbuqgJF8LVa8drweQUy95ykCiU2yclRDD5x5T9N7N8Re+UjyDzOryjEANVI+0euMlalAEBQYE7xcD/alNG4ExM/wmH9ryaUbIlSnEyWrVajXR1Bm1BjtbJJKRvDdGZQuh/5Jo/F43bBIEpIwGQqkk5BRLekXOlIJdLS5gxAYEajLi4jx5Z79PVJoWzlBqHB/qQQFDiBRXERuk7SQAD/ANQf1CigdfxHntrUErCVpMtRsof9tR4/wPGhzjq+HeIAtvuCzBdHyq1xoYTZe3UUpKnKQreZ7fL+SeHvCd0pDyylsUmqQdcRxGEPXKaoDLFQ1jm2YOIgZo3lbySApmIz4/1JPdo1pz2UJ4NCCkgsd6qdPMMDgTFLl7iiwcKfy5EVbncfeM02USHSSlQoQcAcK/uT3SFq2hZS1HFtCm4fk40jFv5bkbkIGAfEDMG6eIJ9Y5m1SygpMuqTYWUg16A2azxpXO3pYmJFMU+4fBQctETNYqSs+VYG6o1Y1Z8cHrkYsC5G2pmIDksSxIoUHBw/lNmIyjH4nLLfEQouPMCkElxmMFehjXtWylCioKAWQW5Byk/1DEcY0bKykA7pG8GNXAerEGoGUa99U3+GXYJv+oS5SUqoFy8HwNbA1r9I3CUq1d4Cj/ybP+7Mc45qtmKJg3VEFbi9CRZzmaYM/ON+x7Uo+VZY/wAVBt1Rt/xmAuCLRjU9UvXpYUUkE8wMxVxA+IyQrzjBlJNMBUfIiDWrecLviPYjjCdjWzy1ZHdOeDHWOcnxr/RyJ1QbZgPjnpkYD4j1t/MBznUUwN+cBLkqNXYgUBAxrXSBmjeQCxBxGT3AOUTuL0dtRA3VAVHmSeVQeI9ovaZKVhQpgscxVsnhWy+ZO6X8otqPs3rBkMyhQgsz0bLoW5xvfTLlTpNSlVwQoUZjgoHPMYw6bOWQEKJW/wDGhDgXQq+pSa3hviSd1pj+UDdNa7pse8o5c3a0jyFQDneSQag4EOxd+7xJbjWrrKDUphvBiMG7rzgSXONBW3u0EFnE1aotXMAgtwhSpj1BfmXj1R5KM7wux1IiQor0T0iRraaZwTflWg+kWJgL05OetIWS9GDd6wubZnvl3aMIz7Wt2f6faORtqwXxZgO8o6c441p7845m0JPv3+IM15rxXZQolTBzmDxpHlVpWte6wDZBIAbGmmMe72uVfjHLXsIB3mqQ0d8M9OOUeYVsSibxp2HZlJUCQCAXse2jtnZ4NMmOn7lZ06OxeIoSDuukqv5SQMWAKqi8dzwba5XxQszQDiCN32DR5ZMqHyu6RwyejDyWWPsGy7SlSfJMSoaM5fC8ZdpmKz8rX/pI4VFI+aInkDLURr2fxmaiyzzr7x5b49PXPNK9cNrIBlqU4AKgzEgHIaHCzVEX4ZtKCDKYndqA1Sk8Lx55H6gBf4ktIJH7pdDxbDlHU8H+HM3t2YkqozuFUv3xi3C8emsfJLXq/DvEkn/pLBIskvlUDPeGBx9+rtSaBQuMuVOBFeMeV2iUWdRyc5kVCgQb/SOnsXjShRZfdLEtgbEg8HpkYxhn8yazw+x1lSQt2NCHBFxmCPlHOmSFS1FklSab4HooZWp0Mblz00PlAVkQQk4KFaA/KG/HO8QRUsKN01eO2pXKWxyEKMtVt5K7gUCgcbsFaQa1B7kpPmHD+QGhFeRjVtGzhSQKgtQDi6cLvGGfKV+5NAC7Yg25gteMXGxqWV0tnXvIVLVdIdKhcCoB1bPKOdsaxKX+4ne8qgQf3Jr5q04wtBIUFYG6QMCKsMgKtxjZMAKg/lU9xYlvK5zyOrGNe2fTRt4EyWFBW8aWFWwVkSDlhCtnWFS94gByyqWXZ+DtybKK2AbrJIA3nYH+JNCOr+mcIbdmlLk7xKhTOihS4BbK0LN3ZL1p2EgKSCGyIGBF2NxWMc0NQg5h8ceVR6w3Z5hBNLiuiqH1Df4mGqAWQQHxIGrOMsHEXW03on4QJODimouGxpWMqdnO+QVYUHeBr0jT4lORISFrWA1gWc0sBccBHi/GP1SZzJQNwCoIfePE4DQRLhPpM3dUSmYLSzqWBA484dtfikqWBuqEw4BNrNU5W1jwsrba+YOb8ePeMN/1FxiDY90jMx0XN3dp8UUtJQQGU7jQu4e3o8Ztk2aWgeVCXFiAbYgfaMEqazEG/vBy9oLnscse8I6SdOdydczbVFaYj1zhO+eD0oWoMIzS5pvnTLvpzjQJxzI0DtTSKyBSwM/T7RIFU57j3+h94kUI3mFTz0yyMKWeA7xMB8V7+mnGFBIJxOOEZZEtLJ44safmMk6VRqn2HD6RsKHYVvcCEzUNpxJwio5KpXHvHjpGGbJ+jR2J0q+ndIQvZqV7+tY1KxY45l/eACY6S9kNqCA/0hjW2dMYg3jT/pu3iHZCA5i9HbM8RKoYdnN6xQlRld1TZQ2QogwopggdIzli3jnp6Tw79QLQGUy05Kw4GO/sO1yZ5IB3F4BRorR848EFYw9M3M01jncHox8z6hsLbu4v92TVUGYmhuzPe0M2XamKQSCx3SdHpzALR852fxFaWIWQ1q24R2JH6gBDTKVBdN+YxxjM3OnTlK+hzJYUWqOVjVlB72YiFLlG5F6EYEGtMi4fnGb9P+MSCAkzUv8A3EDR62phHoSAoAghQzBcV4co9Mx5TbjctXTzc3ZAAfNkQWIYYHkXHOLKAWrQBnu5QXGX4MdhexG2vJi4N+MYZmxEFwCcGDNRuhH1jFw01MpQKkhi9urhTV0YtEn7KVMVVKXAOIr+6l3F4RN8SlSH+JMHloAbqAsQLu1I87+of1yVJMvZ0lINCs/ubRv2+8XU12zbp3tp/UeyyPIpW8bEJ8xpgSKPzjheI/r0VEiSz2UpWVvKA1OMeBXMv3xinpi3frE3WLk6HiHiMyad5aipVnOV6DAVsIzGbW/y9YSm2MSWi7QsZ5NCJle7RqlTKsXyp7RjCM37ypGtCRShBxxdsqQ0baUKLBvfvpGlKyS4G6eZvjrGSWgtpn3zjRu0cVIzYBvnBWpAJBr+MawyVPO6HJNGFC4HSM8tZOnoebX5CClTMKi+kFjWkKwYj/j81ViRmC0n9xrizfIGJEUh1E4/SBCm48e6xRqTQGmgJ9YtCsqfOIycJgSGapzanDjCAitR0fnjDKvXGjsODxSADc0flxixGcS3LN1PfpAiU+GMaykUwd8ctcYOSqtX+vAQNMnwAQ1sbV5diLOy6dHvG/crjrX3yibt/uIqac9GxpOPTp1ijsg5ZU9HjopSAas/079RFFDk2aBpzFbI79/mEq2M6EGxp1jszUgY7w1HbQtaAb8qAM/OCacGZsxrjGU7OXcdI769n/HeP2jPNkjR2w5RraackoaBMbZspizONC/C0ImI+3CLImykqblDBMhJR0iPWM3FqZN8uf33eN2xeMzJSvJMUjgb8rRwkrhgmxOLXN6sfrTagG+K4s5SCerRz9o/UE9bvOWXuN5h6NHFXOgBMhdnNpm7QauXeETFawKl9/SIkvFmLNy2gS4u/wBIP4XbGsWhNceP1jVKT5Th9qjheKjOiS4esNlyeuvdYemXQNlavBuMMRKJDth978IgqShqaZfIYXh/whkaNZ/UnlBypTpo5rBoWKh24MK5GDQZcvHIPfAUqIY5NGpXCmnvBKQWbKoOHKAZuHS2TYxGkUKCjAYd2i5ZrQtrQkwBAFbFxbDUQuYXoC9NHI6d+kAZcfxOnlEVFCUTYdDEi6h2aR5WFzUvbgMYktJGGhd6HIQr44yIL3f5Q0k/24Njeg4GOaiCnoM27IgvhUtrUxmSrzMHJrUW48I0CzbxJwD1DXPvFQ5sHPT3GJpALlkVoHFsBygUKY31GPoBDFqBqL0yPbNb8xRaJpSKU4d0gio2rnhj0aFpmAO1vT6waTg7i2FfvFRe84ZhmxeCQGwt6fOKcB90aYU4t7wIdiQwYQBXp9M4WeLt29LCCPGmcC5OpPH6NEFK3g7c/rpGaZLOvpD/AIjGjUyppeBMt7nl7ubc4owGXm7DvGM06VkMOg0jet6vyy5aRmnSjrTBvrGoxY565TQC0RsUi5ON+7ZQlcjpobcYu0ZiG+dYpPZhq5RyIggnBu8OcXaM803iJMO3O2ivgsa4dYgBCVEsEuez8oZKH1whwRpWjd94w1EqtCxaupr9IKkuWRkesaJSeApn7QKALMXEaKWYjA8e2iKWjnyLesapbsSBa/C3A8oEsBaoYvWmb6/eGylNQMPzEWBQnPi+uOdYOYC7sK8a4UHGsQ1ObvlfUZX0rAtWgfA/njjBQj7vhyygsGJzYg+5asKVXDhn6XgV5EDgzluMFCpZdnwdu6RJqXvdxa0UpXTAt6xEzcGHTDjAGMGSOoNekSM0xIyf1bSJAUk6EaP2/CNGzLBBDmvR9dYxJXal+PvdoemY5twanTKOatHw2qfar4CDlqo9q6PCUqAZwQOTnWClEvwFNNbwgaKEB+FTX5w0M9WGNO60w9ozzVPVrYlh+fWCSoAcfpAP3x2B8h84iVUx9uHZhEyY7ClDXD5Vh8kvr9u2jTI3ODv2YEqNr419YIrr9O/SFzLWbjrpAqCZfLIWPCC+LU4D19feBlJDVqRw5fWIoKDGz2ZjThcRRSSL9vieECVVqQMLd11gp7Ajd9bvy7EAZptkMsOMFLI1/NfSJMxIBbPS2MMWXyoaV74vC92xfiwNNNXEWM0AYZHFsPT8xXww4IB4ewgkqrUcWYD7CAAcs/LX5/SKFLlBWGEAZFWAd8hDiMq3fsxYIfGG0Z0yQL1phFiSKsO+d+MPRKc5nMENr6PDFoDX9ub6QGWXK06w2VLZ6e/Yiymta40t9oMIYs2jP28AkCp058Y0bxOnIvygSfXW2lYZNBZ3FeBtRoKsKBACgxwYV55xc9QYVAILPiQLUzgJq2Aoe/QcoSVhsX5N274xFOEwv86M+EWpXHSvVoStbljSt/RmrCt8igY8vb0gNCpgb6PAFQAcHlpnT2aAmA4Hoxy1eA8ww5ekBEzNehf0g0L4cT8hCg2BpiwqMMrQBWc2xfPOINJUDXzcnAiRnKv9vUiJE3BFLa5qOLVgkrNGpXrnEiRlpDMyBrw7EHLPM95xIkA2XNe1hQceHMQKy1TyxeLiQ+nw2WzWwp3hYxqDAc+XrjEiRpFFVWBr361vFEki9O+sSJBEWoNhlj694QAQ9XYfbSJEiqhm2OIyGVrwS5jAE87cqZxUSKgTLcsXFcPzAqA+l4uJAK5epvECOgiRIClJdgMaNm/4he4KZv37xIkJ7DxJo+MAoCn37aJEhPaVHoC9HIA81scaQK5mV/lx6xIkUFKIYO5fU90glLIOFqsGpSJEiAVTmBf0ww6RRTcEvXJ72MSJBS1tmQ3p3aAWhnF4qJERQU1PUZ9mGldgKnLPAxIkKpUxTOCW9iRgdGhe8MuNsYkSATNWxz5kcjr1iRIkdZjNMWv/2Q=="/>
          <p:cNvSpPr>
            <a:spLocks noChangeAspect="1" noChangeArrowheads="1"/>
          </p:cNvSpPr>
          <p:nvPr/>
        </p:nvSpPr>
        <p:spPr bwMode="auto">
          <a:xfrm>
            <a:off x="1587500" y="-384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orange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1749" y="3800891"/>
            <a:ext cx="3276600" cy="2576513"/>
          </a:xfrm>
          <a:prstGeom prst="rect">
            <a:avLst/>
          </a:prstGeom>
          <a:noFill/>
          <a:ln/>
        </p:spPr>
      </p:pic>
      <p:pic>
        <p:nvPicPr>
          <p:cNvPr id="11" name="Picture 2" descr="F:\School Files\SchoolPics\Plants 2012\PreAP Plant Unit (72).jpg"/>
          <p:cNvPicPr>
            <a:picLocks noChangeAspect="1" noChangeArrowheads="1"/>
          </p:cNvPicPr>
          <p:nvPr/>
        </p:nvPicPr>
        <p:blipFill rotWithShape="1">
          <a:blip r:embed="rId3" cstate="print"/>
          <a:srcRect l="35533" t="34909" b="11861"/>
          <a:stretch/>
        </p:blipFill>
        <p:spPr bwMode="auto">
          <a:xfrm>
            <a:off x="5273266" y="3738912"/>
            <a:ext cx="5603066" cy="247425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915400" y="41471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22; Txt 705</a:t>
            </a:r>
          </a:p>
        </p:txBody>
      </p:sp>
    </p:spTree>
    <p:extLst>
      <p:ext uri="{BB962C8B-B14F-4D97-AF65-F5344CB8AC3E}">
        <p14:creationId xmlns:p14="http://schemas.microsoft.com/office/powerpoint/2010/main" val="38778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School Files\SchoolPics\Plants 2012\PreAP Plant Unit (7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393" y="301028"/>
            <a:ext cx="8691407" cy="4648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257800"/>
            <a:ext cx="9601200" cy="1325564"/>
          </a:xfrm>
        </p:spPr>
        <p:txBody>
          <a:bodyPr/>
          <a:lstStyle/>
          <a:p>
            <a:r>
              <a:rPr lang="en-US" dirty="0" smtClean="0"/>
              <a:t>What is a fruit?</a:t>
            </a:r>
          </a:p>
          <a:p>
            <a:r>
              <a:rPr lang="en-US" dirty="0" smtClean="0"/>
              <a:t>What is it’s purpose?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53600" y="30102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booklet</a:t>
            </a:r>
          </a:p>
        </p:txBody>
      </p:sp>
    </p:spTree>
    <p:extLst>
      <p:ext uri="{BB962C8B-B14F-4D97-AF65-F5344CB8AC3E}">
        <p14:creationId xmlns:p14="http://schemas.microsoft.com/office/powerpoint/2010/main" val="42147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385"/>
            <a:ext cx="7848600" cy="792162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Germination of </a:t>
            </a:r>
            <a:r>
              <a:rPr lang="en-US" sz="3600" dirty="0" smtClean="0"/>
              <a:t>Seeds:    </a:t>
            </a:r>
            <a:r>
              <a:rPr lang="en-US" sz="2800" dirty="0" smtClean="0"/>
              <a:t>monocot </a:t>
            </a:r>
            <a:r>
              <a:rPr lang="en-US" sz="2800" dirty="0"/>
              <a:t>vs dicot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67800" y="304800"/>
            <a:ext cx="255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21; </a:t>
            </a:r>
            <a:r>
              <a:rPr lang="en-US" dirty="0"/>
              <a:t>Txt 707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05000" y="1154122"/>
            <a:ext cx="8577262" cy="5627678"/>
            <a:chOff x="1905000" y="805934"/>
            <a:chExt cx="8577262" cy="5627678"/>
          </a:xfrm>
        </p:grpSpPr>
        <p:pic>
          <p:nvPicPr>
            <p:cNvPr id="1027" name="Picture 3" descr="38-11-SeedStructure-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" t="-491" r="-234" b="71156"/>
            <a:stretch/>
          </p:blipFill>
          <p:spPr bwMode="auto">
            <a:xfrm>
              <a:off x="6477000" y="1126579"/>
              <a:ext cx="4005262" cy="1755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 descr="38-11-SeedStructure-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6" t="69666" r="1164" b="3510"/>
            <a:stretch/>
          </p:blipFill>
          <p:spPr bwMode="auto">
            <a:xfrm>
              <a:off x="1905000" y="1230952"/>
              <a:ext cx="3950692" cy="1546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848600" y="805934"/>
              <a:ext cx="1727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Dicotyledon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5000" y="861619"/>
              <a:ext cx="1727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Monocotyledon</a:t>
              </a:r>
            </a:p>
          </p:txBody>
        </p:sp>
        <p:pic>
          <p:nvPicPr>
            <p:cNvPr id="9" name="Picture 2" descr="F:\School Files\SchoolPics\Plants 2012\PreAP Plant Unit (75)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32325"/>
            <a:stretch/>
          </p:blipFill>
          <p:spPr bwMode="auto">
            <a:xfrm>
              <a:off x="1981200" y="3124201"/>
              <a:ext cx="8153400" cy="330941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048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86200" y="751317"/>
            <a:ext cx="7924800" cy="5954283"/>
            <a:chOff x="1828800" y="751317"/>
            <a:chExt cx="7924800" cy="5954283"/>
          </a:xfrm>
        </p:grpSpPr>
        <p:pic>
          <p:nvPicPr>
            <p:cNvPr id="81922" name="Picture 2" descr="http://media.web.britannica.com/eb-media/89/95389-034-4B5C4DBC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28800" y="751317"/>
              <a:ext cx="7924800" cy="5954283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5638801" y="2688967"/>
              <a:ext cx="1234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Cotyledons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5949760" y="2667000"/>
              <a:ext cx="1051367" cy="439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7848600" y="2428964"/>
              <a:ext cx="533400" cy="685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438400" y="58674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76600" y="56388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67200" y="5334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05400" y="46482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24600" y="41148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96200" y="41148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91600" y="41148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7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8915400" y="2242066"/>
              <a:ext cx="838200" cy="152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09600" y="228602"/>
            <a:ext cx="8686800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400" dirty="0"/>
              <a:t>Through what cellular process is the plant getting it’s energy at stages 1-4</a:t>
            </a:r>
            <a:r>
              <a:rPr lang="en-US" sz="2400" dirty="0" smtClean="0"/>
              <a:t>?</a:t>
            </a:r>
          </a:p>
          <a:p>
            <a:pPr marL="342900" indent="-342900">
              <a:buFont typeface="+mj-lt"/>
              <a:buAutoNum type="alphaUcPeriod"/>
            </a:pPr>
            <a:endParaRPr lang="en-US" sz="2400" dirty="0"/>
          </a:p>
          <a:p>
            <a:pPr marL="342900" indent="-342900">
              <a:buFont typeface="+mj-lt"/>
              <a:buAutoNum type="alphaUcPeriod"/>
            </a:pPr>
            <a:r>
              <a:rPr lang="en-US" sz="2400" dirty="0"/>
              <a:t>What process is beginning to happen at stage 5 and onward?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1" y="2205335"/>
            <a:ext cx="73975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 startAt="3"/>
            </a:pPr>
            <a:r>
              <a:rPr lang="en-US" sz="2400" dirty="0"/>
              <a:t>Is this plant a Monocot or a </a:t>
            </a:r>
            <a:r>
              <a:rPr lang="en-US" sz="2400" dirty="0" err="1"/>
              <a:t>Dicot</a:t>
            </a:r>
            <a:r>
              <a:rPr lang="en-US" sz="2400" dirty="0"/>
              <a:t>?  How can you tell?</a:t>
            </a:r>
          </a:p>
        </p:txBody>
      </p:sp>
    </p:spTree>
    <p:extLst>
      <p:ext uri="{BB962C8B-B14F-4D97-AF65-F5344CB8AC3E}">
        <p14:creationId xmlns:p14="http://schemas.microsoft.com/office/powerpoint/2010/main" val="36486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Tropism</a:t>
            </a:r>
          </a:p>
        </p:txBody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Tropism</a:t>
            </a:r>
            <a:r>
              <a:rPr lang="en-US" dirty="0" smtClean="0"/>
              <a:t>: growth of plant parts in the direction of or away from the direction of a stimulus</a:t>
            </a:r>
          </a:p>
          <a:p>
            <a:endParaRPr lang="en-US" dirty="0" smtClean="0"/>
          </a:p>
          <a:p>
            <a:r>
              <a:rPr lang="en-US" dirty="0" smtClean="0"/>
              <a:t>Ex: phototropism, </a:t>
            </a:r>
            <a:r>
              <a:rPr lang="en-US" dirty="0" err="1" smtClean="0"/>
              <a:t>gravitropism</a:t>
            </a:r>
            <a:r>
              <a:rPr lang="en-US" dirty="0" smtClean="0"/>
              <a:t>, </a:t>
            </a:r>
            <a:r>
              <a:rPr lang="en-US" dirty="0" err="1" smtClean="0"/>
              <a:t>thigmotropism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"/>
              </a:rPr>
              <a:t>http://plantsinmotion.bio.indiana.edu/plantmotion/starthere.html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802732" y="12309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24; Txt 712</a:t>
            </a:r>
          </a:p>
        </p:txBody>
      </p:sp>
    </p:spTree>
    <p:extLst>
      <p:ext uri="{BB962C8B-B14F-4D97-AF65-F5344CB8AC3E}">
        <p14:creationId xmlns:p14="http://schemas.microsoft.com/office/powerpoint/2010/main" val="20383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6858000" cy="67498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A50021"/>
                </a:solidFill>
              </a:rPr>
              <a:t>Phototropism</a:t>
            </a:r>
            <a:endParaRPr lang="en-US" sz="2800" dirty="0"/>
          </a:p>
        </p:txBody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>
          <a:xfrm>
            <a:off x="609600" y="2743200"/>
            <a:ext cx="4572000" cy="3810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Growth response toward a </a:t>
            </a:r>
            <a:r>
              <a:rPr lang="en-US" dirty="0" smtClean="0"/>
              <a:t>light stimulus</a:t>
            </a:r>
          </a:p>
          <a:p>
            <a:endParaRPr lang="en-US" dirty="0" smtClean="0"/>
          </a:p>
          <a:p>
            <a:r>
              <a:rPr lang="en-US" dirty="0" smtClean="0"/>
              <a:t>Phototropism = </a:t>
            </a:r>
            <a:r>
              <a:rPr lang="en-US" dirty="0" smtClean="0"/>
              <a:t>move toward </a:t>
            </a:r>
            <a:r>
              <a:rPr lang="en-US" dirty="0" smtClean="0"/>
              <a:t>light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r>
              <a:rPr lang="en-US" dirty="0" smtClean="0"/>
              <a:t>Ex: sunflower		</a:t>
            </a:r>
          </a:p>
          <a:p>
            <a:endParaRPr lang="en-US" dirty="0" smtClean="0"/>
          </a:p>
        </p:txBody>
      </p:sp>
      <p:pic>
        <p:nvPicPr>
          <p:cNvPr id="24578" name="Picture 2" descr="http://indianapublicmedia.org/amomentofscience/files/2010/02/phototrophism-940x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040" y="2927351"/>
            <a:ext cx="5151120" cy="3429000"/>
          </a:xfrm>
          <a:prstGeom prst="rect">
            <a:avLst/>
          </a:prstGeom>
          <a:noFill/>
        </p:spPr>
      </p:pic>
      <p:sp>
        <p:nvSpPr>
          <p:cNvPr id="8" name="7-Point Star 7"/>
          <p:cNvSpPr/>
          <p:nvPr/>
        </p:nvSpPr>
        <p:spPr>
          <a:xfrm>
            <a:off x="4988560" y="1784351"/>
            <a:ext cx="1676400" cy="1524000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826760" y="3384551"/>
            <a:ext cx="609600" cy="762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436360" y="3079751"/>
            <a:ext cx="609600" cy="6096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41160" y="2546351"/>
            <a:ext cx="990600" cy="2286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741160" y="2927351"/>
            <a:ext cx="990600" cy="5334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283960" y="3384551"/>
            <a:ext cx="838200" cy="12192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91600" y="27463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22; </a:t>
            </a:r>
            <a:r>
              <a:rPr lang="en-US" dirty="0"/>
              <a:t>Txt 712</a:t>
            </a:r>
          </a:p>
        </p:txBody>
      </p:sp>
    </p:spTree>
    <p:extLst>
      <p:ext uri="{BB962C8B-B14F-4D97-AF65-F5344CB8AC3E}">
        <p14:creationId xmlns:p14="http://schemas.microsoft.com/office/powerpoint/2010/main" val="81882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A9462-0738-41FE-AEC6-1439CCDBE252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11618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086600" cy="6397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rgbClr val="A50021"/>
                </a:solidFill>
              </a:rPr>
              <a:t>Gravitropism</a:t>
            </a:r>
            <a:r>
              <a:rPr lang="en-US" b="1" dirty="0" smtClean="0">
                <a:solidFill>
                  <a:srgbClr val="A50021"/>
                </a:solidFill>
              </a:rPr>
              <a:t>/Geotropism</a:t>
            </a:r>
          </a:p>
        </p:txBody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>
          <a:xfrm>
            <a:off x="762000" y="1295400"/>
            <a:ext cx="9067800" cy="4114800"/>
          </a:xfrm>
        </p:spPr>
        <p:txBody>
          <a:bodyPr/>
          <a:lstStyle/>
          <a:p>
            <a:r>
              <a:rPr lang="en-US" dirty="0" err="1" smtClean="0"/>
              <a:t>Gravitropism</a:t>
            </a:r>
            <a:r>
              <a:rPr lang="en-US" dirty="0" smtClean="0"/>
              <a:t>	(or geotropism)</a:t>
            </a:r>
          </a:p>
          <a:p>
            <a:r>
              <a:rPr lang="en-US" dirty="0" smtClean="0"/>
              <a:t>toward earth’s center</a:t>
            </a:r>
          </a:p>
          <a:p>
            <a:r>
              <a:rPr lang="en-US" dirty="0" smtClean="0"/>
              <a:t>Ex: roots (positive) &amp; stems (negative)</a:t>
            </a:r>
          </a:p>
        </p:txBody>
      </p:sp>
      <p:pic>
        <p:nvPicPr>
          <p:cNvPr id="111620" name="Picture 4" descr="Gravitrop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318850"/>
            <a:ext cx="5638800" cy="33559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144000" y="33869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22; </a:t>
            </a:r>
            <a:r>
              <a:rPr lang="en-US" dirty="0"/>
              <a:t>Txt 712</a:t>
            </a:r>
          </a:p>
        </p:txBody>
      </p:sp>
    </p:spTree>
    <p:extLst>
      <p:ext uri="{BB962C8B-B14F-4D97-AF65-F5344CB8AC3E}">
        <p14:creationId xmlns:p14="http://schemas.microsoft.com/office/powerpoint/2010/main" val="44158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48768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rgbClr val="C00000"/>
                </a:solidFill>
              </a:rPr>
              <a:t>Thigmotropism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pic>
        <p:nvPicPr>
          <p:cNvPr id="113667" name="Picture 3" descr="thigani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5029200"/>
            <a:ext cx="4038600" cy="1616075"/>
          </a:xfrm>
          <a:noFill/>
          <a:ln/>
        </p:spPr>
      </p:pic>
      <p:sp>
        <p:nvSpPr>
          <p:cNvPr id="113668" name="Rectangle 4"/>
          <p:cNvSpPr>
            <a:spLocks noGrp="1"/>
          </p:cNvSpPr>
          <p:nvPr>
            <p:ph type="body" sz="half" idx="2"/>
          </p:nvPr>
        </p:nvSpPr>
        <p:spPr>
          <a:xfrm>
            <a:off x="5638800" y="1600201"/>
            <a:ext cx="5943600" cy="39623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Response of plants to touch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Toward a support or something “touched”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b="1" u="sng" dirty="0"/>
              <a:t>Tendrils</a:t>
            </a:r>
            <a:r>
              <a:rPr lang="en-US" sz="2800" dirty="0"/>
              <a:t>: cellular growth near leaf base that helps the leaves attach to substrate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Ex: tendrils on a climbing vine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113669" name="Picture 5" descr="Thigmotropism_MC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1447800"/>
            <a:ext cx="4038600" cy="3349625"/>
          </a:xfrm>
          <a:noFill/>
          <a:ln/>
        </p:spPr>
      </p:pic>
      <p:sp>
        <p:nvSpPr>
          <p:cNvPr id="9" name="TextBox 8"/>
          <p:cNvSpPr txBox="1"/>
          <p:nvPr/>
        </p:nvSpPr>
        <p:spPr>
          <a:xfrm>
            <a:off x="8972739" y="40543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</a:t>
            </a:r>
            <a:r>
              <a:rPr lang="en-US" dirty="0" smtClean="0"/>
              <a:t>22; </a:t>
            </a:r>
            <a:r>
              <a:rPr lang="en-US" dirty="0"/>
              <a:t>Txt 712</a:t>
            </a:r>
          </a:p>
        </p:txBody>
      </p:sp>
    </p:spTree>
    <p:extLst>
      <p:ext uri="{BB962C8B-B14F-4D97-AF65-F5344CB8AC3E}">
        <p14:creationId xmlns:p14="http://schemas.microsoft.com/office/powerpoint/2010/main" val="36952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08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Venus Fly Trap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dn1.iloveindia.com/lounge/images/facts-about-venus-flytr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43000"/>
            <a:ext cx="7543800" cy="56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49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Thigmotropism</a:t>
            </a:r>
            <a:r>
              <a:rPr lang="en-US" dirty="0" smtClean="0"/>
              <a:t> in a Venus fly trap 3 min </a:t>
            </a:r>
            <a:r>
              <a:rPr lang="en-US" dirty="0" smtClean="0">
                <a:hlinkClick r:id="rId2"/>
              </a:rPr>
              <a:t>Venus Fly Trap</a:t>
            </a:r>
            <a:endParaRPr lang="en-US" dirty="0" smtClean="0"/>
          </a:p>
          <a:p>
            <a:r>
              <a:rPr lang="en-US" dirty="0" err="1" smtClean="0"/>
              <a:t>Thigmotropism</a:t>
            </a:r>
            <a:r>
              <a:rPr lang="en-US" dirty="0" smtClean="0"/>
              <a:t> in </a:t>
            </a:r>
            <a:r>
              <a:rPr lang="en-US" dirty="0" smtClean="0">
                <a:hlinkClick r:id="rId3"/>
              </a:rPr>
              <a:t>Mimosa-Sensitive Plant</a:t>
            </a:r>
            <a:endParaRPr lang="en-US" dirty="0" smtClean="0"/>
          </a:p>
          <a:p>
            <a:r>
              <a:rPr lang="en-US" dirty="0" smtClean="0"/>
              <a:t>Phototropism by </a:t>
            </a:r>
            <a:r>
              <a:rPr lang="en-US" dirty="0" smtClean="0">
                <a:hlinkClick r:id="rId4"/>
              </a:rPr>
              <a:t>Cameron Wright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6628" name="Picture 4" descr="Sensitive Plant Seeds (Mimosa pudica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3810000"/>
            <a:ext cx="2533650" cy="2771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045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896600" cy="14478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Example Narrative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…copy this onto the bottom of page 2 of your booklet. </a:t>
            </a:r>
            <a:r>
              <a:rPr lang="en-US" sz="3600" dirty="0">
                <a:solidFill>
                  <a:srgbClr val="FF0000"/>
                </a:solidFill>
              </a:rPr>
              <a:t>Yes, word for word exactly as shown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11049000" cy="41449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This illustration shows the typical components of a plant cell including the cellulose cell wall, large central vacuole and the green chloroplasts. 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Plant cells evolved from unicellular green algae, however, all plants are multicellular. 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plant cell is the basic unit of structure &amp; function of all plants. Plant cells provide the energy for ecosystems. Life on this planet would not exist if not for plants.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6057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Plant Hormones</a:t>
            </a:r>
            <a:endParaRPr lang="en-US" altLang="en-US" sz="3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452147"/>
              </p:ext>
            </p:extLst>
          </p:nvPr>
        </p:nvGraphicFramePr>
        <p:xfrm>
          <a:off x="2209800" y="1066798"/>
          <a:ext cx="8077200" cy="5715002"/>
        </p:xfrm>
        <a:graphic>
          <a:graphicData uri="http://schemas.openxmlformats.org/drawingml/2006/table">
            <a:tbl>
              <a:tblPr/>
              <a:tblGrid>
                <a:gridCol w="1788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9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567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Affect on plant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087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Gibberellin</a:t>
                      </a:r>
                      <a:endParaRPr lang="en-US" sz="2000" b="1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Stimulates</a:t>
                      </a:r>
                      <a:r>
                        <a:rPr lang="en-US" sz="2000" kern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stem elongation, pollen development, pollen tube growth, fruit growth and seed development</a:t>
                      </a:r>
                      <a:endParaRPr lang="en-US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2087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Cytokinin</a:t>
                      </a:r>
                      <a:endParaRPr lang="en-US" sz="2000" b="1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Regulates</a:t>
                      </a:r>
                      <a:r>
                        <a:rPr lang="en-US" sz="2000" kern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cell division in shoots and roots, promotes movement of materials into sink tissues, stimulates seed germination</a:t>
                      </a:r>
                      <a:endParaRPr lang="en-US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2087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Ethylene</a:t>
                      </a:r>
                      <a:endParaRPr lang="en-US" sz="2000" b="1" kern="1400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Promotes ripening of fruits,</a:t>
                      </a:r>
                      <a:r>
                        <a:rPr lang="en-US" sz="2000" b="1" kern="1400" baseline="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promotes root hair formation</a:t>
                      </a:r>
                      <a:endParaRPr lang="en-US" sz="2000" b="1" kern="1400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2087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err="1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Auxin</a:t>
                      </a:r>
                      <a:endParaRPr lang="en-US" sz="2000" b="1" kern="1400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Stimulates stem elongation, regulates</a:t>
                      </a:r>
                      <a:r>
                        <a:rPr lang="en-US" sz="2000" b="1" kern="1400" baseline="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development of fruit, important for photo- and </a:t>
                      </a:r>
                      <a:r>
                        <a:rPr lang="en-US" sz="2000" b="1" kern="1400" baseline="0" dirty="0" err="1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gravitropism</a:t>
                      </a:r>
                      <a:endParaRPr lang="en-US" sz="2000" b="1" kern="1400" dirty="0">
                        <a:solidFill>
                          <a:srgbClr val="C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2087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Abscisic</a:t>
                      </a:r>
                      <a:r>
                        <a:rPr lang="en-US" sz="20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Acid</a:t>
                      </a:r>
                      <a:endParaRPr lang="en-US" sz="2000" b="1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8275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Inhibits growth when</a:t>
                      </a:r>
                      <a:r>
                        <a:rPr lang="en-US" sz="2000" kern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needed, promotes seed dormancy, promotes programmed cell death to let leaves fall off</a:t>
                      </a:r>
                      <a:endParaRPr lang="en-US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ontrol 5"/>
          <p:cNvSpPr>
            <a:spLocks noChangeArrowheads="1" noChangeShapeType="1"/>
          </p:cNvSpPr>
          <p:nvPr/>
        </p:nvSpPr>
        <p:spPr bwMode="auto">
          <a:xfrm>
            <a:off x="1263650" y="3482976"/>
            <a:ext cx="4941888" cy="331787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877300" y="2402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Booklet </a:t>
            </a:r>
            <a:r>
              <a:rPr lang="en-US" dirty="0" err="1" smtClean="0"/>
              <a:t>pg</a:t>
            </a:r>
            <a:r>
              <a:rPr lang="en-US" dirty="0" smtClean="0"/>
              <a:t> 23; </a:t>
            </a:r>
            <a:r>
              <a:rPr lang="en-US" dirty="0" smtClean="0"/>
              <a:t>Txt </a:t>
            </a:r>
            <a:r>
              <a:rPr lang="en-US" dirty="0"/>
              <a:t>709</a:t>
            </a:r>
          </a:p>
        </p:txBody>
      </p:sp>
    </p:spTree>
    <p:extLst>
      <p:ext uri="{BB962C8B-B14F-4D97-AF65-F5344CB8AC3E}">
        <p14:creationId xmlns:p14="http://schemas.microsoft.com/office/powerpoint/2010/main" val="2078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1336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>
                <a:solidFill>
                  <a:srgbClr val="C00000"/>
                </a:solidFill>
              </a:rPr>
              <a:t>End of Booklet</a:t>
            </a:r>
          </a:p>
        </p:txBody>
      </p:sp>
    </p:spTree>
    <p:extLst>
      <p:ext uri="{BB962C8B-B14F-4D97-AF65-F5344CB8AC3E}">
        <p14:creationId xmlns:p14="http://schemas.microsoft.com/office/powerpoint/2010/main" val="28216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Bee covered in pollen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earthobservatory.nasa.gov/Features/Bees/Images/bee_pollen_mac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76401"/>
            <a:ext cx="7465044" cy="494904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34400" y="304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Not in booklet</a:t>
            </a:r>
          </a:p>
        </p:txBody>
      </p:sp>
    </p:spTree>
    <p:extLst>
      <p:ext uri="{BB962C8B-B14F-4D97-AF65-F5344CB8AC3E}">
        <p14:creationId xmlns:p14="http://schemas.microsoft.com/office/powerpoint/2010/main" val="28764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infiniteunknown.net/wp-content/uploads/2009/11/honey-bee-collecting-poll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533400"/>
            <a:ext cx="8153400" cy="611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626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School Files\SchoolPics\Plants 2012\PreAP Plant Unit (2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351" y="293497"/>
            <a:ext cx="6961649" cy="640485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829800" y="16859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in Booklet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1" y="533400"/>
            <a:ext cx="4700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Comparing Monocots </a:t>
            </a:r>
            <a:r>
              <a:rPr lang="en-US" sz="2800" dirty="0" err="1"/>
              <a:t>vs</a:t>
            </a:r>
            <a:r>
              <a:rPr lang="en-US" sz="2800" dirty="0"/>
              <a:t> Dicots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Flowers and seeds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Flowers purpose is for sexual reproduction of the plant.</a:t>
            </a:r>
          </a:p>
          <a:p>
            <a:r>
              <a:rPr lang="en-US" dirty="0" smtClean="0"/>
              <a:t>Flowering plants are the most biologically successful land plants.</a:t>
            </a:r>
          </a:p>
          <a:p>
            <a:r>
              <a:rPr lang="en-US" dirty="0" smtClean="0"/>
              <a:t>Seeds contain</a:t>
            </a:r>
          </a:p>
          <a:p>
            <a:pPr lvl="1"/>
            <a:r>
              <a:rPr lang="en-US" dirty="0" smtClean="0"/>
              <a:t>the embryo</a:t>
            </a:r>
          </a:p>
          <a:p>
            <a:pPr lvl="1"/>
            <a:r>
              <a:rPr lang="en-US" dirty="0" smtClean="0"/>
              <a:t>a food source for the offspring</a:t>
            </a:r>
          </a:p>
          <a:p>
            <a:pPr lvl="1"/>
            <a:r>
              <a:rPr lang="en-US" dirty="0" smtClean="0"/>
              <a:t>A seed coat for protection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Pollination</a:t>
            </a:r>
            <a:r>
              <a:rPr lang="en-US" dirty="0" smtClean="0"/>
              <a:t> – transfer of the male pollen grains from one flower to another</a:t>
            </a:r>
          </a:p>
          <a:p>
            <a:endParaRPr lang="en-US" dirty="0" smtClean="0"/>
          </a:p>
          <a:p>
            <a:r>
              <a:rPr lang="en-US" b="1" dirty="0" smtClean="0"/>
              <a:t>Double fertilization </a:t>
            </a:r>
            <a:r>
              <a:rPr lang="en-US" dirty="0" smtClean="0"/>
              <a:t>– 2 sperms are contained in each pollen tube</a:t>
            </a:r>
          </a:p>
          <a:p>
            <a:endParaRPr lang="en-US" dirty="0" smtClean="0"/>
          </a:p>
          <a:p>
            <a:r>
              <a:rPr lang="en-US" b="1" dirty="0" smtClean="0"/>
              <a:t>Zygote</a:t>
            </a:r>
            <a:r>
              <a:rPr lang="en-US" dirty="0" smtClean="0"/>
              <a:t> – fertilized  egg</a:t>
            </a:r>
          </a:p>
          <a:p>
            <a:endParaRPr lang="en-US" dirty="0" smtClean="0"/>
          </a:p>
          <a:p>
            <a:r>
              <a:rPr lang="en-US" b="1" dirty="0" smtClean="0"/>
              <a:t>Embryo</a:t>
            </a:r>
            <a:r>
              <a:rPr lang="en-US" dirty="0" smtClean="0"/>
              <a:t> – developing offspring</a:t>
            </a:r>
          </a:p>
          <a:p>
            <a:endParaRPr lang="en-US" dirty="0" smtClean="0"/>
          </a:p>
          <a:p>
            <a:r>
              <a:rPr lang="en-US" b="1" dirty="0" smtClean="0"/>
              <a:t>Dissemination</a:t>
            </a:r>
            <a:r>
              <a:rPr lang="en-US" dirty="0" smtClean="0"/>
              <a:t> - Spreading of seeds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Flower Dissection Images follow…</a:t>
            </a:r>
          </a:p>
        </p:txBody>
      </p:sp>
    </p:spTree>
    <p:extLst>
      <p:ext uri="{BB962C8B-B14F-4D97-AF65-F5344CB8AC3E}">
        <p14:creationId xmlns:p14="http://schemas.microsoft.com/office/powerpoint/2010/main" val="330231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 descr="C:\Users\e801706\AppData\Local\Microsoft\Windows\Temporary Internet Files\Content.Outlook\QYBW5P4A\photo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143000"/>
            <a:ext cx="6324600" cy="474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234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 descr="C:\Users\e801706\AppData\Local\Microsoft\Windows\Temporary Internet Files\Content.Outlook\QYBW5P4A\photo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95400"/>
            <a:ext cx="6477000" cy="485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51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3"/>
          <p:cNvGrpSpPr>
            <a:grpSpLocks/>
          </p:cNvGrpSpPr>
          <p:nvPr/>
        </p:nvGrpSpPr>
        <p:grpSpPr bwMode="auto">
          <a:xfrm>
            <a:off x="228600" y="304800"/>
            <a:ext cx="4495800" cy="6474345"/>
            <a:chOff x="152400" y="59265"/>
            <a:chExt cx="4648200" cy="6714067"/>
          </a:xfrm>
        </p:grpSpPr>
        <p:pic>
          <p:nvPicPr>
            <p:cNvPr id="4813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9265"/>
              <a:ext cx="4648200" cy="6714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3" name="Rectangle 1"/>
            <p:cNvSpPr>
              <a:spLocks noChangeArrowheads="1"/>
            </p:cNvSpPr>
            <p:nvPr/>
          </p:nvSpPr>
          <p:spPr bwMode="auto">
            <a:xfrm>
              <a:off x="2971800" y="304800"/>
              <a:ext cx="1447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34" name="Rectangle 4"/>
            <p:cNvSpPr>
              <a:spLocks noChangeArrowheads="1"/>
            </p:cNvSpPr>
            <p:nvPr/>
          </p:nvSpPr>
          <p:spPr bwMode="auto">
            <a:xfrm>
              <a:off x="304800" y="1219200"/>
              <a:ext cx="1600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35" name="Rectangle 5"/>
            <p:cNvSpPr>
              <a:spLocks noChangeArrowheads="1"/>
            </p:cNvSpPr>
            <p:nvPr/>
          </p:nvSpPr>
          <p:spPr bwMode="auto">
            <a:xfrm>
              <a:off x="3276600" y="1981200"/>
              <a:ext cx="1447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36" name="Rectangle 6"/>
            <p:cNvSpPr>
              <a:spLocks noChangeArrowheads="1"/>
            </p:cNvSpPr>
            <p:nvPr/>
          </p:nvSpPr>
          <p:spPr bwMode="auto">
            <a:xfrm>
              <a:off x="2147978" y="2057400"/>
              <a:ext cx="112862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37" name="Rectangle 7"/>
            <p:cNvSpPr>
              <a:spLocks noChangeArrowheads="1"/>
            </p:cNvSpPr>
            <p:nvPr/>
          </p:nvSpPr>
          <p:spPr bwMode="auto">
            <a:xfrm>
              <a:off x="2147978" y="2438400"/>
              <a:ext cx="1128622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38" name="Rectangle 8"/>
            <p:cNvSpPr>
              <a:spLocks noChangeArrowheads="1"/>
            </p:cNvSpPr>
            <p:nvPr/>
          </p:nvSpPr>
          <p:spPr bwMode="auto">
            <a:xfrm>
              <a:off x="152400" y="1986950"/>
              <a:ext cx="609600" cy="832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39" name="Rectangle 9"/>
            <p:cNvSpPr>
              <a:spLocks noChangeArrowheads="1"/>
            </p:cNvSpPr>
            <p:nvPr/>
          </p:nvSpPr>
          <p:spPr bwMode="auto">
            <a:xfrm>
              <a:off x="288985" y="2872596"/>
              <a:ext cx="659921" cy="351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40" name="Rectangle 10"/>
            <p:cNvSpPr>
              <a:spLocks noChangeArrowheads="1"/>
            </p:cNvSpPr>
            <p:nvPr/>
          </p:nvSpPr>
          <p:spPr bwMode="auto">
            <a:xfrm>
              <a:off x="254478" y="3242733"/>
              <a:ext cx="2222021" cy="567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41" name="Rectangle 11"/>
            <p:cNvSpPr>
              <a:spLocks noChangeArrowheads="1"/>
            </p:cNvSpPr>
            <p:nvPr/>
          </p:nvSpPr>
          <p:spPr bwMode="auto">
            <a:xfrm>
              <a:off x="1942381" y="3581400"/>
              <a:ext cx="609600" cy="299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142" name="Rectangle 12"/>
            <p:cNvSpPr>
              <a:spLocks noChangeArrowheads="1"/>
            </p:cNvSpPr>
            <p:nvPr/>
          </p:nvSpPr>
          <p:spPr bwMode="auto">
            <a:xfrm>
              <a:off x="2645434" y="5588480"/>
              <a:ext cx="2002766" cy="515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34000" y="1117019"/>
            <a:ext cx="624840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/>
              <a:t>Endosymbiotic</a:t>
            </a:r>
            <a:r>
              <a:rPr lang="en-US" sz="3200" b="1" dirty="0"/>
              <a:t> Theory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Lynn </a:t>
            </a:r>
            <a:r>
              <a:rPr lang="en-US" sz="2400" b="1" dirty="0" err="1"/>
              <a:t>Margulis</a:t>
            </a:r>
            <a:r>
              <a:rPr lang="en-US" sz="2400" b="1" dirty="0"/>
              <a:t> </a:t>
            </a:r>
            <a:r>
              <a:rPr lang="en-US" sz="2400" dirty="0"/>
              <a:t>proposed that certain organelles evolved from a symbiotic relationship between a host cell and early prokaryotes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Mitochondria</a:t>
            </a:r>
            <a:r>
              <a:rPr lang="en-US" sz="2400" dirty="0"/>
              <a:t> were once free-living chemosynthetic aerobic prokaryotes</a:t>
            </a:r>
          </a:p>
          <a:p>
            <a:pPr>
              <a:defRPr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Chloroplasts </a:t>
            </a:r>
            <a:r>
              <a:rPr lang="en-US" sz="2400" dirty="0"/>
              <a:t>were once free-living photosynthetic prokaryotes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98706" y="304800"/>
            <a:ext cx="351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3; textbook page 556 </a:t>
            </a:r>
          </a:p>
        </p:txBody>
      </p:sp>
    </p:spTree>
    <p:extLst>
      <p:ext uri="{BB962C8B-B14F-4D97-AF65-F5344CB8AC3E}">
        <p14:creationId xmlns:p14="http://schemas.microsoft.com/office/powerpoint/2010/main" val="144003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parts remain?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 descr="C:\Users\e801706\AppData\Local\Microsoft\Windows\Temporary Internet Files\Content.Outlook\QYBW5P4A\photo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219200"/>
            <a:ext cx="73152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52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 descr="C:\Users\e801706\AppData\Local\Microsoft\Windows\Temporary Internet Files\Content.Outlook\QYBW5P4A\photo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95400"/>
            <a:ext cx="6908800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50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parts remain?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5" name="Picture 3" descr="C:\Users\e801706\AppData\Local\Microsoft\Windows\Temporary Internet Files\Content.Outlook\QYBW5P4A\photo 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95400"/>
            <a:ext cx="6400800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3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the ovary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 descr="C:\Users\e801706\AppData\Local\Microsoft\Windows\Temporary Internet Files\Content.Outlook\QYBW5P4A\photo 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295400"/>
            <a:ext cx="7086600" cy="531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07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Dicot Seed Dissection Images follow…</a:t>
            </a:r>
          </a:p>
        </p:txBody>
      </p:sp>
    </p:spTree>
    <p:extLst>
      <p:ext uri="{BB962C8B-B14F-4D97-AF65-F5344CB8AC3E}">
        <p14:creationId xmlns:p14="http://schemas.microsoft.com/office/powerpoint/2010/main" val="40419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the parts of a seed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 descr="C:\Users\e801706\AppData\Local\Microsoft\Windows\Temporary Internet Files\Content.Outlook\QYBW5P4A\photo 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1600" y="1371600"/>
            <a:ext cx="6807200" cy="510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2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faculty.clintoncc.suny.edu/faculty/michael.gregory/files/bio%20102/Bio%20102%20Laboratory/seed%20plants/img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8636000" cy="647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78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 descr="http://gardenatschool.files.wordpress.com/2012/05/lima-bea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5587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48400" y="3733800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Plumule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638800" y="2590800"/>
            <a:ext cx="6096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10400" y="27432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Radicle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086600" y="1676400"/>
            <a:ext cx="2286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91200" y="6248400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Cotyledon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4200" y="5257800"/>
            <a:ext cx="1673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Seed Coat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43200" y="5715000"/>
            <a:ext cx="15240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6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Germination of Seeds</a:t>
            </a:r>
            <a:br>
              <a:rPr lang="en-US" dirty="0"/>
            </a:br>
            <a:r>
              <a:rPr lang="en-US" dirty="0"/>
              <a:t>monocot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dicot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38-11-SeedStructure-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t="-491" r="-234" b="71156"/>
          <a:stretch/>
        </p:blipFill>
        <p:spPr bwMode="auto">
          <a:xfrm>
            <a:off x="1828800" y="1524000"/>
            <a:ext cx="5562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38-11-SeedStructure-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t="69666" r="1164" b="3510"/>
          <a:stretch/>
        </p:blipFill>
        <p:spPr bwMode="auto">
          <a:xfrm>
            <a:off x="4437204" y="4267200"/>
            <a:ext cx="5609488" cy="219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52600" y="3605814"/>
            <a:ext cx="1727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Dicotyledon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909966" y="6172200"/>
            <a:ext cx="1727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Monocotyledon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4400" y="3048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20</a:t>
            </a:r>
          </a:p>
        </p:txBody>
      </p:sp>
    </p:spTree>
    <p:extLst>
      <p:ext uri="{BB962C8B-B14F-4D97-AF65-F5344CB8AC3E}">
        <p14:creationId xmlns:p14="http://schemas.microsoft.com/office/powerpoint/2010/main" val="170969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Pollen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4600595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Gymnosperm Pollen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Lily Pollen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Cedar pollen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http://classconnection.s3.amazonaws.com/659/flashcards/3268659/jpg/pinus-pollen-2-300-13E966F2CA86DC15D8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7096">
            <a:off x="6975554" y="1212714"/>
            <a:ext cx="1418512" cy="169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1/15/Lilium_auratum_-_pollen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7" t="16855" r="2661" b="22153"/>
          <a:stretch/>
        </p:blipFill>
        <p:spPr bwMode="auto">
          <a:xfrm>
            <a:off x="5465064" y="2971801"/>
            <a:ext cx="1625057" cy="19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llergyfree-gardening.com/images/stories/pollen_grain_feverfew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17008"/>
            <a:ext cx="1853624" cy="170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8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Endosymbiosis video 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Watch the Bozeman Science video on Endosymbiosis: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://www.youtube.com/watch?v=-</a:t>
            </a:r>
            <a:r>
              <a:rPr lang="en-US" dirty="0" smtClean="0">
                <a:hlinkClick r:id="rId2"/>
              </a:rPr>
              <a:t>FQmAnmLZtE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Check out the TED-</a:t>
            </a:r>
            <a:r>
              <a:rPr lang="en-US" dirty="0" err="1" smtClean="0"/>
              <a:t>ed</a:t>
            </a:r>
            <a:r>
              <a:rPr lang="en-US" dirty="0" smtClean="0"/>
              <a:t> video on Endosymbiosis:</a:t>
            </a:r>
            <a:endParaRPr lang="en-US" dirty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www.youtube.com/watch?v=9i7kAt97XYU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062FA7-D45D-493F-9A1D-3E9D7BEC5E18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972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Seeds we eat </a:t>
            </a:r>
            <a:r>
              <a:rPr lang="en-US" sz="2400"/>
              <a:t>- examples</a:t>
            </a:r>
          </a:p>
        </p:txBody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Corn</a:t>
            </a:r>
          </a:p>
          <a:p>
            <a:pPr>
              <a:lnSpc>
                <a:spcPct val="90000"/>
              </a:lnSpc>
            </a:pPr>
            <a:r>
              <a:rPr lang="en-US" smtClean="0"/>
              <a:t>Wheat</a:t>
            </a:r>
          </a:p>
          <a:p>
            <a:pPr>
              <a:lnSpc>
                <a:spcPct val="90000"/>
              </a:lnSpc>
            </a:pPr>
            <a:r>
              <a:rPr lang="en-US" smtClean="0"/>
              <a:t>Oats</a:t>
            </a:r>
          </a:p>
          <a:p>
            <a:pPr>
              <a:lnSpc>
                <a:spcPct val="90000"/>
              </a:lnSpc>
            </a:pPr>
            <a:r>
              <a:rPr lang="en-US" smtClean="0"/>
              <a:t>Barley</a:t>
            </a:r>
          </a:p>
          <a:p>
            <a:pPr>
              <a:lnSpc>
                <a:spcPct val="90000"/>
              </a:lnSpc>
            </a:pPr>
            <a:r>
              <a:rPr lang="en-US" smtClean="0"/>
              <a:t>Rye</a:t>
            </a:r>
          </a:p>
          <a:p>
            <a:pPr>
              <a:lnSpc>
                <a:spcPct val="90000"/>
              </a:lnSpc>
            </a:pPr>
            <a:r>
              <a:rPr lang="en-US" smtClean="0"/>
              <a:t>Rice</a:t>
            </a:r>
          </a:p>
          <a:p>
            <a:pPr>
              <a:lnSpc>
                <a:spcPct val="90000"/>
              </a:lnSpc>
            </a:pPr>
            <a:r>
              <a:rPr lang="en-US" smtClean="0"/>
              <a:t>Poppy</a:t>
            </a:r>
          </a:p>
          <a:p>
            <a:pPr>
              <a:lnSpc>
                <a:spcPct val="90000"/>
              </a:lnSpc>
            </a:pPr>
            <a:r>
              <a:rPr lang="en-US" smtClean="0"/>
              <a:t>Sunflower &amp; other nuts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</p:txBody>
      </p:sp>
      <p:pic>
        <p:nvPicPr>
          <p:cNvPr id="97284" name="Picture 4" descr="10med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28801"/>
            <a:ext cx="5334000" cy="3533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AAD0A-5C1F-4D43-9E65-6A196DC44FA2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98306" name="Rectang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Stems, flowers and leaves we eat </a:t>
            </a:r>
            <a:r>
              <a:rPr lang="en-US" sz="2000" dirty="0"/>
              <a:t>- examples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Asparagus</a:t>
            </a:r>
          </a:p>
          <a:p>
            <a:r>
              <a:rPr lang="en-US" smtClean="0"/>
              <a:t>Lettuce</a:t>
            </a:r>
          </a:p>
          <a:p>
            <a:r>
              <a:rPr lang="en-US" smtClean="0"/>
              <a:t>Broccoli</a:t>
            </a:r>
          </a:p>
          <a:p>
            <a:r>
              <a:rPr lang="en-US" smtClean="0"/>
              <a:t>Cauliflower</a:t>
            </a:r>
          </a:p>
          <a:p>
            <a:r>
              <a:rPr lang="en-US" smtClean="0"/>
              <a:t>Herbs</a:t>
            </a:r>
          </a:p>
          <a:p>
            <a:r>
              <a:rPr lang="en-US" smtClean="0"/>
              <a:t>Cabbage</a:t>
            </a:r>
          </a:p>
          <a:p>
            <a:r>
              <a:rPr lang="en-US" smtClean="0"/>
              <a:t>Celery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98308" name="Picture 4" descr="i-asparag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1" y="1676401"/>
            <a:ext cx="4676775" cy="198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F805F-ECD9-4DF5-806E-1AB0B14A2669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993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Roots we eat </a:t>
            </a:r>
            <a:r>
              <a:rPr lang="en-US" sz="2400"/>
              <a:t>- examples</a:t>
            </a:r>
          </a:p>
        </p:txBody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Carrots</a:t>
            </a:r>
          </a:p>
          <a:p>
            <a:r>
              <a:rPr lang="en-US" smtClean="0"/>
              <a:t>Radish</a:t>
            </a:r>
          </a:p>
          <a:p>
            <a:r>
              <a:rPr lang="en-US" smtClean="0"/>
              <a:t>Parsnips</a:t>
            </a:r>
          </a:p>
          <a:p>
            <a:r>
              <a:rPr lang="en-US" smtClean="0"/>
              <a:t>Turnip</a:t>
            </a:r>
          </a:p>
          <a:p>
            <a:r>
              <a:rPr lang="en-US" smtClean="0"/>
              <a:t>Beats</a:t>
            </a:r>
          </a:p>
          <a:p>
            <a:r>
              <a:rPr lang="en-US" smtClean="0"/>
              <a:t>Ginger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99332" name="Picture 4" descr="rootv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1" y="1447801"/>
            <a:ext cx="4181475" cy="3935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BF4CB-0DC6-4EED-BE54-55A48BE9BDA0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1003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Fruit we eat </a:t>
            </a:r>
            <a:r>
              <a:rPr lang="en-US" sz="2400"/>
              <a:t>- examples</a:t>
            </a:r>
          </a:p>
        </p:txBody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Zucchini</a:t>
            </a:r>
          </a:p>
          <a:p>
            <a:r>
              <a:rPr lang="en-US" smtClean="0"/>
              <a:t>Pumpkin</a:t>
            </a:r>
          </a:p>
          <a:p>
            <a:r>
              <a:rPr lang="en-US" smtClean="0"/>
              <a:t>Tomato</a:t>
            </a:r>
          </a:p>
          <a:p>
            <a:r>
              <a:rPr lang="en-US" smtClean="0"/>
              <a:t>Peach</a:t>
            </a:r>
          </a:p>
          <a:p>
            <a:r>
              <a:rPr lang="en-US" smtClean="0"/>
              <a:t>Watermelon</a:t>
            </a:r>
          </a:p>
          <a:p>
            <a:r>
              <a:rPr lang="en-US" smtClean="0"/>
              <a:t>Mango</a:t>
            </a:r>
          </a:p>
          <a:p>
            <a:r>
              <a:rPr lang="en-US" smtClean="0"/>
              <a:t>Papaya</a:t>
            </a:r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100356" name="Picture 4" descr="fru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371600"/>
            <a:ext cx="523875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953000"/>
            <a:ext cx="8229600" cy="1676400"/>
          </a:xfrm>
        </p:spPr>
        <p:txBody>
          <a:bodyPr>
            <a:normAutofit/>
          </a:bodyPr>
          <a:lstStyle/>
          <a:p>
            <a:r>
              <a:rPr lang="en-US" sz="2400" dirty="0"/>
              <a:t>Compare corn today with maize </a:t>
            </a:r>
            <a:r>
              <a:rPr lang="en-US" sz="2400"/>
              <a:t>grown in 5000 </a:t>
            </a:r>
            <a:r>
              <a:rPr lang="en-US" sz="2400" dirty="0"/>
              <a:t>BC.  How is it similar?  How is it different?</a:t>
            </a:r>
          </a:p>
          <a:p>
            <a:r>
              <a:rPr lang="en-US" sz="2400" dirty="0"/>
              <a:t>How did it become what it is today?</a:t>
            </a:r>
          </a:p>
        </p:txBody>
      </p:sp>
      <p:pic>
        <p:nvPicPr>
          <p:cNvPr id="36866" name="Picture 2" descr="F:\School Files\SchoolPics\Plants 2012\PreAP Plant Unit (7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04800"/>
            <a:ext cx="8620423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chool Files\SchoolPics\Plants 2012\PreAP Plant Unit (8).jpg"/>
          <p:cNvPicPr>
            <a:picLocks noChangeAspect="1" noChangeArrowheads="1"/>
          </p:cNvPicPr>
          <p:nvPr/>
        </p:nvPicPr>
        <p:blipFill rotWithShape="1">
          <a:blip r:embed="rId2" cstate="print"/>
          <a:srcRect l="6869" r="15001"/>
          <a:stretch/>
        </p:blipFill>
        <p:spPr bwMode="auto">
          <a:xfrm>
            <a:off x="152400" y="467443"/>
            <a:ext cx="6934200" cy="58765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153400" y="123762"/>
            <a:ext cx="3511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Booklet page 4; textbook page 636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3009" y="5181600"/>
            <a:ext cx="8382000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Narrative</a:t>
            </a:r>
            <a:r>
              <a:rPr lang="en-US" sz="2800" dirty="0"/>
              <a:t>:   Compare this cladogram to a timeline.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What </a:t>
            </a:r>
            <a:r>
              <a:rPr lang="en-US" sz="2800" dirty="0"/>
              <a:t>are some similarities between a cladogram and a timeline?  What are some differences?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553" y="6116726"/>
            <a:ext cx="855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Protist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848600" y="177201"/>
            <a:ext cx="381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In </a:t>
            </a:r>
            <a:r>
              <a:rPr lang="en-US" dirty="0" err="1" smtClean="0"/>
              <a:t>NoteBook</a:t>
            </a:r>
            <a:r>
              <a:rPr lang="en-US" dirty="0" smtClean="0"/>
              <a:t>; </a:t>
            </a:r>
            <a:r>
              <a:rPr lang="en-US" dirty="0"/>
              <a:t>textbook page 636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004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Success </a:t>
            </a:r>
            <a:r>
              <a:rPr lang="en-US" sz="2800" dirty="0" smtClean="0"/>
              <a:t>Percentages of </a:t>
            </a:r>
            <a:r>
              <a:rPr lang="en-US" sz="2800" dirty="0" err="1" smtClean="0"/>
              <a:t>Photosynthesizers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14400"/>
            <a:ext cx="7758112" cy="549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8551</TotalTime>
  <Words>1538</Words>
  <Application>Microsoft Office PowerPoint</Application>
  <PresentationFormat>Widescreen</PresentationFormat>
  <Paragraphs>328</Paragraphs>
  <Slides>74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Times New Roman</vt:lpstr>
      <vt:lpstr>Office Theme</vt:lpstr>
      <vt:lpstr>Plant Book</vt:lpstr>
      <vt:lpstr>What plants need to survive</vt:lpstr>
      <vt:lpstr>Day 1</vt:lpstr>
      <vt:lpstr>PowerPoint Presentation</vt:lpstr>
      <vt:lpstr>Example Narrative …copy this onto the bottom of page 2 of your booklet. Yes, word for word exactly as shown</vt:lpstr>
      <vt:lpstr>PowerPoint Presentation</vt:lpstr>
      <vt:lpstr>Endosymbiosis video link</vt:lpstr>
      <vt:lpstr>PowerPoint Presentation</vt:lpstr>
      <vt:lpstr>PowerPoint Presentation</vt:lpstr>
      <vt:lpstr>Body Systems of Plants</vt:lpstr>
      <vt:lpstr>PowerPoint Presentation</vt:lpstr>
      <vt:lpstr>Mosses</vt:lpstr>
      <vt:lpstr>PowerPoint Presentation</vt:lpstr>
      <vt:lpstr>PowerPoint Presentation</vt:lpstr>
      <vt:lpstr>PowerPoint Presentation</vt:lpstr>
      <vt:lpstr>Fern Structures &amp; Adaptations</vt:lpstr>
      <vt:lpstr>PowerPoint Presentation</vt:lpstr>
      <vt:lpstr>Gymnosperm Reproductive Structures </vt:lpstr>
      <vt:lpstr>PowerPoint Presentation</vt:lpstr>
      <vt:lpstr>Gymnosperm Structures &amp; Adaptations</vt:lpstr>
      <vt:lpstr>Gymnosperms are wind pollinated</vt:lpstr>
      <vt:lpstr>PowerPoint Presentation</vt:lpstr>
      <vt:lpstr>Xylem cells are arranged like a bunch of straws.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</vt:lpstr>
      <vt:lpstr>Stomata under the scope</vt:lpstr>
      <vt:lpstr>PowerPoint Presentation</vt:lpstr>
      <vt:lpstr>Leaf Adaptations</vt:lpstr>
      <vt:lpstr>PowerPoint Presentation</vt:lpstr>
      <vt:lpstr>Flower Lab</vt:lpstr>
      <vt:lpstr>Seed Dispersal Methods</vt:lpstr>
      <vt:lpstr>Seed Dispersal Methods</vt:lpstr>
      <vt:lpstr>PowerPoint Presentation</vt:lpstr>
      <vt:lpstr>Seed Dispersal Methods</vt:lpstr>
      <vt:lpstr>Seed Dispersal Methods</vt:lpstr>
      <vt:lpstr>Seed Dispersal Methods</vt:lpstr>
      <vt:lpstr>PowerPoint Presentation</vt:lpstr>
      <vt:lpstr>Germination of Seeds:    monocot vs dicot</vt:lpstr>
      <vt:lpstr>PowerPoint Presentation</vt:lpstr>
      <vt:lpstr>Tropism</vt:lpstr>
      <vt:lpstr>Phototropism</vt:lpstr>
      <vt:lpstr>Gravitropism/Geotropism</vt:lpstr>
      <vt:lpstr>Thigmotropism</vt:lpstr>
      <vt:lpstr>Venus Fly Trap</vt:lpstr>
      <vt:lpstr>PowerPoint Presentation</vt:lpstr>
      <vt:lpstr>PowerPoint Presentation</vt:lpstr>
      <vt:lpstr>End of Booklet</vt:lpstr>
      <vt:lpstr>Bee covered in pollen</vt:lpstr>
      <vt:lpstr>PowerPoint Presentation</vt:lpstr>
      <vt:lpstr>PowerPoint Presentation</vt:lpstr>
      <vt:lpstr>Flowers and seeds</vt:lpstr>
      <vt:lpstr>vocabulary</vt:lpstr>
      <vt:lpstr>PowerPoint Presentation</vt:lpstr>
      <vt:lpstr>PowerPoint Presentation</vt:lpstr>
      <vt:lpstr>Petals</vt:lpstr>
      <vt:lpstr>What parts remain?</vt:lpstr>
      <vt:lpstr>Stamens</vt:lpstr>
      <vt:lpstr>What parts remain?</vt:lpstr>
      <vt:lpstr>Opening the ovary</vt:lpstr>
      <vt:lpstr>PowerPoint Presentation</vt:lpstr>
      <vt:lpstr>Identify the parts of a seed</vt:lpstr>
      <vt:lpstr>PowerPoint Presentation</vt:lpstr>
      <vt:lpstr>PowerPoint Presentation</vt:lpstr>
      <vt:lpstr>Germination of Seeds monocot vs dicot</vt:lpstr>
      <vt:lpstr>Pollen examples</vt:lpstr>
      <vt:lpstr>Seeds we eat - examples</vt:lpstr>
      <vt:lpstr>Stems, flowers and leaves we eat - examples</vt:lpstr>
      <vt:lpstr>Roots we eat - examples</vt:lpstr>
      <vt:lpstr>Fruit we eat - examples</vt:lpstr>
      <vt:lpstr>PowerPoint Presentation</vt:lpstr>
    </vt:vector>
  </TitlesOfParts>
  <Company>PFISD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HHS Plant Sketch Booklet</dc:title>
  <dc:creator>Mark Webb</dc:creator>
  <cp:lastModifiedBy>Alfred Kapa</cp:lastModifiedBy>
  <cp:revision>316</cp:revision>
  <dcterms:created xsi:type="dcterms:W3CDTF">2012-11-15T13:47:15Z</dcterms:created>
  <dcterms:modified xsi:type="dcterms:W3CDTF">2018-03-21T22:08:28Z</dcterms:modified>
</cp:coreProperties>
</file>