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73" r:id="rId6"/>
    <p:sldId id="288" r:id="rId7"/>
    <p:sldId id="289" r:id="rId8"/>
    <p:sldId id="272" r:id="rId9"/>
    <p:sldId id="287" r:id="rId10"/>
    <p:sldId id="257" r:id="rId11"/>
    <p:sldId id="258" r:id="rId12"/>
    <p:sldId id="259" r:id="rId13"/>
    <p:sldId id="286" r:id="rId14"/>
    <p:sldId id="260" r:id="rId15"/>
    <p:sldId id="262" r:id="rId16"/>
    <p:sldId id="270" r:id="rId17"/>
    <p:sldId id="271" r:id="rId18"/>
    <p:sldId id="263" r:id="rId19"/>
    <p:sldId id="261" r:id="rId20"/>
    <p:sldId id="276" r:id="rId21"/>
    <p:sldId id="268" r:id="rId22"/>
    <p:sldId id="264" r:id="rId23"/>
    <p:sldId id="277" r:id="rId24"/>
    <p:sldId id="265" r:id="rId25"/>
    <p:sldId id="278" r:id="rId26"/>
    <p:sldId id="266" r:id="rId27"/>
    <p:sldId id="279" r:id="rId28"/>
    <p:sldId id="267" r:id="rId29"/>
    <p:sldId id="280" r:id="rId30"/>
    <p:sldId id="275" r:id="rId31"/>
    <p:sldId id="269" r:id="rId32"/>
    <p:sldId id="281" r:id="rId33"/>
    <p:sldId id="282" r:id="rId34"/>
    <p:sldId id="27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518A-4E3A-4BDE-BBE4-0CB1646FCAFD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9CFD-3B00-4B5B-AB3D-90CDF3EE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518A-4E3A-4BDE-BBE4-0CB1646FCAFD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9CFD-3B00-4B5B-AB3D-90CDF3EE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518A-4E3A-4BDE-BBE4-0CB1646FCAFD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9CFD-3B00-4B5B-AB3D-90CDF3EE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518A-4E3A-4BDE-BBE4-0CB1646FCAFD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9CFD-3B00-4B5B-AB3D-90CDF3EE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518A-4E3A-4BDE-BBE4-0CB1646FCAFD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9CFD-3B00-4B5B-AB3D-90CDF3EE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518A-4E3A-4BDE-BBE4-0CB1646FCAFD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9CFD-3B00-4B5B-AB3D-90CDF3EE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518A-4E3A-4BDE-BBE4-0CB1646FCAFD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9CFD-3B00-4B5B-AB3D-90CDF3EE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518A-4E3A-4BDE-BBE4-0CB1646FCAFD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9CFD-3B00-4B5B-AB3D-90CDF3EE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518A-4E3A-4BDE-BBE4-0CB1646FCAFD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9CFD-3B00-4B5B-AB3D-90CDF3EE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518A-4E3A-4BDE-BBE4-0CB1646FCAFD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9CFD-3B00-4B5B-AB3D-90CDF3EE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518A-4E3A-4BDE-BBE4-0CB1646FCAFD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9CFD-3B00-4B5B-AB3D-90CDF3EE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5518A-4E3A-4BDE-BBE4-0CB1646FCAFD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29CFD-3B00-4B5B-AB3D-90CDF3EE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130426"/>
            <a:ext cx="8382000" cy="3355975"/>
          </a:xfrm>
        </p:spPr>
        <p:txBody>
          <a:bodyPr>
            <a:noAutofit/>
          </a:bodyPr>
          <a:lstStyle/>
          <a:p>
            <a:r>
              <a:rPr lang="en-US" sz="9600" dirty="0"/>
              <a:t>Replication and the Cell Cycle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22698" y="5181600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(Cover TITLE of Foldable)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(Replication flap)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Replication</a:t>
            </a:r>
            <a:r>
              <a:rPr lang="en-US" dirty="0" smtClean="0"/>
              <a:t> – the process of making two new and IDENTICAL strands of DNA from an original DNA strand</a:t>
            </a:r>
          </a:p>
          <a:p>
            <a:endParaRPr lang="en-US" dirty="0"/>
          </a:p>
          <a:p>
            <a:r>
              <a:rPr lang="en-US" b="1" u="sng" dirty="0" err="1" smtClean="0"/>
              <a:t>Semiconservative</a:t>
            </a:r>
            <a:r>
              <a:rPr lang="en-US" dirty="0" smtClean="0"/>
              <a:t> – ½ of Replicated DNA is old and ½ is new</a:t>
            </a:r>
          </a:p>
          <a:p>
            <a:endParaRPr lang="en-US" dirty="0"/>
          </a:p>
          <a:p>
            <a:r>
              <a:rPr lang="en-US" b="1" u="sng" dirty="0" smtClean="0"/>
              <a:t>Complementary</a:t>
            </a:r>
            <a:r>
              <a:rPr lang="en-US" dirty="0" smtClean="0"/>
              <a:t> – opposite DNA strand follows base pairing rule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Replication</a:t>
            </a:r>
            <a:r>
              <a:rPr lang="en-US" dirty="0" smtClean="0"/>
              <a:t> (Replication flap)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077200" cy="4525963"/>
          </a:xfrm>
        </p:spPr>
        <p:txBody>
          <a:bodyPr/>
          <a:lstStyle/>
          <a:p>
            <a:r>
              <a:rPr lang="en-US" dirty="0" smtClean="0"/>
              <a:t>Base pairing: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/>
              <a:t>A    T   (Adenine pairs with Thymine)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G    C   (Guanine pairs with Cytosine)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837872" y="2856344"/>
            <a:ext cx="15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37872" y="3017980"/>
            <a:ext cx="15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77128" y="4036288"/>
            <a:ext cx="15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77128" y="4140196"/>
            <a:ext cx="15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77128" y="4244104"/>
            <a:ext cx="15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Replication</a:t>
            </a:r>
            <a:r>
              <a:rPr lang="en-US" dirty="0" smtClean="0"/>
              <a:t> (Replication flap)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Steps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1. DNA is “unzipped” by </a:t>
            </a:r>
            <a:r>
              <a:rPr lang="en-US" dirty="0" err="1" smtClean="0"/>
              <a:t>Helicase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2. DNA base pairs are matched by </a:t>
            </a:r>
            <a:br>
              <a:rPr lang="en-US" dirty="0" smtClean="0"/>
            </a:br>
            <a:r>
              <a:rPr lang="en-US" dirty="0" smtClean="0"/>
              <a:t>DNA Polymerase</a:t>
            </a:r>
            <a:endParaRPr lang="en-US" dirty="0"/>
          </a:p>
        </p:txBody>
      </p:sp>
      <p:pic>
        <p:nvPicPr>
          <p:cNvPr id="4" name="Picture 3" descr="https://webccat.schoolobjects.com/eduphoria_webcontrols/tests/testimage.aspx?bnk=WebCCAT&amp;aid=14f39673-9617-4237-b432-f5fd1e66d0aa&amp;mode=displa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1" y="4419601"/>
            <a:ext cx="4395135" cy="226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Essential Question 2 </a:t>
            </a:r>
            <a:r>
              <a:rPr lang="en-US" dirty="0"/>
              <a:t>(Cell cycle flap)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important about each phase of the cell cycle?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10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 (Cell cycle flap)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Made up of 2 stages INTERPHASE and MITOSIS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Reasons for cell cycle:</a:t>
            </a:r>
          </a:p>
          <a:p>
            <a:pPr>
              <a:buNone/>
            </a:pPr>
            <a:r>
              <a:rPr lang="en-US" dirty="0" smtClean="0"/>
              <a:t>	1) Smaller Cells are more efficient</a:t>
            </a:r>
          </a:p>
          <a:p>
            <a:pPr>
              <a:buNone/>
            </a:pPr>
            <a:r>
              <a:rPr lang="en-US" dirty="0" smtClean="0"/>
              <a:t>	2) Repair </a:t>
            </a:r>
            <a:r>
              <a:rPr lang="en-US" smtClean="0"/>
              <a:t>AND Replace </a:t>
            </a:r>
            <a:r>
              <a:rPr lang="en-US" dirty="0" smtClean="0"/>
              <a:t>Damaged Tissues</a:t>
            </a:r>
          </a:p>
          <a:p>
            <a:pPr>
              <a:buNone/>
            </a:pPr>
            <a:r>
              <a:rPr lang="en-US" dirty="0" smtClean="0"/>
              <a:t>	3) Growth of Organisms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When the cell cycle goes “crazy” it causes CANCER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/>
              <a:t>Cancer</a:t>
            </a:r>
            <a:r>
              <a:rPr lang="en-US" dirty="0" smtClean="0"/>
              <a:t> – when cells divide </a:t>
            </a:r>
            <a:br>
              <a:rPr lang="en-US" dirty="0" smtClean="0"/>
            </a:br>
            <a:r>
              <a:rPr lang="en-US" dirty="0" smtClean="0"/>
              <a:t>              uncontrollably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b="17282"/>
          <a:stretch>
            <a:fillRect/>
          </a:stretch>
        </p:blipFill>
        <p:spPr bwMode="auto">
          <a:xfrm>
            <a:off x="6781800" y="5638800"/>
            <a:ext cx="326761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71766" y="5105400"/>
            <a:ext cx="1457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Cancerous </a:t>
            </a:r>
            <a:r>
              <a:rPr lang="en-US" sz="1400" b="1" dirty="0"/>
              <a:t>Tumor</a:t>
            </a:r>
          </a:p>
          <a:p>
            <a:pPr algn="ctr"/>
            <a:r>
              <a:rPr lang="en-US" sz="1400" dirty="0"/>
              <a:t>cell growth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10278" y="5115580"/>
            <a:ext cx="995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Normal</a:t>
            </a:r>
          </a:p>
          <a:p>
            <a:pPr algn="ctr"/>
            <a:r>
              <a:rPr lang="en-US" sz="1400" dirty="0"/>
              <a:t>cell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 Picture (Cell cycle flap)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legacy.hopkinsville.kctcs.edu/instructors/Jason-Arnold/VLI/Module%202/m2celldivision/f8-03_the_cell_cycle-_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"/>
          <a:stretch/>
        </p:blipFill>
        <p:spPr bwMode="auto">
          <a:xfrm>
            <a:off x="1600201" y="2133600"/>
            <a:ext cx="4134351" cy="426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acstaff.cbu.edu/%7Eseisen/CellCycle_files/image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4600"/>
            <a:ext cx="43434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Forms (Cell Cycle Flap)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Chromatin</a:t>
            </a:r>
            <a:r>
              <a:rPr lang="en-US" dirty="0" smtClean="0"/>
              <a:t> – when DNA is NOT tightly wound (not condensed).  </a:t>
            </a:r>
          </a:p>
          <a:p>
            <a:pPr lvl="1"/>
            <a:r>
              <a:rPr lang="en-US" dirty="0" smtClean="0"/>
              <a:t>It looks like “spaghetti” in most drawings at this time</a:t>
            </a:r>
          </a:p>
          <a:p>
            <a:pPr lvl="1"/>
            <a:r>
              <a:rPr lang="en-US" dirty="0" smtClean="0"/>
              <a:t>During interphase</a:t>
            </a:r>
            <a:endParaRPr lang="en-US" dirty="0"/>
          </a:p>
          <a:p>
            <a:pPr lvl="1"/>
            <a:r>
              <a:rPr lang="en-US" dirty="0" smtClean="0"/>
              <a:t>Easy to access genes </a:t>
            </a:r>
          </a:p>
          <a:p>
            <a:pPr lvl="1"/>
            <a:endParaRPr lang="en-US" dirty="0"/>
          </a:p>
          <a:p>
            <a:r>
              <a:rPr lang="en-US" b="1" u="sng" dirty="0" smtClean="0"/>
              <a:t>Chromosome</a:t>
            </a:r>
            <a:r>
              <a:rPr lang="en-US" dirty="0" smtClean="0"/>
              <a:t> – DNA is tightly wound up to make it easier to move around during Mitosis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Chromosome Picture (Cell Cycle flap)</a:t>
            </a:r>
            <a:endParaRPr lang="en-US" dirty="0"/>
          </a:p>
        </p:txBody>
      </p:sp>
      <p:pic>
        <p:nvPicPr>
          <p:cNvPr id="25602" name="Picture 2" descr="http://www.pbs.org/wgbh/nova/teachers/activities/images/3416_id_04.gif"/>
          <p:cNvPicPr>
            <a:picLocks noChangeAspect="1" noChangeArrowheads="1"/>
          </p:cNvPicPr>
          <p:nvPr/>
        </p:nvPicPr>
        <p:blipFill>
          <a:blip r:embed="rId2" cstate="print"/>
          <a:srcRect r="64260"/>
          <a:stretch>
            <a:fillRect/>
          </a:stretch>
        </p:blipFill>
        <p:spPr bwMode="auto">
          <a:xfrm>
            <a:off x="2743200" y="1219200"/>
            <a:ext cx="2027312" cy="52866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95601" y="6172200"/>
            <a:ext cx="18312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Sister </a:t>
            </a:r>
            <a:r>
              <a:rPr lang="en-US" dirty="0" err="1"/>
              <a:t>Chromatids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1" y="2362200"/>
            <a:ext cx="533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Sister chromatids are </a:t>
            </a:r>
          </a:p>
          <a:p>
            <a:r>
              <a:rPr lang="en-US" sz="3600" dirty="0"/>
              <a:t>IDENTICAL pieces of DNA</a:t>
            </a:r>
          </a:p>
          <a:p>
            <a:endParaRPr lang="en-US" sz="3600" dirty="0"/>
          </a:p>
          <a:p>
            <a:r>
              <a:rPr lang="en-US" sz="3600" dirty="0"/>
              <a:t>These are created in </a:t>
            </a:r>
            <a:br>
              <a:rPr lang="en-US" sz="3600" dirty="0"/>
            </a:br>
            <a:r>
              <a:rPr lang="en-US" sz="3600" dirty="0"/>
              <a:t>S phase of interphase during replication of DNA </a:t>
            </a:r>
          </a:p>
        </p:txBody>
      </p:sp>
      <p:sp>
        <p:nvSpPr>
          <p:cNvPr id="7" name="Oval 6"/>
          <p:cNvSpPr/>
          <p:nvPr/>
        </p:nvSpPr>
        <p:spPr>
          <a:xfrm>
            <a:off x="3505200" y="29718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84858" y="3048000"/>
            <a:ext cx="1386943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Centromere</a:t>
            </a:r>
          </a:p>
          <a:p>
            <a:endParaRPr lang="en-US" dirty="0"/>
          </a:p>
          <a:p>
            <a:r>
              <a:rPr lang="en-US" sz="1600" dirty="0"/>
              <a:t>Held together by the Kinetochore protein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19400" y="3276600"/>
            <a:ext cx="609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err="1" smtClean="0"/>
              <a:t>Interphase</a:t>
            </a:r>
            <a:r>
              <a:rPr lang="en-US" dirty="0" smtClean="0"/>
              <a:t> Portion      (</a:t>
            </a:r>
            <a:r>
              <a:rPr lang="en-US" dirty="0" err="1" smtClean="0"/>
              <a:t>Interphase</a:t>
            </a:r>
            <a:r>
              <a:rPr lang="en-US" dirty="0" smtClean="0"/>
              <a:t> flap)</a:t>
            </a:r>
            <a:br>
              <a:rPr lang="en-US" dirty="0" smtClean="0"/>
            </a:br>
            <a:r>
              <a:rPr lang="en-US" dirty="0" smtClean="0"/>
              <a:t>of Cell cycle Picture</a:t>
            </a:r>
            <a:endParaRPr lang="en-US" dirty="0"/>
          </a:p>
        </p:txBody>
      </p:sp>
      <p:pic>
        <p:nvPicPr>
          <p:cNvPr id="4" name="Picture 2" descr="http://buffonescience9.wikispaces.com/file/view/cellcycle.png/175297477/cellcycl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0422" y="1600201"/>
            <a:ext cx="5431156" cy="4525963"/>
          </a:xfrm>
          <a:prstGeom prst="rect">
            <a:avLst/>
          </a:prstGeom>
          <a:noFill/>
        </p:spPr>
      </p:pic>
      <p:sp>
        <p:nvSpPr>
          <p:cNvPr id="5" name="Isosceles Triangle 4"/>
          <p:cNvSpPr/>
          <p:nvPr/>
        </p:nvSpPr>
        <p:spPr>
          <a:xfrm rot="13939472">
            <a:off x="5587833" y="1831901"/>
            <a:ext cx="2159333" cy="266491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077200" y="2819400"/>
            <a:ext cx="762000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Interphase</a:t>
            </a:r>
            <a:r>
              <a:rPr lang="en-US" dirty="0" smtClean="0"/>
              <a:t> (</a:t>
            </a:r>
            <a:r>
              <a:rPr lang="en-US" dirty="0" err="1" smtClean="0"/>
              <a:t>Interphase</a:t>
            </a:r>
            <a:r>
              <a:rPr lang="en-US" dirty="0" smtClean="0"/>
              <a:t> flap)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Longest stage of Cell cycle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	G</a:t>
            </a:r>
            <a:r>
              <a:rPr lang="en-US" baseline="-25000" dirty="0" smtClean="0"/>
              <a:t>0</a:t>
            </a:r>
            <a:r>
              <a:rPr lang="en-US" dirty="0" smtClean="0"/>
              <a:t> – cell is “resting”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	G</a:t>
            </a:r>
            <a:r>
              <a:rPr lang="en-US" baseline="-25000" dirty="0" smtClean="0"/>
              <a:t>1</a:t>
            </a:r>
            <a:r>
              <a:rPr lang="en-US" dirty="0" smtClean="0"/>
              <a:t> – basic growth of cell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	 S  – Replication (Synthesis) of DNA</a:t>
            </a:r>
          </a:p>
          <a:p>
            <a:pPr>
              <a:buNone/>
            </a:pPr>
            <a:r>
              <a:rPr lang="en-US" dirty="0"/>
              <a:t>	 </a:t>
            </a:r>
            <a:r>
              <a:rPr lang="en-US" dirty="0" smtClean="0"/>
              <a:t>    – DNA gets repaired here when needed</a:t>
            </a:r>
            <a:br>
              <a:rPr lang="en-US" dirty="0" smtClean="0"/>
            </a:br>
            <a:endParaRPr lang="en-US" dirty="0"/>
          </a:p>
          <a:p>
            <a:pPr>
              <a:buNone/>
            </a:pPr>
            <a:r>
              <a:rPr lang="en-US" dirty="0" smtClean="0"/>
              <a:t>	G</a:t>
            </a:r>
            <a:r>
              <a:rPr lang="en-US" baseline="-25000" dirty="0" smtClean="0"/>
              <a:t>2</a:t>
            </a:r>
            <a:r>
              <a:rPr lang="en-US" dirty="0" smtClean="0"/>
              <a:t> – Final preparation stage before Mitosis</a:t>
            </a:r>
            <a:endParaRPr lang="en-US" dirty="0"/>
          </a:p>
        </p:txBody>
      </p:sp>
      <p:pic>
        <p:nvPicPr>
          <p:cNvPr id="1028" name="Picture 4" descr="http://www.quia.com/files/quia/users/lmcgee/mitosis/Interphase-diagr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1" y="1371600"/>
            <a:ext cx="2181225" cy="21812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458670" y="1143000"/>
            <a:ext cx="11331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Centrioles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8991601" y="1327666"/>
            <a:ext cx="467069" cy="4249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686801" y="3962400"/>
            <a:ext cx="11726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Chromatin</a:t>
            </a:r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flipH="1" flipV="1">
            <a:off x="9067801" y="2819400"/>
            <a:ext cx="205347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10401" y="3400686"/>
            <a:ext cx="9332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Nucleus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943669" y="3048000"/>
            <a:ext cx="638266" cy="495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3088" indent="-573088">
              <a:buNone/>
            </a:pPr>
            <a:r>
              <a:rPr lang="en-US" dirty="0" smtClean="0"/>
              <a:t>5A Describe the stages of the cell cycle, including deoxyribonucleic acid (DNA) replication and mitosis, and the importance of the cell cycle to the growth of organisms.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77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Microscope </a:t>
            </a:r>
            <a:r>
              <a:rPr lang="en-US" dirty="0"/>
              <a:t>Interphase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pdcfaculty.org/science1/biology-labmanual/lab7mitmei/whitefishp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08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Mitosis</a:t>
            </a:r>
            <a:r>
              <a:rPr lang="en-US" dirty="0" smtClean="0"/>
              <a:t> (On top part of Prophase flap)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Mitosis is the actual division of the NUCLEAR MATERIAL (DNA)</a:t>
            </a:r>
          </a:p>
          <a:p>
            <a:endParaRPr lang="en-US" dirty="0"/>
          </a:p>
          <a:p>
            <a:r>
              <a:rPr lang="en-US" dirty="0" smtClean="0"/>
              <a:t>The Nucleus of the cell disappears and the DNA is divided into two identical parts after it is Replicated in S phase</a:t>
            </a:r>
          </a:p>
          <a:p>
            <a:endParaRPr lang="en-US" dirty="0"/>
          </a:p>
          <a:p>
            <a:r>
              <a:rPr lang="en-US" dirty="0" smtClean="0"/>
              <a:t>This is the ACTUAL cell division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Prophase</a:t>
            </a:r>
            <a:r>
              <a:rPr lang="en-US" sz="4000" dirty="0"/>
              <a:t> (bottom part of Prophase flap)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Chromatin condenses (turns into) Chromosomes</a:t>
            </a:r>
          </a:p>
          <a:p>
            <a:r>
              <a:rPr lang="en-US" dirty="0" smtClean="0"/>
              <a:t>Centrioles are copied and start to move</a:t>
            </a:r>
          </a:p>
          <a:p>
            <a:r>
              <a:rPr lang="en-US" dirty="0" smtClean="0"/>
              <a:t>First phase we see CHROMOSOMES</a:t>
            </a:r>
          </a:p>
          <a:p>
            <a:r>
              <a:rPr lang="en-US" dirty="0" smtClean="0"/>
              <a:t>Nuclear Envelope Disappears</a:t>
            </a:r>
          </a:p>
          <a:p>
            <a:endParaRPr lang="en-US" dirty="0"/>
          </a:p>
        </p:txBody>
      </p:sp>
      <p:pic>
        <p:nvPicPr>
          <p:cNvPr id="19458" name="Picture 2" descr="http://www.quia.com/files/quia/users/lmcgee/mitosis/prophase-diagr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550" y="3768482"/>
            <a:ext cx="3143250" cy="30895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1" y="5181601"/>
            <a:ext cx="144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Centrioles</a:t>
            </a:r>
            <a:endParaRPr lang="en-US" sz="2400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7544154" y="5412434"/>
            <a:ext cx="380647" cy="739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</p:cNvCxnSpPr>
          <p:nvPr/>
        </p:nvCxnSpPr>
        <p:spPr>
          <a:xfrm flipV="1">
            <a:off x="7544154" y="4419601"/>
            <a:ext cx="1523647" cy="9928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5715000" y="2971800"/>
            <a:ext cx="4038600" cy="3048000"/>
          </a:xfrm>
          <a:prstGeom prst="arc">
            <a:avLst>
              <a:gd name="adj1" fmla="val 14778969"/>
              <a:gd name="adj2" fmla="val 1847635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86147" y="3812234"/>
            <a:ext cx="1925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Spindle Fibers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972654" y="4231334"/>
            <a:ext cx="1180746" cy="3815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Microscope Prophase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cache4.asset-cache.net/gc/128117689-prophase-whitefish-mitosis-whitefish-embryo-gettyimages.jpg?v=1&amp;c=IWSAsset&amp;k=2&amp;d=yZIaqT0xpN1J18DMuJKVvbQe2nFRybh6Lct0Vo45xCA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702834"/>
            <a:ext cx="6525143" cy="43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5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Metaphase (Metaphase flap)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Centrioles</a:t>
            </a:r>
            <a:r>
              <a:rPr lang="en-US" dirty="0" smtClean="0"/>
              <a:t> attach spindle fibers to chromosomes</a:t>
            </a:r>
          </a:p>
          <a:p>
            <a:r>
              <a:rPr lang="en-US" dirty="0" smtClean="0"/>
              <a:t>Chromosomes are lined up in </a:t>
            </a:r>
            <a:r>
              <a:rPr lang="en-US" b="1" dirty="0" smtClean="0"/>
              <a:t>middle</a:t>
            </a:r>
            <a:r>
              <a:rPr lang="en-US" dirty="0" smtClean="0"/>
              <a:t> at the </a:t>
            </a:r>
            <a:br>
              <a:rPr lang="en-US" dirty="0" smtClean="0"/>
            </a:br>
            <a:r>
              <a:rPr lang="en-US" b="1" u="sng" dirty="0" smtClean="0"/>
              <a:t>Metaphase Plate</a:t>
            </a:r>
            <a:endParaRPr lang="en-US" b="1" u="sng" dirty="0"/>
          </a:p>
        </p:txBody>
      </p:sp>
      <p:pic>
        <p:nvPicPr>
          <p:cNvPr id="22530" name="Picture 2" descr="http://www.quia.com/files/quia/users/lmcgee/mitosis/metaphase-diagr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200400"/>
            <a:ext cx="3758260" cy="35814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1" y="5257800"/>
            <a:ext cx="1133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Centrioles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4409732" y="3657600"/>
            <a:ext cx="2676869" cy="17848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</p:cNvCxnSpPr>
          <p:nvPr/>
        </p:nvCxnSpPr>
        <p:spPr>
          <a:xfrm>
            <a:off x="4409732" y="5442466"/>
            <a:ext cx="2981669" cy="805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067801" y="3429001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Spindle</a:t>
            </a:r>
            <a:br>
              <a:rPr lang="en-US" dirty="0"/>
            </a:br>
            <a:r>
              <a:rPr lang="en-US" dirty="0"/>
              <a:t>Fibers</a:t>
            </a: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>
            <a:off x="8001000" y="3752166"/>
            <a:ext cx="1066800" cy="2102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257438" y="5602070"/>
            <a:ext cx="1240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Metaphase</a:t>
            </a:r>
            <a:br>
              <a:rPr lang="en-US" dirty="0"/>
            </a:br>
            <a:r>
              <a:rPr lang="en-US" dirty="0"/>
              <a:t>plate</a:t>
            </a:r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 flipV="1">
            <a:off x="8915401" y="4876801"/>
            <a:ext cx="342037" cy="10484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1"/>
          </p:cNvCxnSpPr>
          <p:nvPr/>
        </p:nvCxnSpPr>
        <p:spPr>
          <a:xfrm flipH="1">
            <a:off x="7315200" y="3752166"/>
            <a:ext cx="1752600" cy="7436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181172" y="4311134"/>
            <a:ext cx="14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Chromosome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3" idx="1"/>
          </p:cNvCxnSpPr>
          <p:nvPr/>
        </p:nvCxnSpPr>
        <p:spPr>
          <a:xfrm flipH="1">
            <a:off x="8763000" y="4495800"/>
            <a:ext cx="1418172" cy="18007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Microscope Metaphase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visualphotos.com/photo/1x3744267/a_cell_in_metaphase_of_mitosis_a_whitefish_cell_in_metaphase_of_mitosis_mitosis_is_the_division__5E32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1"/>
            <a:ext cx="666750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78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Anaphase (Anaphase flap)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Centrioles</a:t>
            </a:r>
            <a:r>
              <a:rPr lang="en-US" dirty="0" smtClean="0"/>
              <a:t> use spindle fibers to pull </a:t>
            </a:r>
            <a:br>
              <a:rPr lang="en-US" dirty="0" smtClean="0"/>
            </a:br>
            <a:r>
              <a:rPr lang="en-US" b="1" dirty="0" smtClean="0"/>
              <a:t>Sister </a:t>
            </a:r>
            <a:r>
              <a:rPr lang="en-US" b="1" dirty="0" err="1" smtClean="0"/>
              <a:t>Chromatids</a:t>
            </a:r>
            <a:r>
              <a:rPr lang="en-US" b="1" dirty="0" smtClean="0"/>
              <a:t> apart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Chromsomes</a:t>
            </a:r>
            <a:r>
              <a:rPr lang="en-US" dirty="0" smtClean="0"/>
              <a:t> are pulled apart)</a:t>
            </a:r>
          </a:p>
          <a:p>
            <a:endParaRPr lang="en-US" dirty="0" smtClean="0"/>
          </a:p>
          <a:p>
            <a:r>
              <a:rPr lang="en-US" dirty="0" smtClean="0"/>
              <a:t>Sister </a:t>
            </a:r>
            <a:r>
              <a:rPr lang="en-US" dirty="0" err="1" smtClean="0"/>
              <a:t>Chromatids</a:t>
            </a:r>
            <a:r>
              <a:rPr lang="en-US" dirty="0" smtClean="0"/>
              <a:t> are pulled</a:t>
            </a:r>
            <a:br>
              <a:rPr lang="en-US" dirty="0" smtClean="0"/>
            </a:br>
            <a:r>
              <a:rPr lang="en-US" dirty="0" smtClean="0"/>
              <a:t> toward the </a:t>
            </a:r>
            <a:r>
              <a:rPr lang="en-US" dirty="0" err="1" smtClean="0"/>
              <a:t>centrioles</a:t>
            </a:r>
            <a:r>
              <a:rPr lang="en-US" dirty="0" smtClean="0"/>
              <a:t> at </a:t>
            </a:r>
            <a:br>
              <a:rPr lang="en-US" dirty="0" smtClean="0"/>
            </a:br>
            <a:r>
              <a:rPr lang="en-US" dirty="0" smtClean="0"/>
              <a:t>the “Poles”</a:t>
            </a:r>
            <a:endParaRPr lang="en-US" dirty="0"/>
          </a:p>
        </p:txBody>
      </p:sp>
      <p:pic>
        <p:nvPicPr>
          <p:cNvPr id="23554" name="Picture 2" descr="http://www.quia.com/files/quia/users/lmcgee/mitosis/anaphase-diagr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826" y="3427216"/>
            <a:ext cx="3152775" cy="32783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07750" y="3352800"/>
            <a:ext cx="1491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Spindle Fibers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994257" y="3771900"/>
            <a:ext cx="1180746" cy="3815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87659" y="5162463"/>
            <a:ext cx="1956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Chromatids (sister)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740569" y="4925596"/>
            <a:ext cx="1366204" cy="2462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740569" y="5522391"/>
            <a:ext cx="1489031" cy="1791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7195" y="3030054"/>
            <a:ext cx="1133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Centrioles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 flipH="1">
            <a:off x="9147196" y="3399386"/>
            <a:ext cx="566565" cy="27554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2"/>
          </p:cNvCxnSpPr>
          <p:nvPr/>
        </p:nvCxnSpPr>
        <p:spPr>
          <a:xfrm flipH="1">
            <a:off x="9077710" y="3399386"/>
            <a:ext cx="636051" cy="3227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Microscope Anaphase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visualphotos.com/photo/1x3744268/a_cell_in_anaphase_of_mitosis_a_whitefish_cell_in_anaphase_of_mitosis_mitosis_is_the_division_of_5E3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1"/>
            <a:ext cx="6667500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23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Telophase</a:t>
            </a:r>
            <a:r>
              <a:rPr lang="en-US" dirty="0" smtClean="0"/>
              <a:t> and </a:t>
            </a:r>
            <a:r>
              <a:rPr lang="en-US" dirty="0" err="1" smtClean="0"/>
              <a:t>Cytokinesis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Telophase</a:t>
            </a:r>
            <a:r>
              <a:rPr lang="en-US" dirty="0" smtClean="0"/>
              <a:t> and </a:t>
            </a:r>
            <a:r>
              <a:rPr lang="en-US" dirty="0" err="1" smtClean="0"/>
              <a:t>cytokinesis</a:t>
            </a:r>
            <a:r>
              <a:rPr lang="en-US" dirty="0" smtClean="0"/>
              <a:t> flap)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u="sng" dirty="0" err="1" smtClean="0"/>
              <a:t>Telophase</a:t>
            </a:r>
            <a:r>
              <a:rPr lang="en-US" b="1" u="sng" dirty="0" smtClean="0"/>
              <a:t>:</a:t>
            </a:r>
          </a:p>
          <a:p>
            <a:r>
              <a:rPr lang="en-US" dirty="0" smtClean="0"/>
              <a:t>Chromosomes start to unravel back into Chromatin</a:t>
            </a:r>
          </a:p>
          <a:p>
            <a:r>
              <a:rPr lang="en-US" dirty="0" smtClean="0"/>
              <a:t>A </a:t>
            </a:r>
            <a:r>
              <a:rPr lang="en-US" u="sng" dirty="0" smtClean="0"/>
              <a:t>NEW nuclear envelope </a:t>
            </a:r>
            <a:r>
              <a:rPr lang="en-US" dirty="0" smtClean="0"/>
              <a:t>is created around the new chromatin</a:t>
            </a:r>
          </a:p>
          <a:p>
            <a:endParaRPr lang="en-US" dirty="0"/>
          </a:p>
          <a:p>
            <a:r>
              <a:rPr lang="en-US" b="1" u="sng" dirty="0" err="1" smtClean="0"/>
              <a:t>Cytokinesis</a:t>
            </a:r>
            <a:r>
              <a:rPr lang="en-US" dirty="0" smtClean="0"/>
              <a:t> - The cell starts</a:t>
            </a:r>
            <a:br>
              <a:rPr lang="en-US" dirty="0" smtClean="0"/>
            </a:br>
            <a:r>
              <a:rPr lang="en-US" dirty="0" smtClean="0"/>
              <a:t>		to pinch in half making</a:t>
            </a:r>
            <a:br>
              <a:rPr lang="en-US" dirty="0" smtClean="0"/>
            </a:br>
            <a:r>
              <a:rPr lang="en-US" dirty="0" smtClean="0"/>
              <a:t>		two new cells (cleavage)</a:t>
            </a:r>
          </a:p>
          <a:p>
            <a:endParaRPr lang="en-US" dirty="0"/>
          </a:p>
          <a:p>
            <a:r>
              <a:rPr lang="en-US" dirty="0" smtClean="0"/>
              <a:t>Each cell now goes back into </a:t>
            </a:r>
            <a:br>
              <a:rPr lang="en-US" dirty="0" smtClean="0"/>
            </a:br>
            <a:r>
              <a:rPr lang="en-US" dirty="0" err="1" smtClean="0"/>
              <a:t>Interphase</a:t>
            </a:r>
            <a:r>
              <a:rPr lang="en-US" dirty="0" smtClean="0"/>
              <a:t> and start all over again</a:t>
            </a:r>
            <a:endParaRPr lang="en-US" dirty="0"/>
          </a:p>
        </p:txBody>
      </p:sp>
      <p:pic>
        <p:nvPicPr>
          <p:cNvPr id="24578" name="Picture 2" descr="http://www.quia.com/files/quia/users/lmcgee/mitosis/telophase-diagr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1" y="3195852"/>
            <a:ext cx="2667000" cy="3662149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7696200" y="5105400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896600" y="3013290"/>
            <a:ext cx="1133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Centrioles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 flipH="1">
            <a:off x="9879160" y="3382622"/>
            <a:ext cx="1584006" cy="31705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9248044" y="3382622"/>
            <a:ext cx="2215122" cy="2959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86400" y="3276600"/>
            <a:ext cx="3140394" cy="10672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Microscope </a:t>
            </a:r>
            <a:r>
              <a:rPr lang="en-US" dirty="0" err="1" smtClean="0"/>
              <a:t>Telophase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(and Cytokinesis starting)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classconnection.s3.amazonaws.com/815/flashcards/711815/jpg/a_cell_in_telophase_of_mitosis_a_whitefish_cell_in_5e325813204535302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1"/>
            <a:ext cx="66675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1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>
            <a:normAutofit/>
          </a:bodyPr>
          <a:lstStyle/>
          <a:p>
            <a:r>
              <a:rPr lang="en-US" dirty="0" smtClean="0"/>
              <a:t>Cell cycle</a:t>
            </a:r>
          </a:p>
          <a:p>
            <a:r>
              <a:rPr lang="en-US" dirty="0" smtClean="0"/>
              <a:t>Interphase</a:t>
            </a:r>
          </a:p>
          <a:p>
            <a:r>
              <a:rPr lang="en-US" dirty="0" smtClean="0"/>
              <a:t>G</a:t>
            </a:r>
            <a:r>
              <a:rPr lang="en-US" baseline="-25000" dirty="0" smtClean="0"/>
              <a:t>0</a:t>
            </a:r>
          </a:p>
          <a:p>
            <a:r>
              <a:rPr lang="en-US" dirty="0" smtClean="0"/>
              <a:t>G</a:t>
            </a:r>
            <a:r>
              <a:rPr lang="en-US" baseline="-25000" dirty="0" smtClean="0"/>
              <a:t>1</a:t>
            </a:r>
          </a:p>
          <a:p>
            <a:r>
              <a:rPr lang="en-US" dirty="0" smtClean="0"/>
              <a:t>S</a:t>
            </a:r>
          </a:p>
          <a:p>
            <a:r>
              <a:rPr lang="en-US" dirty="0" smtClean="0"/>
              <a:t>G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Mitosis</a:t>
            </a:r>
          </a:p>
          <a:p>
            <a:r>
              <a:rPr lang="en-US" dirty="0" smtClean="0"/>
              <a:t>Prophase</a:t>
            </a:r>
          </a:p>
          <a:p>
            <a:r>
              <a:rPr lang="en-US" dirty="0" smtClean="0"/>
              <a:t>Centriole</a:t>
            </a:r>
          </a:p>
          <a:p>
            <a:r>
              <a:rPr lang="en-US" dirty="0" smtClean="0"/>
              <a:t>Spindle Fiber</a:t>
            </a:r>
          </a:p>
          <a:p>
            <a:r>
              <a:rPr lang="en-US" dirty="0" smtClean="0"/>
              <a:t>Metaphase</a:t>
            </a:r>
          </a:p>
          <a:p>
            <a:r>
              <a:rPr lang="en-US" dirty="0" smtClean="0"/>
              <a:t>Anaphase</a:t>
            </a:r>
          </a:p>
          <a:p>
            <a:r>
              <a:rPr lang="en-US" dirty="0" smtClean="0"/>
              <a:t>Telophase</a:t>
            </a:r>
          </a:p>
          <a:p>
            <a:r>
              <a:rPr lang="en-US" dirty="0" smtClean="0"/>
              <a:t>Cytokinesis</a:t>
            </a:r>
          </a:p>
          <a:p>
            <a:r>
              <a:rPr lang="en-US" dirty="0" smtClean="0"/>
              <a:t>Chromosome</a:t>
            </a:r>
          </a:p>
          <a:p>
            <a:r>
              <a:rPr lang="en-US" dirty="0" smtClean="0"/>
              <a:t>Chromatid</a:t>
            </a:r>
          </a:p>
          <a:p>
            <a:r>
              <a:rPr lang="en-US" dirty="0" smtClean="0"/>
              <a:t>Chromatin</a:t>
            </a:r>
          </a:p>
          <a:p>
            <a:r>
              <a:rPr lang="en-US" dirty="0" smtClean="0"/>
              <a:t>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54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 Cell Division</a:t>
            </a:r>
            <a:br>
              <a:rPr lang="en-US" dirty="0" smtClean="0"/>
            </a:br>
            <a:r>
              <a:rPr lang="en-US" dirty="0"/>
              <a:t>(</a:t>
            </a:r>
            <a:r>
              <a:rPr lang="en-US" dirty="0" err="1"/>
              <a:t>Telophase</a:t>
            </a:r>
            <a:r>
              <a:rPr lang="en-US" dirty="0"/>
              <a:t> and cytokinesis flap)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plant cell divides by lengthening and creating a new cell wall in the middle to separate the two cells</a:t>
            </a:r>
            <a:endParaRPr lang="en-US" dirty="0"/>
          </a:p>
        </p:txBody>
      </p:sp>
      <p:pic>
        <p:nvPicPr>
          <p:cNvPr id="2050" name="Picture 2" descr="http://www.csus.edu/indiv/l/loom/division/plant%20di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1"/>
          <a:stretch/>
        </p:blipFill>
        <p:spPr bwMode="auto">
          <a:xfrm>
            <a:off x="1752601" y="3352800"/>
            <a:ext cx="8620827" cy="345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69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 Picture…Again</a:t>
            </a:r>
            <a:endParaRPr lang="en-US" dirty="0"/>
          </a:p>
        </p:txBody>
      </p:sp>
      <p:pic>
        <p:nvPicPr>
          <p:cNvPr id="4" name="Picture 2" descr="http://buffonescience9.wikispaces.com/file/view/cellcycle.png/175297477/cellcycl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0422" y="1600201"/>
            <a:ext cx="5431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 Image (Animal cell)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2.bp.blogspot.com/_detzCStVbk8/TKI92u6RbJI/AAAAAAAAAGU/wx2W-438sBg/s1600/cell+cyc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1"/>
            <a:ext cx="7543800" cy="52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481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 Image (Plant cell)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www.biologyjunction.com/celldi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6096000" cy="493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50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Cell Differentiation and Specialization</a:t>
            </a:r>
            <a:br>
              <a:rPr lang="en-US" dirty="0" smtClean="0"/>
            </a:br>
            <a:r>
              <a:rPr lang="en-US" dirty="0" smtClean="0"/>
              <a:t>(On the back of the foldable)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3048000" cy="3314700"/>
          </a:xfrm>
        </p:spPr>
        <p:txBody>
          <a:bodyPr>
            <a:normAutofit/>
          </a:bodyPr>
          <a:lstStyle/>
          <a:p>
            <a:r>
              <a:rPr lang="en-US" sz="2200" dirty="0"/>
              <a:t>As cells are being created in mitosis, the DNA instructions are being accessed</a:t>
            </a:r>
          </a:p>
          <a:p>
            <a:endParaRPr lang="en-US" sz="2200" dirty="0"/>
          </a:p>
          <a:p>
            <a:r>
              <a:rPr lang="en-US" sz="2200" dirty="0"/>
              <a:t>Specialized proteins are made to turn cells into one of thousands of different kinds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181601" y="1447800"/>
            <a:ext cx="5032467" cy="3810000"/>
            <a:chOff x="3657600" y="2286000"/>
            <a:chExt cx="5032467" cy="3810000"/>
          </a:xfrm>
        </p:grpSpPr>
        <p:pic>
          <p:nvPicPr>
            <p:cNvPr id="1026" name="Picture 2" descr="http://blog.canacad.ac.jp/wpmu/15matser/files/2013/08/What-Is-Download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09" t="6597" r="14446" b="5148"/>
            <a:stretch/>
          </p:blipFill>
          <p:spPr bwMode="auto">
            <a:xfrm>
              <a:off x="3733800" y="2286000"/>
              <a:ext cx="4956267" cy="3580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657600" y="5410200"/>
              <a:ext cx="19050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86000" y="5638801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DNA</a:t>
            </a:r>
            <a:r>
              <a:rPr lang="en-US" sz="2800" dirty="0"/>
              <a:t> is the </a:t>
            </a:r>
            <a:r>
              <a:rPr lang="en-US" sz="2800" b="1" dirty="0"/>
              <a:t>genetic code </a:t>
            </a:r>
            <a:r>
              <a:rPr lang="en-US" sz="2800" dirty="0"/>
              <a:t>for the making of </a:t>
            </a:r>
            <a:r>
              <a:rPr lang="en-US" sz="2800" b="1" dirty="0"/>
              <a:t>proteins</a:t>
            </a:r>
            <a:r>
              <a:rPr lang="en-US" sz="2800" dirty="0"/>
              <a:t> used for </a:t>
            </a:r>
            <a:r>
              <a:rPr lang="en-US" sz="2800" b="1" dirty="0"/>
              <a:t>structure</a:t>
            </a:r>
            <a:r>
              <a:rPr lang="en-US" sz="2800" dirty="0"/>
              <a:t> and </a:t>
            </a:r>
            <a:r>
              <a:rPr lang="en-US" sz="2800" b="1" dirty="0"/>
              <a:t>enzymatic function</a:t>
            </a:r>
          </a:p>
        </p:txBody>
      </p:sp>
      <p:sp>
        <p:nvSpPr>
          <p:cNvPr id="7" name="Frame 6"/>
          <p:cNvSpPr/>
          <p:nvPr/>
        </p:nvSpPr>
        <p:spPr>
          <a:xfrm>
            <a:off x="2133600" y="5486400"/>
            <a:ext cx="7924800" cy="1219200"/>
          </a:xfrm>
          <a:prstGeom prst="fram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85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Prerequisite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monomers of DNA/RNA?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Where is DNA located in eukaryotic cells?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5427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the Manipulative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need 4 sheets of blank paper</a:t>
            </a:r>
          </a:p>
          <a:p>
            <a:endParaRPr lang="en-US" dirty="0"/>
          </a:p>
          <a:p>
            <a:r>
              <a:rPr lang="en-US" dirty="0" smtClean="0"/>
              <a:t>Stagger the sheets about 1 cm apart</a:t>
            </a:r>
          </a:p>
          <a:p>
            <a:endParaRPr lang="en-US" dirty="0"/>
          </a:p>
          <a:p>
            <a:r>
              <a:rPr lang="en-US" dirty="0" smtClean="0"/>
              <a:t>Fold the stack in half putting the “top” of the folded stack about 1 cm from the “bottom” flap  (See Diagram on next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3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Stagger the 4 sheets of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4191000" cy="4525963"/>
          </a:xfrm>
        </p:spPr>
        <p:txBody>
          <a:bodyPr/>
          <a:lstStyle/>
          <a:p>
            <a:r>
              <a:rPr lang="en-US" dirty="0" smtClean="0"/>
              <a:t>Stack the 4 sheets of paper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Slide each piece of paper so that the bottom edges are about 1cm from each other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904509" y="2126060"/>
            <a:ext cx="6996545" cy="4208336"/>
            <a:chOff x="4904509" y="2126060"/>
            <a:chExt cx="6996545" cy="4208336"/>
          </a:xfrm>
        </p:grpSpPr>
        <p:sp>
          <p:nvSpPr>
            <p:cNvPr id="4" name="Rectangle 3"/>
            <p:cNvSpPr/>
            <p:nvPr/>
          </p:nvSpPr>
          <p:spPr>
            <a:xfrm>
              <a:off x="9150927" y="2850356"/>
              <a:ext cx="2750127" cy="34742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150927" y="2681865"/>
              <a:ext cx="2750127" cy="34742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150927" y="2530691"/>
              <a:ext cx="2750127" cy="34742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150927" y="2225278"/>
              <a:ext cx="2750127" cy="34742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904509" y="2860152"/>
              <a:ext cx="2750127" cy="34742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49982" y="2623434"/>
              <a:ext cx="2750127" cy="34742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60819" y="2497715"/>
              <a:ext cx="2750127" cy="34742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68636" y="2126060"/>
              <a:ext cx="2750127" cy="34742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8382000" y="3962400"/>
              <a:ext cx="533400" cy="381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94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 the stacked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4191000" cy="5257799"/>
          </a:xfrm>
        </p:spPr>
        <p:txBody>
          <a:bodyPr>
            <a:normAutofit/>
          </a:bodyPr>
          <a:lstStyle/>
          <a:p>
            <a:r>
              <a:rPr lang="en-US" dirty="0" smtClean="0"/>
              <a:t>Fold the entire stack so that the top edge is the same distance above the bottom of the top sheet of paper.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If done correctly, you should have 8 flaps including the cover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4724400" y="1878436"/>
            <a:ext cx="7245927" cy="4308848"/>
            <a:chOff x="4724400" y="1878436"/>
            <a:chExt cx="7245927" cy="4308848"/>
          </a:xfrm>
        </p:grpSpPr>
        <p:sp>
          <p:nvSpPr>
            <p:cNvPr id="16" name="Rectangle 15"/>
            <p:cNvSpPr/>
            <p:nvPr/>
          </p:nvSpPr>
          <p:spPr>
            <a:xfrm>
              <a:off x="9220200" y="4191000"/>
              <a:ext cx="2750127" cy="19962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220200" y="4876799"/>
              <a:ext cx="2750127" cy="11419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220200" y="5105400"/>
              <a:ext cx="2750127" cy="7008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220200" y="5333998"/>
              <a:ext cx="2750127" cy="243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220200" y="3581400"/>
              <a:ext cx="2750127" cy="1066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952999" y="2672702"/>
              <a:ext cx="2750127" cy="34742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952999" y="2504211"/>
              <a:ext cx="2750127" cy="34742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952999" y="2291702"/>
              <a:ext cx="2750127" cy="34742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952999" y="2063102"/>
              <a:ext cx="2750127" cy="34742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724400" y="5333998"/>
              <a:ext cx="31242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675417" y="1878436"/>
              <a:ext cx="1026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Top Edge</a:t>
              </a:r>
              <a:endParaRPr lang="en-US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4952999" y="2063102"/>
              <a:ext cx="2750127" cy="0"/>
            </a:xfrm>
            <a:prstGeom prst="line">
              <a:avLst/>
            </a:prstGeom>
            <a:ln w="127000">
              <a:solidFill>
                <a:srgbClr val="FFFF0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214340" y="5340872"/>
              <a:ext cx="2750127" cy="0"/>
            </a:xfrm>
            <a:prstGeom prst="line">
              <a:avLst/>
            </a:prstGeom>
            <a:ln w="127000">
              <a:solidFill>
                <a:srgbClr val="FFFF0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8231664" y="5140756"/>
              <a:ext cx="1026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Top Edge</a:t>
              </a:r>
              <a:endParaRPr lang="en-US" dirty="0"/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8153400" y="3962400"/>
              <a:ext cx="533400" cy="381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rved Right Arrow 14"/>
            <p:cNvSpPr/>
            <p:nvPr/>
          </p:nvSpPr>
          <p:spPr>
            <a:xfrm>
              <a:off x="5181600" y="2022764"/>
              <a:ext cx="914400" cy="3311235"/>
            </a:xfrm>
            <a:prstGeom prst="curvedRightArrow">
              <a:avLst>
                <a:gd name="adj1" fmla="val 9604"/>
                <a:gd name="adj2" fmla="val 22535"/>
                <a:gd name="adj3" fmla="val 23485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1682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28601"/>
            <a:ext cx="8229600" cy="4525963"/>
          </a:xfrm>
        </p:spPr>
        <p:txBody>
          <a:bodyPr/>
          <a:lstStyle/>
          <a:p>
            <a:r>
              <a:rPr lang="en-US" dirty="0" smtClean="0"/>
              <a:t>Your foldable should be labeled like this…</a:t>
            </a:r>
            <a:br>
              <a:rPr lang="en-US" dirty="0" smtClean="0"/>
            </a:br>
            <a:r>
              <a:rPr lang="en-US" sz="1600" dirty="0"/>
              <a:t>(color choice is up to you)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3600" y="1219200"/>
            <a:ext cx="8077200" cy="533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133600" y="3886200"/>
            <a:ext cx="8077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33600" y="4267200"/>
            <a:ext cx="8077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33600" y="4648200"/>
            <a:ext cx="8077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33600" y="5029200"/>
            <a:ext cx="8077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33600" y="5410200"/>
            <a:ext cx="8077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33600" y="5791200"/>
            <a:ext cx="8077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33600" y="6172200"/>
            <a:ext cx="8077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10000" y="1447800"/>
            <a:ext cx="490275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Replication &amp;</a:t>
            </a:r>
            <a:br>
              <a:rPr lang="en-US" sz="6600" dirty="0"/>
            </a:br>
            <a:r>
              <a:rPr lang="en-US" sz="6600" dirty="0"/>
              <a:t>The Cell Cycle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0446" y="3886200"/>
            <a:ext cx="1226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Replication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67000" y="4267200"/>
            <a:ext cx="107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 Cycle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34822" y="4659868"/>
            <a:ext cx="153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I</a:t>
            </a:r>
            <a:r>
              <a:rPr lang="en-US" dirty="0"/>
              <a:t>    </a:t>
            </a:r>
            <a:r>
              <a:rPr lang="en-US" dirty="0" err="1"/>
              <a:t>Interphase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34821" y="5040868"/>
            <a:ext cx="158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P</a:t>
            </a:r>
            <a:r>
              <a:rPr lang="en-US" dirty="0"/>
              <a:t>       Prophase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33700" y="5421868"/>
            <a:ext cx="1817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M</a:t>
            </a:r>
            <a:r>
              <a:rPr lang="en-US" dirty="0"/>
              <a:t>      Metaphase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95600" y="5802868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A</a:t>
            </a:r>
            <a:r>
              <a:rPr lang="en-US" dirty="0"/>
              <a:t>        Anaphase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95600" y="6183868"/>
            <a:ext cx="3239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TC</a:t>
            </a:r>
            <a:r>
              <a:rPr lang="en-US" dirty="0"/>
              <a:t>     </a:t>
            </a:r>
            <a:r>
              <a:rPr lang="en-US" dirty="0" err="1"/>
              <a:t>Telophase</a:t>
            </a:r>
            <a:r>
              <a:rPr lang="en-US" dirty="0"/>
              <a:t> and </a:t>
            </a:r>
            <a:r>
              <a:rPr lang="en-US" dirty="0" err="1"/>
              <a:t>Cytokinesis</a:t>
            </a:r>
            <a:endParaRPr lang="en-US" dirty="0"/>
          </a:p>
        </p:txBody>
      </p:sp>
      <p:sp>
        <p:nvSpPr>
          <p:cNvPr id="22" name="Bent-Up Arrow 21"/>
          <p:cNvSpPr/>
          <p:nvPr/>
        </p:nvSpPr>
        <p:spPr>
          <a:xfrm flipH="1" flipV="1">
            <a:off x="2209800" y="4419600"/>
            <a:ext cx="457200" cy="2057400"/>
          </a:xfrm>
          <a:prstGeom prst="bentUpArrow">
            <a:avLst>
              <a:gd name="adj1" fmla="val 25000"/>
              <a:gd name="adj2" fmla="val 28125"/>
              <a:gd name="adj3" fmla="val 50000"/>
            </a:avLst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6096000" y="5181600"/>
            <a:ext cx="533400" cy="1219200"/>
            <a:chOff x="6172200" y="5181600"/>
            <a:chExt cx="533400" cy="1219200"/>
          </a:xfrm>
        </p:grpSpPr>
        <p:cxnSp>
          <p:nvCxnSpPr>
            <p:cNvPr id="29" name="Straight Arrow Connector 28"/>
            <p:cNvCxnSpPr/>
            <p:nvPr/>
          </p:nvCxnSpPr>
          <p:spPr>
            <a:xfrm flipH="1">
              <a:off x="6172200" y="5219700"/>
              <a:ext cx="533400" cy="0"/>
            </a:xfrm>
            <a:prstGeom prst="straightConnector1">
              <a:avLst/>
            </a:prstGeom>
            <a:ln w="76200">
              <a:solidFill>
                <a:schemeClr val="accent3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6172200" y="6362700"/>
              <a:ext cx="533400" cy="0"/>
            </a:xfrm>
            <a:prstGeom prst="straightConnector1">
              <a:avLst/>
            </a:prstGeom>
            <a:ln w="76200">
              <a:solidFill>
                <a:schemeClr val="accent3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705600" y="5181600"/>
              <a:ext cx="0" cy="121920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6781800" y="5231994"/>
            <a:ext cx="3200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>
                <a:solidFill>
                  <a:schemeClr val="accent3">
                    <a:lumMod val="75000"/>
                  </a:schemeClr>
                </a:solidFill>
              </a:rPr>
              <a:t>MITOSIS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Essential Question 1 </a:t>
            </a:r>
            <a:r>
              <a:rPr lang="en-US" dirty="0"/>
              <a:t>(Replication flap)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DNA replication an essential process to the cell cycle?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84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2778</TotalTime>
  <Words>957</Words>
  <Application>Microsoft Office PowerPoint</Application>
  <PresentationFormat>Widescreen</PresentationFormat>
  <Paragraphs>162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Batang</vt:lpstr>
      <vt:lpstr>Calibri</vt:lpstr>
      <vt:lpstr>Office Theme</vt:lpstr>
      <vt:lpstr>Replication and the Cell Cycle</vt:lpstr>
      <vt:lpstr>TEKS</vt:lpstr>
      <vt:lpstr>Vocabulary</vt:lpstr>
      <vt:lpstr>Prerequisite Questions</vt:lpstr>
      <vt:lpstr>Preparing the Manipulative</vt:lpstr>
      <vt:lpstr>Stagger the 4 sheets of Paper</vt:lpstr>
      <vt:lpstr>Fold the stacked paper</vt:lpstr>
      <vt:lpstr>PowerPoint Presentation</vt:lpstr>
      <vt:lpstr>Essential Question 1 (Replication flap)</vt:lpstr>
      <vt:lpstr>Vocabulary (Replication flap)</vt:lpstr>
      <vt:lpstr>Replication (Replication flap)</vt:lpstr>
      <vt:lpstr>Replication (Replication flap)</vt:lpstr>
      <vt:lpstr>Essential Question 2 (Cell cycle flap)</vt:lpstr>
      <vt:lpstr>Cell Cycle (Cell cycle flap)</vt:lpstr>
      <vt:lpstr>Cell Cycle Picture (Cell cycle flap)</vt:lpstr>
      <vt:lpstr>DNA Forms (Cell Cycle Flap)</vt:lpstr>
      <vt:lpstr>Chromosome Picture (Cell Cycle flap)</vt:lpstr>
      <vt:lpstr>Interphase Portion      (Interphase flap) of Cell cycle Picture</vt:lpstr>
      <vt:lpstr>Interphase (Interphase flap)</vt:lpstr>
      <vt:lpstr>Microscope Interphase </vt:lpstr>
      <vt:lpstr>Mitosis (On top part of Prophase flap)</vt:lpstr>
      <vt:lpstr>Prophase (bottom part of Prophase flap)</vt:lpstr>
      <vt:lpstr>Microscope Prophase</vt:lpstr>
      <vt:lpstr>Metaphase (Metaphase flap)</vt:lpstr>
      <vt:lpstr>Microscope Metaphase</vt:lpstr>
      <vt:lpstr>Anaphase (Anaphase flap)</vt:lpstr>
      <vt:lpstr>Microscope Anaphase</vt:lpstr>
      <vt:lpstr>Telophase and Cytokinesis (Telophase and cytokinesis flap)</vt:lpstr>
      <vt:lpstr>Microscope Telophase  (and Cytokinesis starting)</vt:lpstr>
      <vt:lpstr>Plant Cell Division (Telophase and cytokinesis flap)</vt:lpstr>
      <vt:lpstr>Cell Cycle Picture…Again</vt:lpstr>
      <vt:lpstr>Cell Cycle Image (Animal cell)</vt:lpstr>
      <vt:lpstr>Cell Cycle Image (Plant cell)</vt:lpstr>
      <vt:lpstr>Cell Differentiation and Specialization (On the back of the foldable)</vt:lpstr>
    </vt:vector>
  </TitlesOfParts>
  <Company>PFISD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Replication and the Cell Cycle</dc:title>
  <dc:creator>e810760</dc:creator>
  <cp:lastModifiedBy>e120814</cp:lastModifiedBy>
  <cp:revision>99</cp:revision>
  <dcterms:created xsi:type="dcterms:W3CDTF">2012-10-09T12:14:27Z</dcterms:created>
  <dcterms:modified xsi:type="dcterms:W3CDTF">2023-10-31T20:32:37Z</dcterms:modified>
</cp:coreProperties>
</file>