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86" r:id="rId2"/>
    <p:sldId id="300" r:id="rId3"/>
    <p:sldId id="299" r:id="rId4"/>
    <p:sldId id="290" r:id="rId5"/>
    <p:sldId id="274" r:id="rId6"/>
    <p:sldId id="275" r:id="rId7"/>
    <p:sldId id="276" r:id="rId8"/>
    <p:sldId id="301" r:id="rId9"/>
    <p:sldId id="298" r:id="rId10"/>
    <p:sldId id="273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pa, Alfred N" userId="b48ecf43-ec77-482d-86e1-279bfb03a440" providerId="ADAL" clId="{D2613671-0972-4517-B5E0-8332E7C2EBB7}"/>
    <pc:docChg chg="delSld modSld sldOrd">
      <pc:chgData name="Kapa, Alfred N" userId="b48ecf43-ec77-482d-86e1-279bfb03a440" providerId="ADAL" clId="{D2613671-0972-4517-B5E0-8332E7C2EBB7}" dt="2022-09-12T21:53:44.463" v="19"/>
      <pc:docMkLst>
        <pc:docMk/>
      </pc:docMkLst>
      <pc:sldChg chg="del">
        <pc:chgData name="Kapa, Alfred N" userId="b48ecf43-ec77-482d-86e1-279bfb03a440" providerId="ADAL" clId="{D2613671-0972-4517-B5E0-8332E7C2EBB7}" dt="2022-09-12T21:52:18.102" v="0" actId="47"/>
        <pc:sldMkLst>
          <pc:docMk/>
          <pc:sldMk cId="0" sldId="257"/>
        </pc:sldMkLst>
      </pc:sldChg>
      <pc:sldChg chg="del">
        <pc:chgData name="Kapa, Alfred N" userId="b48ecf43-ec77-482d-86e1-279bfb03a440" providerId="ADAL" clId="{D2613671-0972-4517-B5E0-8332E7C2EBB7}" dt="2022-09-12T21:52:18.102" v="0" actId="47"/>
        <pc:sldMkLst>
          <pc:docMk/>
          <pc:sldMk cId="0" sldId="258"/>
        </pc:sldMkLst>
      </pc:sldChg>
      <pc:sldChg chg="del">
        <pc:chgData name="Kapa, Alfred N" userId="b48ecf43-ec77-482d-86e1-279bfb03a440" providerId="ADAL" clId="{D2613671-0972-4517-B5E0-8332E7C2EBB7}" dt="2022-09-12T21:52:18.102" v="0" actId="47"/>
        <pc:sldMkLst>
          <pc:docMk/>
          <pc:sldMk cId="0" sldId="259"/>
        </pc:sldMkLst>
      </pc:sldChg>
      <pc:sldChg chg="del">
        <pc:chgData name="Kapa, Alfred N" userId="b48ecf43-ec77-482d-86e1-279bfb03a440" providerId="ADAL" clId="{D2613671-0972-4517-B5E0-8332E7C2EBB7}" dt="2022-09-12T21:52:18.102" v="0" actId="47"/>
        <pc:sldMkLst>
          <pc:docMk/>
          <pc:sldMk cId="0" sldId="260"/>
        </pc:sldMkLst>
      </pc:sldChg>
      <pc:sldChg chg="del">
        <pc:chgData name="Kapa, Alfred N" userId="b48ecf43-ec77-482d-86e1-279bfb03a440" providerId="ADAL" clId="{D2613671-0972-4517-B5E0-8332E7C2EBB7}" dt="2022-09-12T21:52:18.102" v="0" actId="47"/>
        <pc:sldMkLst>
          <pc:docMk/>
          <pc:sldMk cId="0" sldId="261"/>
        </pc:sldMkLst>
      </pc:sldChg>
      <pc:sldChg chg="del">
        <pc:chgData name="Kapa, Alfred N" userId="b48ecf43-ec77-482d-86e1-279bfb03a440" providerId="ADAL" clId="{D2613671-0972-4517-B5E0-8332E7C2EBB7}" dt="2022-09-12T21:52:18.102" v="0" actId="47"/>
        <pc:sldMkLst>
          <pc:docMk/>
          <pc:sldMk cId="0" sldId="262"/>
        </pc:sldMkLst>
      </pc:sldChg>
      <pc:sldChg chg="del">
        <pc:chgData name="Kapa, Alfred N" userId="b48ecf43-ec77-482d-86e1-279bfb03a440" providerId="ADAL" clId="{D2613671-0972-4517-B5E0-8332E7C2EBB7}" dt="2022-09-12T21:52:18.102" v="0" actId="47"/>
        <pc:sldMkLst>
          <pc:docMk/>
          <pc:sldMk cId="0" sldId="263"/>
        </pc:sldMkLst>
      </pc:sldChg>
      <pc:sldChg chg="del">
        <pc:chgData name="Kapa, Alfred N" userId="b48ecf43-ec77-482d-86e1-279bfb03a440" providerId="ADAL" clId="{D2613671-0972-4517-B5E0-8332E7C2EBB7}" dt="2022-09-12T21:52:18.102" v="0" actId="47"/>
        <pc:sldMkLst>
          <pc:docMk/>
          <pc:sldMk cId="0" sldId="264"/>
        </pc:sldMkLst>
      </pc:sldChg>
      <pc:sldChg chg="del">
        <pc:chgData name="Kapa, Alfred N" userId="b48ecf43-ec77-482d-86e1-279bfb03a440" providerId="ADAL" clId="{D2613671-0972-4517-B5E0-8332E7C2EBB7}" dt="2022-09-12T21:52:18.102" v="0" actId="47"/>
        <pc:sldMkLst>
          <pc:docMk/>
          <pc:sldMk cId="0" sldId="267"/>
        </pc:sldMkLst>
      </pc:sldChg>
      <pc:sldChg chg="del">
        <pc:chgData name="Kapa, Alfred N" userId="b48ecf43-ec77-482d-86e1-279bfb03a440" providerId="ADAL" clId="{D2613671-0972-4517-B5E0-8332E7C2EBB7}" dt="2022-09-12T21:52:18.102" v="0" actId="47"/>
        <pc:sldMkLst>
          <pc:docMk/>
          <pc:sldMk cId="0" sldId="268"/>
        </pc:sldMkLst>
      </pc:sldChg>
      <pc:sldChg chg="ord">
        <pc:chgData name="Kapa, Alfred N" userId="b48ecf43-ec77-482d-86e1-279bfb03a440" providerId="ADAL" clId="{D2613671-0972-4517-B5E0-8332E7C2EBB7}" dt="2022-09-12T21:53:42.471" v="17"/>
        <pc:sldMkLst>
          <pc:docMk/>
          <pc:sldMk cId="0" sldId="273"/>
        </pc:sldMkLst>
      </pc:sldChg>
      <pc:sldChg chg="modSp mod">
        <pc:chgData name="Kapa, Alfred N" userId="b48ecf43-ec77-482d-86e1-279bfb03a440" providerId="ADAL" clId="{D2613671-0972-4517-B5E0-8332E7C2EBB7}" dt="2022-09-12T21:53:13.085" v="15" actId="20577"/>
        <pc:sldMkLst>
          <pc:docMk/>
          <pc:sldMk cId="0" sldId="275"/>
        </pc:sldMkLst>
        <pc:spChg chg="mod">
          <ac:chgData name="Kapa, Alfred N" userId="b48ecf43-ec77-482d-86e1-279bfb03a440" providerId="ADAL" clId="{D2613671-0972-4517-B5E0-8332E7C2EBB7}" dt="2022-09-12T21:53:13.085" v="15" actId="20577"/>
          <ac:spMkLst>
            <pc:docMk/>
            <pc:sldMk cId="0" sldId="275"/>
            <ac:spMk id="8197" creationId="{00000000-0000-0000-0000-000000000000}"/>
          </ac:spMkLst>
        </pc:spChg>
      </pc:sldChg>
      <pc:sldChg chg="del">
        <pc:chgData name="Kapa, Alfred N" userId="b48ecf43-ec77-482d-86e1-279bfb03a440" providerId="ADAL" clId="{D2613671-0972-4517-B5E0-8332E7C2EBB7}" dt="2022-09-12T21:52:18.102" v="0" actId="47"/>
        <pc:sldMkLst>
          <pc:docMk/>
          <pc:sldMk cId="0" sldId="282"/>
        </pc:sldMkLst>
      </pc:sldChg>
      <pc:sldChg chg="ord">
        <pc:chgData name="Kapa, Alfred N" userId="b48ecf43-ec77-482d-86e1-279bfb03a440" providerId="ADAL" clId="{D2613671-0972-4517-B5E0-8332E7C2EBB7}" dt="2022-09-12T21:53:44.463" v="19"/>
        <pc:sldMkLst>
          <pc:docMk/>
          <pc:sldMk cId="0" sldId="298"/>
        </pc:sldMkLst>
      </pc:sldChg>
      <pc:sldChg chg="modSp mod">
        <pc:chgData name="Kapa, Alfred N" userId="b48ecf43-ec77-482d-86e1-279bfb03a440" providerId="ADAL" clId="{D2613671-0972-4517-B5E0-8332E7C2EBB7}" dt="2022-09-12T21:52:38.452" v="3" actId="6549"/>
        <pc:sldMkLst>
          <pc:docMk/>
          <pc:sldMk cId="1295389386" sldId="299"/>
        </pc:sldMkLst>
        <pc:spChg chg="mod">
          <ac:chgData name="Kapa, Alfred N" userId="b48ecf43-ec77-482d-86e1-279bfb03a440" providerId="ADAL" clId="{D2613671-0972-4517-B5E0-8332E7C2EBB7}" dt="2022-09-12T21:52:38.452" v="3" actId="6549"/>
          <ac:spMkLst>
            <pc:docMk/>
            <pc:sldMk cId="1295389386" sldId="299"/>
            <ac:spMk id="3" creationId="{00000000-0000-0000-0000-000000000000}"/>
          </ac:spMkLst>
        </pc:spChg>
      </pc:sldChg>
      <pc:sldChg chg="del">
        <pc:chgData name="Kapa, Alfred N" userId="b48ecf43-ec77-482d-86e1-279bfb03a440" providerId="ADAL" clId="{D2613671-0972-4517-B5E0-8332E7C2EBB7}" dt="2022-09-12T21:52:18.102" v="0" actId="47"/>
        <pc:sldMkLst>
          <pc:docMk/>
          <pc:sldMk cId="734788856" sldId="302"/>
        </pc:sldMkLst>
      </pc:sldChg>
      <pc:sldChg chg="del">
        <pc:chgData name="Kapa, Alfred N" userId="b48ecf43-ec77-482d-86e1-279bfb03a440" providerId="ADAL" clId="{D2613671-0972-4517-B5E0-8332E7C2EBB7}" dt="2022-09-12T21:52:22.856" v="1" actId="47"/>
        <pc:sldMkLst>
          <pc:docMk/>
          <pc:sldMk cId="3754393887" sldId="303"/>
        </pc:sldMkLst>
      </pc:sldChg>
      <pc:sldChg chg="del">
        <pc:chgData name="Kapa, Alfred N" userId="b48ecf43-ec77-482d-86e1-279bfb03a440" providerId="ADAL" clId="{D2613671-0972-4517-B5E0-8332E7C2EBB7}" dt="2022-09-12T21:52:25.077" v="2" actId="47"/>
        <pc:sldMkLst>
          <pc:docMk/>
          <pc:sldMk cId="2550954013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4BB344-2259-4975-AFDF-B4C67931EF24}" type="datetimeFigureOut">
              <a:rPr lang="en-US"/>
              <a:pPr>
                <a:defRPr/>
              </a:pPr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D85477-DDA5-401E-9B6B-01E0952CD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D85477-DDA5-401E-9B6B-01E0952CDC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2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115B-EA1A-44CC-8CF8-F5B477601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53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5BE9-FCF5-4DCB-822C-16FBED047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80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0563-DC1B-4521-909C-FEADD9D0D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25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7866-80CA-4343-A8AC-F6724EB50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40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E725B-DF0A-4140-9E17-D3F35FF751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42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F3C8-FD09-4788-AD8A-FA5A8A7E7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56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671A-5290-4FEC-9AE5-A4B492B3A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43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327C-2705-4D8B-B3B1-700977464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39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B72F0-BE0E-4805-8E02-CB133342D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9719-2FB2-479D-A6CA-C62DDBCFD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41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19558-2DE1-48C4-A9C4-84CEC7055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69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30F316-8677-4798-878E-09B0CB69A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imgurl=http://www.people.virginia.edu/~jcb2g/research/images/CAPSID.GIF&amp;imgrefurl=http://www.people.virginia.edu/~jcb2g/research/background.htm&amp;h=416&amp;w=411&amp;sz=85&amp;hl=en&amp;start=2&amp;tbnid=SL7T_EjA1c0FTM:&amp;tbnh=125&amp;tbnw=123&amp;prev=/images?q%3Dcapsid%26svnum%3D10%26hl%3Den%26lr%3D%26safe%3Dactiv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86000" y="2438400"/>
            <a:ext cx="7772400" cy="1897062"/>
          </a:xfrm>
        </p:spPr>
        <p:txBody>
          <a:bodyPr/>
          <a:lstStyle/>
          <a:p>
            <a:r>
              <a:rPr lang="en-US" altLang="en-US" sz="8800" dirty="0"/>
              <a:t>Viruses</a:t>
            </a:r>
          </a:p>
        </p:txBody>
      </p:sp>
      <p:sp>
        <p:nvSpPr>
          <p:cNvPr id="4101" name="AutoShape 2" descr="Image result for zika bab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Viral Replication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685800" y="4572000"/>
            <a:ext cx="10820400" cy="1981200"/>
          </a:xfrm>
        </p:spPr>
        <p:txBody>
          <a:bodyPr/>
          <a:lstStyle/>
          <a:p>
            <a:pPr eaLnBrk="1" hangingPunct="1"/>
            <a:r>
              <a:rPr lang="en-US" altLang="en-US" dirty="0"/>
              <a:t>Remember viruses do NOT reproduce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Viruses require a </a:t>
            </a:r>
            <a:r>
              <a:rPr lang="en-US" altLang="en-US" dirty="0">
                <a:solidFill>
                  <a:srgbClr val="FF0000"/>
                </a:solidFill>
              </a:rPr>
              <a:t>HOST CELL </a:t>
            </a:r>
            <a:r>
              <a:rPr lang="en-US" altLang="en-US" dirty="0"/>
              <a:t>to replicate (they are built)</a:t>
            </a:r>
          </a:p>
        </p:txBody>
      </p:sp>
      <p:pic>
        <p:nvPicPr>
          <p:cNvPr id="13316" name="Picture 2" descr="http://www.epidemic.org/theFacts/viruses/images/corona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33528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us.123rf.com/400wm/400/400/woodoo007/woodoo0070912/woodoo007091200044/6150629-hepatitis-virus-microscope-view-c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4" y="1447800"/>
            <a:ext cx="40274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/>
              <a:t>4 Most Common Viral Shapes</a:t>
            </a:r>
            <a:r>
              <a:rPr lang="en-US" altLang="en-US" dirty="0"/>
              <a:t>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875"/>
            <a:ext cx="10896600" cy="5216525"/>
          </a:xfrm>
        </p:spPr>
        <p:txBody>
          <a:bodyPr rtlCol="0">
            <a:normAutofit/>
          </a:bodyPr>
          <a:lstStyle/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1. Polyhedral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200" dirty="0"/>
              <a:t>Papilloma virus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sz="1800" dirty="0"/>
              <a:t>causes warts</a:t>
            </a:r>
          </a:p>
          <a:p>
            <a:pPr marL="630238" lvl="2" indent="0" eaLnBrk="1" fontAlgn="auto" hangingPunct="1">
              <a:spcAft>
                <a:spcPts val="0"/>
              </a:spcAft>
              <a:buNone/>
              <a:defRPr/>
            </a:pPr>
            <a:endParaRPr lang="en-US" sz="2200" dirty="0"/>
          </a:p>
          <a:p>
            <a:pPr marL="630238" lvl="2" indent="0" eaLnBrk="1" fontAlgn="auto" hangingPunct="1">
              <a:spcAft>
                <a:spcPts val="0"/>
              </a:spcAft>
              <a:buNone/>
              <a:defRPr/>
            </a:pPr>
            <a:endParaRPr lang="en-US" sz="22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109537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2. Envelope studded with projections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Influenza (flu)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HIV 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57" y="1524000"/>
            <a:ext cx="2057303" cy="226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75993"/>
            <a:ext cx="256698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 descr="http://www.virology.net/big_virology/EM/Adeno-F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9"/>
          <a:stretch>
            <a:fillRect/>
          </a:stretch>
        </p:blipFill>
        <p:spPr bwMode="auto">
          <a:xfrm>
            <a:off x="8001000" y="1373317"/>
            <a:ext cx="2188735" cy="236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9209668" y="3306154"/>
            <a:ext cx="16764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Adenovirus</a:t>
            </a:r>
          </a:p>
        </p:txBody>
      </p:sp>
      <p:pic>
        <p:nvPicPr>
          <p:cNvPr id="11272" name="Picture 4" descr="http://www.3dscience.com/img/Products/3D_Models/Biology/Viral/HIV/supporting_images/3d_model_biology_HIV_we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"/>
          <a:stretch>
            <a:fillRect/>
          </a:stretch>
        </p:blipFill>
        <p:spPr bwMode="auto">
          <a:xfrm>
            <a:off x="9494044" y="4481383"/>
            <a:ext cx="23479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Viral Shapes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1"/>
            <a:ext cx="10668000" cy="5372894"/>
          </a:xfrm>
        </p:spPr>
        <p:txBody>
          <a:bodyPr rtlCol="0">
            <a:normAutofit/>
          </a:bodyPr>
          <a:lstStyle/>
          <a:p>
            <a:pPr marL="109537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3. Helical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/>
              <a:t>tobacco mosaic virus</a:t>
            </a: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/>
              <a:t>Plant virus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109537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109537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109537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4. Bacteriophage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/>
              <a:t>polyhedral-shaped head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/>
              <a:t>cylindrical tail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 err="1"/>
              <a:t>leglike</a:t>
            </a:r>
            <a:r>
              <a:rPr lang="en-US" sz="2200" dirty="0"/>
              <a:t> fibers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/>
              <a:t>Only infects </a:t>
            </a:r>
            <a:r>
              <a:rPr lang="en-US" sz="2200" b="1" dirty="0">
                <a:solidFill>
                  <a:srgbClr val="FF0000"/>
                </a:solidFill>
              </a:rPr>
              <a:t>BACTERIA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39444"/>
            <a:ext cx="1526641" cy="228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305800" y="1262461"/>
            <a:ext cx="2413880" cy="2351880"/>
            <a:chOff x="7717750" y="923131"/>
            <a:chExt cx="2667000" cy="2525713"/>
          </a:xfrm>
        </p:grpSpPr>
        <p:pic>
          <p:nvPicPr>
            <p:cNvPr id="12293" name="Picture 2" descr="http://www.microbiologybytes.com/introduction/graphics/tmv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750" y="923131"/>
              <a:ext cx="2667000" cy="252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TextBox 1"/>
            <p:cNvSpPr txBox="1">
              <a:spLocks noChangeArrowheads="1"/>
            </p:cNvSpPr>
            <p:nvPr/>
          </p:nvSpPr>
          <p:spPr bwMode="auto">
            <a:xfrm>
              <a:off x="7717750" y="2851228"/>
              <a:ext cx="112395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TMV</a:t>
              </a:r>
            </a:p>
          </p:txBody>
        </p:sp>
      </p:grpSp>
      <p:pic>
        <p:nvPicPr>
          <p:cNvPr id="12295" name="Picture 4" descr="http://www.ecolyse.com/images/Phage300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60" y="3990975"/>
            <a:ext cx="26463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 descr="http://www.dform.com/projects/t4/gif/t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43399"/>
            <a:ext cx="2376363" cy="232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Compare the structures of viruses to cells, describe viral reproduction, and describe the role of viruses in causing disease such as Human Immunodeficiency Virus (HIV) and influenza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Virus</a:t>
            </a:r>
          </a:p>
          <a:p>
            <a:r>
              <a:rPr lang="en-US" dirty="0"/>
              <a:t>Capsid</a:t>
            </a:r>
          </a:p>
          <a:p>
            <a:r>
              <a:rPr lang="en-US" dirty="0"/>
              <a:t>Envelope</a:t>
            </a:r>
          </a:p>
          <a:p>
            <a:r>
              <a:rPr lang="en-US" dirty="0"/>
              <a:t>Human Immunodeficiency Virus (HIV)</a:t>
            </a:r>
          </a:p>
          <a:p>
            <a:r>
              <a:rPr lang="en-US" dirty="0"/>
              <a:t>Influenza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8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Prerequisite questions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are the eight characteristics which all living things have in common?</a:t>
            </a:r>
          </a:p>
          <a:p>
            <a:endParaRPr lang="en-US" altLang="en-US" dirty="0"/>
          </a:p>
          <a:p>
            <a:r>
              <a:rPr lang="en-US" altLang="en-US" dirty="0"/>
              <a:t>What are the 4 organelles/molecular structures that all living things must contain?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What is a virus?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404937"/>
            <a:ext cx="8991600" cy="2633663"/>
          </a:xfrm>
        </p:spPr>
        <p:txBody>
          <a:bodyPr/>
          <a:lstStyle/>
          <a:p>
            <a:pPr marL="565150" indent="-457200" eaLnBrk="1" hangingPunct="1"/>
            <a:r>
              <a:rPr lang="en-US" altLang="en-US" sz="2800" dirty="0"/>
              <a:t>Are </a:t>
            </a:r>
            <a:r>
              <a:rPr lang="en-US" altLang="en-US" sz="2800" dirty="0">
                <a:solidFill>
                  <a:srgbClr val="FF0000"/>
                </a:solidFill>
              </a:rPr>
              <a:t>Non-living</a:t>
            </a:r>
            <a:r>
              <a:rPr lang="en-US" altLang="en-US" sz="2800" dirty="0"/>
              <a:t> particles</a:t>
            </a:r>
          </a:p>
          <a:p>
            <a:pPr marL="565150" indent="-457200" eaLnBrk="1" hangingPunct="1"/>
            <a:r>
              <a:rPr lang="en-US" altLang="en-US" sz="2800" dirty="0"/>
              <a:t>Composed of </a:t>
            </a:r>
            <a:r>
              <a:rPr lang="en-US" altLang="en-US" sz="2800" dirty="0">
                <a:solidFill>
                  <a:srgbClr val="FF0000"/>
                </a:solidFill>
              </a:rPr>
              <a:t>nucleic acid </a:t>
            </a:r>
            <a:r>
              <a:rPr lang="en-US" altLang="en-US" sz="2800" dirty="0"/>
              <a:t>in a protein coat</a:t>
            </a:r>
          </a:p>
          <a:p>
            <a:pPr marL="565150" indent="-457200" eaLnBrk="1" hangingPunct="1"/>
            <a:r>
              <a:rPr lang="en-US" altLang="en-US" sz="2800" dirty="0"/>
              <a:t>Smaller than any </a:t>
            </a:r>
            <a:r>
              <a:rPr lang="en-US" altLang="en-US" sz="2800" dirty="0">
                <a:solidFill>
                  <a:srgbClr val="FF0000"/>
                </a:solidFill>
              </a:rPr>
              <a:t>bacteria</a:t>
            </a:r>
            <a:endParaRPr lang="en-US" altLang="en-US" sz="2800" dirty="0"/>
          </a:p>
          <a:p>
            <a:pPr marL="565150" indent="-457200" eaLnBrk="1" hangingPunct="1"/>
            <a:r>
              <a:rPr lang="en-US" altLang="en-US" sz="2800" dirty="0"/>
              <a:t>Named for </a:t>
            </a:r>
            <a:r>
              <a:rPr lang="en-US" altLang="en-US" sz="2800" dirty="0">
                <a:solidFill>
                  <a:srgbClr val="FF0000"/>
                </a:solidFill>
              </a:rPr>
              <a:t>disease they cause, or for the organ or tissue they infect</a:t>
            </a:r>
          </a:p>
          <a:p>
            <a:pPr marL="850900" indent="-742950" eaLnBrk="1" hangingPunct="1">
              <a:buNone/>
            </a:pPr>
            <a:endParaRPr lang="en-US" altLang="en-US" sz="3600" dirty="0">
              <a:solidFill>
                <a:srgbClr val="FF0000"/>
              </a:solidFill>
            </a:endParaRPr>
          </a:p>
        </p:txBody>
      </p:sp>
      <p:pic>
        <p:nvPicPr>
          <p:cNvPr id="7172" name="Picture 2" descr="http://us.123rf.com/400wm/400/400/psim/psim1206/psim120600001/13952750-viruses-in-blo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t="18044"/>
          <a:stretch>
            <a:fillRect/>
          </a:stretch>
        </p:blipFill>
        <p:spPr bwMode="auto">
          <a:xfrm>
            <a:off x="2119315" y="4386264"/>
            <a:ext cx="229321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pathmicro.med.sc.edu/mhunt/vir-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39270"/>
            <a:ext cx="3505200" cy="27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Viruses…are they alive?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10820400" cy="2819400"/>
          </a:xfrm>
        </p:spPr>
        <p:txBody>
          <a:bodyPr rtlCol="0">
            <a:normAutofit lnSpcReduction="10000"/>
          </a:bodyPr>
          <a:lstStyle/>
          <a:p>
            <a:pPr marL="109537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/>
              <a:t>They are considered </a:t>
            </a:r>
            <a:r>
              <a:rPr lang="en-US" dirty="0">
                <a:solidFill>
                  <a:srgbClr val="FF0000"/>
                </a:solidFill>
              </a:rPr>
              <a:t>NON LIVING</a:t>
            </a:r>
            <a:r>
              <a:rPr lang="en-US" dirty="0"/>
              <a:t> because they:</a:t>
            </a:r>
            <a:endParaRPr lang="en-US" dirty="0">
              <a:solidFill>
                <a:srgbClr val="FF0000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600" dirty="0"/>
              <a:t>1. don’t </a:t>
            </a:r>
            <a:r>
              <a:rPr lang="en-US" sz="3600" dirty="0">
                <a:solidFill>
                  <a:srgbClr val="FF0000"/>
                </a:solidFill>
              </a:rPr>
              <a:t>grow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600" dirty="0"/>
              <a:t>2. don’t </a:t>
            </a:r>
            <a:r>
              <a:rPr lang="en-US" sz="3600" dirty="0">
                <a:solidFill>
                  <a:srgbClr val="FF0000"/>
                </a:solidFill>
              </a:rPr>
              <a:t>develop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600" dirty="0"/>
              <a:t>3. don’t </a:t>
            </a:r>
            <a:r>
              <a:rPr lang="en-US" sz="3600" dirty="0">
                <a:solidFill>
                  <a:srgbClr val="FF0000"/>
                </a:solidFill>
              </a:rPr>
              <a:t>reproduce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600" dirty="0"/>
              <a:t>4. don’t </a:t>
            </a:r>
            <a:r>
              <a:rPr lang="en-US" sz="3600" dirty="0">
                <a:solidFill>
                  <a:srgbClr val="FF0000"/>
                </a:solidFill>
              </a:rPr>
              <a:t>carry out respiration</a:t>
            </a:r>
          </a:p>
          <a:p>
            <a:pPr marL="392113" lvl="1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200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124200"/>
            <a:ext cx="3176265" cy="199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609600" y="5791200"/>
            <a:ext cx="11049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921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panose="020B0604020202020204" pitchFamily="34" charset="0"/>
              </a:rPr>
              <a:t>*Viruses DO NOT divide on their own, they are </a:t>
            </a:r>
            <a:br>
              <a:rPr lang="en-US" altLang="en-US" sz="3000" dirty="0">
                <a:latin typeface="Arial" panose="020B0604020202020204" pitchFamily="34" charset="0"/>
              </a:rPr>
            </a:br>
            <a:r>
              <a:rPr lang="en-US" altLang="en-US" sz="3000" dirty="0">
                <a:latin typeface="Arial" panose="020B0604020202020204" pitchFamily="34" charset="0"/>
              </a:rPr>
              <a:t>REPLICATED (Copied) in a host cell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904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Structures found in all viruses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1353800" cy="4876800"/>
          </a:xfrm>
        </p:spPr>
        <p:txBody>
          <a:bodyPr/>
          <a:lstStyle/>
          <a:p>
            <a:pPr marL="107950" indent="0" eaLnBrk="1" hangingPunct="1">
              <a:lnSpc>
                <a:spcPct val="90000"/>
              </a:lnSpc>
              <a:buNone/>
            </a:pPr>
            <a:r>
              <a:rPr lang="en-US" altLang="en-US" sz="3600" dirty="0"/>
              <a:t>1. </a:t>
            </a:r>
            <a:r>
              <a:rPr lang="en-US" altLang="en-US" sz="3600" dirty="0">
                <a:solidFill>
                  <a:srgbClr val="FF0000"/>
                </a:solidFill>
              </a:rPr>
              <a:t>Nucleic acids (either DNA or RNA)</a:t>
            </a:r>
          </a:p>
          <a:p>
            <a:pPr marL="107950" indent="0" eaLnBrk="1" hangingPunct="1">
              <a:lnSpc>
                <a:spcPct val="90000"/>
              </a:lnSpc>
              <a:buNone/>
            </a:pPr>
            <a:endParaRPr lang="en-US" altLang="en-US" sz="3600" dirty="0"/>
          </a:p>
          <a:p>
            <a:pPr marL="107950" indent="0" eaLnBrk="1" hangingPunct="1">
              <a:lnSpc>
                <a:spcPct val="90000"/>
              </a:lnSpc>
              <a:buNone/>
            </a:pPr>
            <a:endParaRPr lang="en-US" altLang="en-US" sz="1400" dirty="0"/>
          </a:p>
          <a:p>
            <a:pPr marL="107950" indent="0" eaLnBrk="1" hangingPunct="1">
              <a:lnSpc>
                <a:spcPct val="90000"/>
              </a:lnSpc>
              <a:buNone/>
            </a:pPr>
            <a:endParaRPr lang="en-US" altLang="en-US" sz="1400" dirty="0"/>
          </a:p>
          <a:p>
            <a:pPr marL="107950" indent="0" eaLnBrk="1" hangingPunct="1">
              <a:lnSpc>
                <a:spcPct val="90000"/>
              </a:lnSpc>
              <a:buNone/>
            </a:pPr>
            <a:endParaRPr lang="en-US" altLang="en-US" sz="1400" dirty="0"/>
          </a:p>
          <a:p>
            <a:pPr marL="107950" indent="0" eaLnBrk="1" hangingPunct="1">
              <a:lnSpc>
                <a:spcPct val="90000"/>
              </a:lnSpc>
              <a:buNone/>
            </a:pPr>
            <a:endParaRPr lang="en-US" altLang="en-US" sz="1400" dirty="0"/>
          </a:p>
          <a:p>
            <a:pPr marL="107950" indent="0" eaLnBrk="1" hangingPunct="1">
              <a:lnSpc>
                <a:spcPct val="90000"/>
              </a:lnSpc>
              <a:buNone/>
            </a:pPr>
            <a:endParaRPr lang="en-US" altLang="en-US" sz="1400" dirty="0"/>
          </a:p>
          <a:p>
            <a:pPr marL="107950" indent="0" eaLnBrk="1" hangingPunct="1">
              <a:lnSpc>
                <a:spcPct val="90000"/>
              </a:lnSpc>
              <a:buNone/>
            </a:pPr>
            <a:endParaRPr lang="en-US" altLang="en-US" sz="1400" dirty="0"/>
          </a:p>
          <a:p>
            <a:pPr marL="107950" indent="0" eaLnBrk="1" hangingPunct="1">
              <a:lnSpc>
                <a:spcPct val="90000"/>
              </a:lnSpc>
              <a:buNone/>
            </a:pPr>
            <a:endParaRPr lang="en-US" altLang="en-US" sz="1400" dirty="0"/>
          </a:p>
          <a:p>
            <a:pPr marL="107950" indent="0" eaLnBrk="1" hangingPunct="1">
              <a:lnSpc>
                <a:spcPct val="90000"/>
              </a:lnSpc>
              <a:buNone/>
            </a:pPr>
            <a:endParaRPr lang="en-US" altLang="en-US" sz="1400" dirty="0"/>
          </a:p>
          <a:p>
            <a:pPr marL="569913" indent="-461963" eaLnBrk="1" hangingPunct="1">
              <a:lnSpc>
                <a:spcPct val="90000"/>
              </a:lnSpc>
              <a:buNone/>
            </a:pPr>
            <a:r>
              <a:rPr lang="en-US" altLang="en-US" sz="3600" dirty="0"/>
              <a:t>2. </a:t>
            </a:r>
            <a:r>
              <a:rPr lang="en-US" altLang="en-US" sz="3600" dirty="0">
                <a:solidFill>
                  <a:srgbClr val="FF0000"/>
                </a:solidFill>
              </a:rPr>
              <a:t>Capsid </a:t>
            </a:r>
            <a:r>
              <a:rPr lang="en-US" altLang="en-US" sz="3600" dirty="0"/>
              <a:t>- </a:t>
            </a:r>
            <a:r>
              <a:rPr lang="en-US" altLang="en-US" sz="3600" dirty="0">
                <a:solidFill>
                  <a:srgbClr val="FF0000"/>
                </a:solidFill>
              </a:rPr>
              <a:t>protein coat</a:t>
            </a:r>
            <a:r>
              <a:rPr lang="en-US" altLang="en-US" sz="3600" dirty="0"/>
              <a:t> that </a:t>
            </a:r>
            <a:br>
              <a:rPr lang="en-US" altLang="en-US" sz="3600" dirty="0"/>
            </a:br>
            <a:r>
              <a:rPr lang="en-US" altLang="en-US" sz="3600" dirty="0"/>
              <a:t>surrounds the nucleic acid</a:t>
            </a:r>
          </a:p>
        </p:txBody>
      </p:sp>
      <p:pic>
        <p:nvPicPr>
          <p:cNvPr id="9222" name="Picture 2" descr="https://encrypted-tbn3.gstatic.com/images?q=tbn:ANd9GcRyEXfj45BlNZggJIUboMScEeP7MqngWVuhF98Hr80uVChp3Ek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506" y="1143000"/>
            <a:ext cx="2278559" cy="170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http://figures.boundless-cdn.com/19066/full/figure-21-01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78" y="3446193"/>
            <a:ext cx="4484003" cy="325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that sticking off the capsid?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Projections on some capsids determines what cell can be infected and how the virus infects the cell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742950" lvl="2" indent="-342900"/>
            <a:r>
              <a:rPr lang="en-US" sz="2800" dirty="0"/>
              <a:t>Think of them like keys to get</a:t>
            </a:r>
            <a:br>
              <a:rPr lang="en-US" sz="2800" dirty="0"/>
            </a:br>
            <a:r>
              <a:rPr lang="en-US" sz="2800" dirty="0"/>
              <a:t>through the cell membrane</a:t>
            </a:r>
            <a:endParaRPr lang="en-US" sz="2800" dirty="0">
              <a:latin typeface="+mn-lt"/>
            </a:endParaRPr>
          </a:p>
          <a:p>
            <a:endParaRPr lang="en-US" dirty="0"/>
          </a:p>
        </p:txBody>
      </p:sp>
      <p:pic>
        <p:nvPicPr>
          <p:cNvPr id="4" name="Picture 5" descr="CAPSI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0"/>
            <a:ext cx="3388212" cy="332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08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609600" y="292101"/>
            <a:ext cx="10972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A virus recognizes cells it can infect by matching its </a:t>
            </a:r>
            <a:r>
              <a:rPr lang="en-US" altLang="en-US" b="1" u="sng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surface marker</a:t>
            </a:r>
            <a:r>
              <a:rPr lang="en-US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with a </a:t>
            </a:r>
            <a:r>
              <a:rPr lang="en-US" altLang="en-US" b="1" u="sng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receptor site</a:t>
            </a:r>
            <a:r>
              <a:rPr lang="en-US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on a cell.</a:t>
            </a:r>
            <a:endParaRPr lang="en-US" altLang="en-US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1524001" y="-4465"/>
            <a:ext cx="1847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5" name="Rectangle 15"/>
          <p:cNvSpPr>
            <a:spLocks noChangeArrowheads="1"/>
          </p:cNvSpPr>
          <p:nvPr/>
        </p:nvSpPr>
        <p:spPr bwMode="auto">
          <a:xfrm>
            <a:off x="1524001" y="134036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6" name="Rectangle 16"/>
          <p:cNvSpPr>
            <a:spLocks noChangeArrowheads="1"/>
          </p:cNvSpPr>
          <p:nvPr/>
        </p:nvSpPr>
        <p:spPr bwMode="auto">
          <a:xfrm>
            <a:off x="1524001" y="118646"/>
            <a:ext cx="20313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cs typeface="Arial" panose="020B0604020202020204" pitchFamily="34" charset="0"/>
              </a:rPr>
              <a:t>		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7" name="Rectangle 17"/>
          <p:cNvSpPr>
            <a:spLocks noChangeArrowheads="1"/>
          </p:cNvSpPr>
          <p:nvPr/>
        </p:nvSpPr>
        <p:spPr bwMode="auto">
          <a:xfrm>
            <a:off x="1524001" y="49396"/>
            <a:ext cx="184731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8" name="Rectangle 18"/>
          <p:cNvSpPr>
            <a:spLocks noChangeArrowheads="1"/>
          </p:cNvSpPr>
          <p:nvPr/>
        </p:nvSpPr>
        <p:spPr bwMode="auto">
          <a:xfrm>
            <a:off x="1524001" y="134036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9" name="Rectangle 19"/>
          <p:cNvSpPr>
            <a:spLocks noChangeArrowheads="1"/>
          </p:cNvSpPr>
          <p:nvPr/>
        </p:nvSpPr>
        <p:spPr bwMode="auto">
          <a:xfrm>
            <a:off x="1524000" y="49396"/>
            <a:ext cx="343364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   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0" name="Rectangle 21"/>
          <p:cNvSpPr>
            <a:spLocks noChangeArrowheads="1"/>
          </p:cNvSpPr>
          <p:nvPr/>
        </p:nvSpPr>
        <p:spPr bwMode="auto">
          <a:xfrm>
            <a:off x="1524001" y="272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8800" y="1628774"/>
            <a:ext cx="8010524" cy="3552826"/>
            <a:chOff x="2133601" y="1219200"/>
            <a:chExt cx="8010524" cy="3552826"/>
          </a:xfrm>
        </p:grpSpPr>
        <p:pic>
          <p:nvPicPr>
            <p:cNvPr id="14338" name="Picture 4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1" y="1219200"/>
              <a:ext cx="3057525" cy="343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6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925" y="1905001"/>
              <a:ext cx="3708400" cy="286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0" name="Text Box 9"/>
            <p:cNvSpPr txBox="1">
              <a:spLocks noChangeArrowheads="1"/>
            </p:cNvSpPr>
            <p:nvPr/>
          </p:nvSpPr>
          <p:spPr bwMode="auto">
            <a:xfrm>
              <a:off x="5038725" y="1905001"/>
              <a:ext cx="1752600" cy="830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ea typeface="Times New Roman" panose="02020603050405020304" pitchFamily="18" charset="0"/>
                  <a:cs typeface="Arial" panose="020B0604020202020204" pitchFamily="34" charset="0"/>
                </a:rPr>
                <a:t>Surface Markers</a:t>
              </a:r>
              <a:endParaRPr lang="en-US" altLang="en-US" sz="36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341" name="Text Box 4"/>
            <p:cNvSpPr txBox="1">
              <a:spLocks noChangeArrowheads="1"/>
            </p:cNvSpPr>
            <p:nvPr/>
          </p:nvSpPr>
          <p:spPr bwMode="auto">
            <a:xfrm>
              <a:off x="4886325" y="3733801"/>
              <a:ext cx="1695450" cy="830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ea typeface="Times New Roman" panose="02020603050405020304" pitchFamily="18" charset="0"/>
                  <a:cs typeface="Arial" panose="020B0604020202020204" pitchFamily="34" charset="0"/>
                </a:rPr>
                <a:t>Receptor Sites</a:t>
              </a:r>
              <a:endParaRPr lang="en-US" altLang="en-US" sz="36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342" name="Text Box 11"/>
            <p:cNvSpPr txBox="1">
              <a:spLocks noChangeArrowheads="1"/>
            </p:cNvSpPr>
            <p:nvPr/>
          </p:nvSpPr>
          <p:spPr bwMode="auto">
            <a:xfrm>
              <a:off x="8763000" y="1447801"/>
              <a:ext cx="1143000" cy="4619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ea typeface="Times New Roman" panose="02020603050405020304" pitchFamily="18" charset="0"/>
                  <a:cs typeface="Arial" panose="020B0604020202020204" pitchFamily="34" charset="0"/>
                </a:rPr>
                <a:t>Virus</a:t>
              </a:r>
              <a:endParaRPr lang="en-US" altLang="en-US" sz="36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351" name="Text Box 11"/>
            <p:cNvSpPr txBox="1">
              <a:spLocks noChangeArrowheads="1"/>
            </p:cNvSpPr>
            <p:nvPr/>
          </p:nvSpPr>
          <p:spPr bwMode="auto">
            <a:xfrm>
              <a:off x="9382125" y="2362201"/>
              <a:ext cx="762000" cy="4619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Cell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 flipV="1">
              <a:off x="3667125" y="2438400"/>
              <a:ext cx="160020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3667125" y="3352800"/>
              <a:ext cx="1371600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86525" y="2362200"/>
              <a:ext cx="1524000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6334125" y="3200400"/>
              <a:ext cx="1524000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0800000" flipV="1">
              <a:off x="8162926" y="1676400"/>
              <a:ext cx="676275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8924925" y="2819400"/>
              <a:ext cx="83820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609600" y="5404991"/>
            <a:ext cx="10972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This process of protein reception is very similar to the enzyme/substrate complex specificity.</a:t>
            </a:r>
            <a:endParaRPr lang="en-US" altLang="en-US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</TotalTime>
  <Words>342</Words>
  <Application>Microsoft Office PowerPoint</Application>
  <PresentationFormat>Widescreen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Viruses</vt:lpstr>
      <vt:lpstr>TEKS</vt:lpstr>
      <vt:lpstr>VOCABULARY</vt:lpstr>
      <vt:lpstr>Prerequisite questions</vt:lpstr>
      <vt:lpstr>What is a virus?</vt:lpstr>
      <vt:lpstr>Viruses…are they alive?</vt:lpstr>
      <vt:lpstr>Structures found in all viruses</vt:lpstr>
      <vt:lpstr>What is that sticking off the capsid?</vt:lpstr>
      <vt:lpstr>PowerPoint Presentation</vt:lpstr>
      <vt:lpstr>Viral Replication</vt:lpstr>
      <vt:lpstr>4 Most Common Viral Shapes:</vt:lpstr>
      <vt:lpstr>Viral Shapes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</dc:title>
  <dc:creator>Dalpe</dc:creator>
  <cp:lastModifiedBy>Kapa, Alfred N</cp:lastModifiedBy>
  <cp:revision>76</cp:revision>
  <dcterms:created xsi:type="dcterms:W3CDTF">2007-01-27T23:13:50Z</dcterms:created>
  <dcterms:modified xsi:type="dcterms:W3CDTF">2022-09-12T21:53:51Z</dcterms:modified>
</cp:coreProperties>
</file>